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1.xml" ContentType="application/vnd.openxmlformats-officedocument.drawingml.chart+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5.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6.xml" ContentType="application/vnd.openxmlformats-officedocument.drawingml.chart+xml"/>
  <Override PartName="/ppt/charts/chart2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2.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3.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4.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6.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8.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9.xml" ContentType="application/vnd.openxmlformats-officedocument.drawingml.chart+xml"/>
  <Override PartName="/ppt/charts/chart40.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1.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2.xml" ContentType="application/vnd.openxmlformats-officedocument.drawingml.chart+xml"/>
  <Override PartName="/ppt/charts/chart4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4.xml" ContentType="application/vnd.openxmlformats-officedocument.drawingml.chart+xml"/>
  <Override PartName="/ppt/charts/chart45.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6.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0.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5.xml" ContentType="application/vnd.openxmlformats-officedocument.drawingml.chart+xml"/>
  <Override PartName="/ppt/charts/style42.xml" ContentType="application/vnd.ms-office.chartstyle+xml"/>
  <Override PartName="/ppt/charts/colors4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2" r:id="rId2"/>
  </p:sldMasterIdLst>
  <p:notesMasterIdLst>
    <p:notesMasterId r:id="rId55"/>
  </p:notesMasterIdLst>
  <p:handoutMasterIdLst>
    <p:handoutMasterId r:id="rId56"/>
  </p:handoutMasterIdLst>
  <p:sldIdLst>
    <p:sldId id="438" r:id="rId3"/>
    <p:sldId id="437" r:id="rId4"/>
    <p:sldId id="505" r:id="rId5"/>
    <p:sldId id="506" r:id="rId6"/>
    <p:sldId id="507" r:id="rId7"/>
    <p:sldId id="495" r:id="rId8"/>
    <p:sldId id="503" r:id="rId9"/>
    <p:sldId id="504" r:id="rId10"/>
    <p:sldId id="508" r:id="rId11"/>
    <p:sldId id="509" r:id="rId12"/>
    <p:sldId id="510" r:id="rId13"/>
    <p:sldId id="511" r:id="rId14"/>
    <p:sldId id="512" r:id="rId15"/>
    <p:sldId id="513" r:id="rId16"/>
    <p:sldId id="514" r:id="rId17"/>
    <p:sldId id="515" r:id="rId18"/>
    <p:sldId id="516" r:id="rId19"/>
    <p:sldId id="517" r:id="rId20"/>
    <p:sldId id="518" r:id="rId21"/>
    <p:sldId id="519" r:id="rId22"/>
    <p:sldId id="520" r:id="rId23"/>
    <p:sldId id="521" r:id="rId24"/>
    <p:sldId id="522" r:id="rId25"/>
    <p:sldId id="523" r:id="rId26"/>
    <p:sldId id="524" r:id="rId27"/>
    <p:sldId id="525" r:id="rId28"/>
    <p:sldId id="526" r:id="rId29"/>
    <p:sldId id="527" r:id="rId30"/>
    <p:sldId id="528" r:id="rId31"/>
    <p:sldId id="499" r:id="rId32"/>
    <p:sldId id="529" r:id="rId33"/>
    <p:sldId id="530" r:id="rId34"/>
    <p:sldId id="531" r:id="rId35"/>
    <p:sldId id="532" r:id="rId36"/>
    <p:sldId id="533" r:id="rId37"/>
    <p:sldId id="534" r:id="rId38"/>
    <p:sldId id="535" r:id="rId39"/>
    <p:sldId id="536" r:id="rId40"/>
    <p:sldId id="537" r:id="rId41"/>
    <p:sldId id="538" r:id="rId42"/>
    <p:sldId id="539" r:id="rId43"/>
    <p:sldId id="540" r:id="rId44"/>
    <p:sldId id="541" r:id="rId45"/>
    <p:sldId id="542" r:id="rId46"/>
    <p:sldId id="543" r:id="rId47"/>
    <p:sldId id="544" r:id="rId48"/>
    <p:sldId id="545" r:id="rId49"/>
    <p:sldId id="546" r:id="rId50"/>
    <p:sldId id="298" r:id="rId51"/>
    <p:sldId id="299" r:id="rId52"/>
    <p:sldId id="301" r:id="rId53"/>
    <p:sldId id="303" r:id="rId54"/>
  </p:sldIdLst>
  <p:sldSz cx="6858000" cy="9906000" type="A4"/>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2160" userDrawn="1">
          <p15:clr>
            <a:srgbClr val="A4A3A4"/>
          </p15:clr>
        </p15:guide>
        <p15:guide id="5" pos="216" userDrawn="1">
          <p15:clr>
            <a:srgbClr val="A4A3A4"/>
          </p15:clr>
        </p15:guide>
        <p15:guide id="6" orient="horz" pos="4248" userDrawn="1">
          <p15:clr>
            <a:srgbClr val="A4A3A4"/>
          </p15:clr>
        </p15:guide>
        <p15:guide id="7" pos="3317" userDrawn="1">
          <p15:clr>
            <a:srgbClr val="A4A3A4"/>
          </p15:clr>
        </p15:guide>
        <p15:guide id="8" orient="horz" pos="480" userDrawn="1">
          <p15:clr>
            <a:srgbClr val="A4A3A4"/>
          </p15:clr>
        </p15:guide>
        <p15:guide id="9" orient="horz" pos="672" userDrawn="1">
          <p15:clr>
            <a:srgbClr val="A4A3A4"/>
          </p15:clr>
        </p15:guide>
        <p15:guide id="11" orient="horz" pos="50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ode Falasinnu" initials="KF" lastIdx="1" clrIdx="0">
    <p:extLst>
      <p:ext uri="{19B8F6BF-5375-455C-9EA6-DF929625EA0E}">
        <p15:presenceInfo xmlns:p15="http://schemas.microsoft.com/office/powerpoint/2012/main" userId="8696f797-8ff9-416d-ba96-8703ca398a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353"/>
    <a:srgbClr val="EDDDD7"/>
    <a:srgbClr val="4AC9E3"/>
    <a:srgbClr val="46758B"/>
    <a:srgbClr val="A7674C"/>
    <a:srgbClr val="B8846E"/>
    <a:srgbClr val="D4AFA0"/>
    <a:srgbClr val="BE5400"/>
    <a:srgbClr val="528BA4"/>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8" autoAdjust="0"/>
    <p:restoredTop sz="95401" autoAdjust="0"/>
  </p:normalViewPr>
  <p:slideViewPr>
    <p:cSldViewPr snapToGrid="0">
      <p:cViewPr>
        <p:scale>
          <a:sx n="208" d="100"/>
          <a:sy n="208" d="100"/>
        </p:scale>
        <p:origin x="-66" y="-8220"/>
      </p:cViewPr>
      <p:guideLst>
        <p:guide orient="horz" pos="1392"/>
        <p:guide pos="2160"/>
        <p:guide pos="216"/>
        <p:guide orient="horz" pos="4248"/>
        <p:guide pos="3317"/>
        <p:guide orient="horz" pos="480"/>
        <p:guide orient="horz" pos="672"/>
        <p:guide orient="horz" pos="5040"/>
      </p:guideLst>
    </p:cSldViewPr>
  </p:slideViewPr>
  <p:notesTextViewPr>
    <p:cViewPr>
      <p:scale>
        <a:sx n="1" d="1"/>
        <a:sy n="1" d="1"/>
      </p:scale>
      <p:origin x="0" y="0"/>
    </p:cViewPr>
  </p:notesTextViewPr>
  <p:notesViewPr>
    <p:cSldViewPr snapToGrid="0" showGuides="1">
      <p:cViewPr varScale="1">
        <p:scale>
          <a:sx n="68" d="100"/>
          <a:sy n="68" d="100"/>
        </p:scale>
        <p:origin x="2400" y="48"/>
      </p:cViewPr>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MB-FSVR\Research\Insurance\Y_2019%20Report\Industry%20Analysis%20Files\Insurance%20company%20data%20(14)%2029%20August%201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file:///\\CMB-FSVR\Research\Insurance\Y_2019%20Report\Industry%20Analysis%20Files\Gross%20Premium%20Written%20by%20Company%20(3)%2012%20Jul%2019.xlsx"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oleObject" Target="file:///\\CMB-FSVR\Research\Insurance\Y_2019%20Report\Industry%20Analysis%20Files\Gross%20Premium%20Written%20by%20Company%20(3)%2012%20Jul%2019.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CMB-FSVR\Research\Insurance\Y_2019%20Report\Industry%20Analysis%20Files\Gross%20Premium%20Written%20by%20Company%20(3)%2012%20Jul%2019.xlsx" TargetMode="External"/><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oleObject" Target="file:///\\CMB-FSVR\Research\Insurance\Y_2019%20Report\Industry%20Analysis%20Files\Gross%20Premium%20Written%20by%20Company%20(3)%2012%20Jul%2019.xlsx" TargetMode="External"/><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oleObject" Target="file:///\\CMB-FSVR\Research\Insurance\Y_2019%20Report\Industry%20Analysis%20Files\Gross%20Premium%20Written%20by%20Company%20(3)%2012%20Jul%2019.xlsx" TargetMode="External"/><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oleObject" Target="file:///\\CMB-FSVR\Research\Insurance\Y_2019%20Report\Industry%20Analysis%20Files\Gross%20Premium%20Written%20by%20Company%20(3)%2012%20Jul%2019.xlsx" TargetMode="External"/><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5.xml"/><Relationship Id="rId1" Type="http://schemas.microsoft.com/office/2011/relationships/chartStyle" Target="style15.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2.xml.rels><?xml version="1.0" encoding="UTF-8" standalone="yes"?>
<Relationships xmlns="http://schemas.openxmlformats.org/package/2006/relationships"><Relationship Id="rId3" Type="http://schemas.openxmlformats.org/officeDocument/2006/relationships/oleObject" Target="file:///\\CMB-FSVR\Research\Economic%20charts\Pension%20Assets\Pension%20AUM%20(5)%2017%20July%202019.xlsx" TargetMode="External"/><Relationship Id="rId2" Type="http://schemas.microsoft.com/office/2011/relationships/chartColorStyle" Target="colors16.xml"/><Relationship Id="rId1" Type="http://schemas.microsoft.com/office/2011/relationships/chartStyle" Target="style16.xml"/></Relationships>
</file>

<file path=ppt/charts/_rels/chart23.xml.rels><?xml version="1.0" encoding="UTF-8" standalone="yes"?>
<Relationships xmlns="http://schemas.openxmlformats.org/package/2006/relationships"><Relationship Id="rId1" Type="http://schemas.openxmlformats.org/officeDocument/2006/relationships/oleObject" Target="file:///\\CMB-FSVR\Research\Economic%20charts\Pension%20Assets\Pension%20AUM%20(5)%2017%20July%202019.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CMB-FSVR\Research\Economic%20charts\Pension%20Assets\Pension%20AUM%20(5)%2017%20July%202019.xlsx" TargetMode="External"/><Relationship Id="rId2" Type="http://schemas.microsoft.com/office/2011/relationships/chartColorStyle" Target="colors17.xml"/><Relationship Id="rId1" Type="http://schemas.microsoft.com/office/2011/relationships/chartStyle" Target="style17.xml"/></Relationships>
</file>

<file path=ppt/charts/_rels/chart25.xml.rels><?xml version="1.0" encoding="UTF-8" standalone="yes"?>
<Relationships xmlns="http://schemas.openxmlformats.org/package/2006/relationships"><Relationship Id="rId3" Type="http://schemas.openxmlformats.org/officeDocument/2006/relationships/oleObject" Target="file:///\\CMB-FSVR\Research\Economic%20charts\Pension%20Assets\Pension%20AUM%20(5)%2017%20July%202019.xlsx" TargetMode="External"/><Relationship Id="rId2" Type="http://schemas.microsoft.com/office/2011/relationships/chartColorStyle" Target="colors18.xml"/><Relationship Id="rId1" Type="http://schemas.microsoft.com/office/2011/relationships/chartStyle" Target="style18.xml"/></Relationships>
</file>

<file path=ppt/charts/_rels/chart26.xml.rels><?xml version="1.0" encoding="UTF-8" standalone="yes"?>
<Relationships xmlns="http://schemas.openxmlformats.org/package/2006/relationships"><Relationship Id="rId1" Type="http://schemas.openxmlformats.org/officeDocument/2006/relationships/oleObject" Target="file:///\\CMB-FSVR\Research\Insurance\Y_2019%20Report\Industry%20Analysis%20Files\Savings%20ratio.xls" TargetMode="External"/></Relationships>
</file>

<file path=ppt/charts/_rels/chart27.xml.rels><?xml version="1.0" encoding="UTF-8" standalone="yes"?>
<Relationships xmlns="http://schemas.openxmlformats.org/package/2006/relationships"><Relationship Id="rId3" Type="http://schemas.openxmlformats.org/officeDocument/2006/relationships/oleObject" Target="file:///\\CMB-FSVR\Research\Economic%20charts\Naija%20Unemployment\Unemployment%20Rate%20(1)%2021%20June%2018.xlsx" TargetMode="External"/><Relationship Id="rId2" Type="http://schemas.microsoft.com/office/2011/relationships/chartColorStyle" Target="colors19.xml"/><Relationship Id="rId1" Type="http://schemas.microsoft.com/office/2011/relationships/chartStyle" Target="style1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0.xml"/><Relationship Id="rId1" Type="http://schemas.microsoft.com/office/2011/relationships/chartStyle" Target="style2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2.xml"/><Relationship Id="rId1" Type="http://schemas.microsoft.com/office/2011/relationships/chartStyle" Target="style2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3.xml"/><Relationship Id="rId1" Type="http://schemas.microsoft.com/office/2011/relationships/chartStyle" Target="style2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4.xml"/><Relationship Id="rId1" Type="http://schemas.microsoft.com/office/2011/relationships/chartStyle" Target="style2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5.xml"/><Relationship Id="rId1" Type="http://schemas.microsoft.com/office/2011/relationships/chartStyle" Target="style2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6.xml"/><Relationship Id="rId1" Type="http://schemas.microsoft.com/office/2011/relationships/chartStyle" Target="style2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7.xml"/><Relationship Id="rId1" Type="http://schemas.microsoft.com/office/2011/relationships/chartStyle" Target="style2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8.xml"/><Relationship Id="rId1" Type="http://schemas.microsoft.com/office/2011/relationships/chartStyle" Target="style28.xml"/></Relationships>
</file>

<file path=ppt/charts/_rels/chart37.xml.rels><?xml version="1.0" encoding="UTF-8" standalone="yes"?>
<Relationships xmlns="http://schemas.openxmlformats.org/package/2006/relationships"><Relationship Id="rId3" Type="http://schemas.openxmlformats.org/officeDocument/2006/relationships/oleObject" Target="file:///\\CMB-FSVR\Research\Insurance\Y_2019%20Report\Report%20Draft%20July%202019\6%20Other%20countries'%20experiences\Data%20for%20case%20studies%20(3)%2023%20July%202019.xlsx" TargetMode="External"/><Relationship Id="rId2" Type="http://schemas.microsoft.com/office/2011/relationships/chartColorStyle" Target="colors29.xml"/><Relationship Id="rId1" Type="http://schemas.microsoft.com/office/2011/relationships/chartStyle" Target="style29.xml"/></Relationships>
</file>

<file path=ppt/charts/_rels/chart38.xml.rels><?xml version="1.0" encoding="UTF-8" standalone="yes"?>
<Relationships xmlns="http://schemas.openxmlformats.org/package/2006/relationships"><Relationship Id="rId3" Type="http://schemas.openxmlformats.org/officeDocument/2006/relationships/oleObject" Target="file:///\\CMB-FSVR\Research\Insurance\Y_2019%20Report\Report%20Draft%20July%202019\6%20Other%20countries'%20experiences\Data%20for%20case%20studies%20(3)%2023%20July%202019.xlsx" TargetMode="External"/><Relationship Id="rId2" Type="http://schemas.microsoft.com/office/2011/relationships/chartColorStyle" Target="colors30.xml"/><Relationship Id="rId1" Type="http://schemas.microsoft.com/office/2011/relationships/chartStyle" Target="style30.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31.xml"/><Relationship Id="rId1" Type="http://schemas.microsoft.com/office/2011/relationships/chartStyle" Target="style31.xml"/></Relationships>
</file>

<file path=ppt/charts/_rels/chart41.xml.rels><?xml version="1.0" encoding="UTF-8" standalone="yes"?>
<Relationships xmlns="http://schemas.openxmlformats.org/package/2006/relationships"><Relationship Id="rId3" Type="http://schemas.openxmlformats.org/officeDocument/2006/relationships/oleObject" Target="file:///\\CMB-FSVR\Research\Insurance\Y_2019%20Report\Insurance%20company%20data%20(5)%208%20July%2019.xlsx" TargetMode="External"/><Relationship Id="rId2" Type="http://schemas.microsoft.com/office/2011/relationships/chartColorStyle" Target="colors32.xml"/><Relationship Id="rId1" Type="http://schemas.microsoft.com/office/2011/relationships/chartStyle" Target="style32.xml"/></Relationships>
</file>

<file path=ppt/charts/_rels/chart42.xml.rels><?xml version="1.0" encoding="UTF-8" standalone="yes"?>
<Relationships xmlns="http://schemas.openxmlformats.org/package/2006/relationships"><Relationship Id="rId1" Type="http://schemas.openxmlformats.org/officeDocument/2006/relationships/oleObject" Target="file:///\\CMB-FSVR\Research\Insurance\Y_2019%20Report\Insurance%20company%20data%20(5)%208%20July%2019.xlsx" TargetMode="Externa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33.xml"/><Relationship Id="rId1" Type="http://schemas.microsoft.com/office/2011/relationships/chartStyle" Target="style33.xml"/></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45.xml.rels><?xml version="1.0" encoding="UTF-8" standalone="yes"?>
<Relationships xmlns="http://schemas.openxmlformats.org/package/2006/relationships"><Relationship Id="rId3" Type="http://schemas.openxmlformats.org/officeDocument/2006/relationships/oleObject" Target="file:///\\CMB-FSVR\Research\Insurance\Y_2019%20Report\Industry%20Analysis%20Files\Insurance%20company%20data%20(6)%2010%20July%2019.xlsx" TargetMode="External"/><Relationship Id="rId2" Type="http://schemas.microsoft.com/office/2011/relationships/chartColorStyle" Target="colors34.xml"/><Relationship Id="rId1" Type="http://schemas.microsoft.com/office/2011/relationships/chartStyle" Target="style34.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35.xml"/><Relationship Id="rId1" Type="http://schemas.microsoft.com/office/2011/relationships/chartStyle" Target="style35.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6.xml"/><Relationship Id="rId1" Type="http://schemas.microsoft.com/office/2011/relationships/chartStyle" Target="style36.xml"/></Relationships>
</file>

<file path=ppt/charts/_rels/chart5.xml.rels><?xml version="1.0" encoding="UTF-8" standalone="yes"?>
<Relationships xmlns="http://schemas.openxmlformats.org/package/2006/relationships"><Relationship Id="rId1" Type="http://schemas.openxmlformats.org/officeDocument/2006/relationships/oleObject" Target="file:///\\CMB-FSVR\Research\Economic%20charts\FDI%20inflows\Net%20FDI%20inflows%20to%20GDP%20(2)%2022%20July%202019.xls" TargetMode="External"/></Relationships>
</file>

<file path=ppt/charts/_rels/chart50.xml.rels><?xml version="1.0" encoding="UTF-8" standalone="yes"?>
<Relationships xmlns="http://schemas.openxmlformats.org/package/2006/relationships"><Relationship Id="rId3" Type="http://schemas.openxmlformats.org/officeDocument/2006/relationships/oleObject" Target="file:///\\CMB-FSVR\Research\Insurance\Y_2019%20Report\Industry%20Analysis%20Files\Ratio%20summary.xlsx" TargetMode="External"/><Relationship Id="rId2" Type="http://schemas.microsoft.com/office/2011/relationships/chartColorStyle" Target="colors37.xml"/><Relationship Id="rId1" Type="http://schemas.microsoft.com/office/2011/relationships/chartStyle" Target="style37.xml"/></Relationships>
</file>

<file path=ppt/charts/_rels/chart51.xml.rels><?xml version="1.0" encoding="UTF-8" standalone="yes"?>
<Relationships xmlns="http://schemas.openxmlformats.org/package/2006/relationships"><Relationship Id="rId3" Type="http://schemas.openxmlformats.org/officeDocument/2006/relationships/oleObject" Target="file:///\\CMB-FSVR\Research\Insurance\Y_2019%20Report\Industry%20Analysis%20Files\Ratio%20summary.xlsx" TargetMode="External"/><Relationship Id="rId2" Type="http://schemas.microsoft.com/office/2011/relationships/chartColorStyle" Target="colors38.xml"/><Relationship Id="rId1" Type="http://schemas.microsoft.com/office/2011/relationships/chartStyle" Target="style38.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9.xml"/><Relationship Id="rId1" Type="http://schemas.microsoft.com/office/2011/relationships/chartStyle" Target="style39.xml"/></Relationships>
</file>

<file path=ppt/charts/_rels/chart53.xml.rels><?xml version="1.0" encoding="UTF-8" standalone="yes"?>
<Relationships xmlns="http://schemas.openxmlformats.org/package/2006/relationships"><Relationship Id="rId3" Type="http://schemas.openxmlformats.org/officeDocument/2006/relationships/oleObject" Target="file:///\\CMB-FSVR\Research\Insurance\Y_2019%20Report\Industry%20Analysis%20Files\Ratio%20summary.xlsx" TargetMode="External"/><Relationship Id="rId2" Type="http://schemas.microsoft.com/office/2011/relationships/chartColorStyle" Target="colors40.xml"/><Relationship Id="rId1" Type="http://schemas.microsoft.com/office/2011/relationships/chartStyle" Target="style40.xml"/></Relationships>
</file>

<file path=ppt/charts/_rels/chart54.xml.rels><?xml version="1.0" encoding="UTF-8" standalone="yes"?>
<Relationships xmlns="http://schemas.openxmlformats.org/package/2006/relationships"><Relationship Id="rId3" Type="http://schemas.openxmlformats.org/officeDocument/2006/relationships/oleObject" Target="file:///\\CMB-FSVR\Research\Insurance\Y_2019%20Report\Industry%20Analysis%20Files\Ratio%20summary.xlsx" TargetMode="External"/><Relationship Id="rId2" Type="http://schemas.microsoft.com/office/2011/relationships/chartColorStyle" Target="colors41.xml"/><Relationship Id="rId1" Type="http://schemas.microsoft.com/office/2011/relationships/chartStyle" Target="style41.xml"/></Relationships>
</file>

<file path=ppt/charts/_rels/chart55.xml.rels><?xml version="1.0" encoding="UTF-8" standalone="yes"?>
<Relationships xmlns="http://schemas.openxmlformats.org/package/2006/relationships"><Relationship Id="rId3" Type="http://schemas.openxmlformats.org/officeDocument/2006/relationships/oleObject" Target="file:///\\CMB-FSVR\Research\Insurance\Y_2019%20Report\Industry%20Analysis%20Files\Ratio%20summary.xlsx" TargetMode="External"/><Relationship Id="rId2" Type="http://schemas.microsoft.com/office/2011/relationships/chartColorStyle" Target="colors42.xml"/><Relationship Id="rId1" Type="http://schemas.microsoft.com/office/2011/relationships/chartStyle" Target="style4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'Market Share'!$E$76</c:f>
              <c:strCache>
                <c:ptCount val="1"/>
                <c:pt idx="0">
                  <c:v>Market Share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87-403B-B00A-84C87E71BC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487-403B-B00A-84C87E71BCA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487-403B-B00A-84C87E71BC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487-403B-B00A-84C87E71BCAE}"/>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9-6487-403B-B00A-84C87E71BCA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487-403B-B00A-84C87E71BCAE}"/>
              </c:ext>
            </c:extLst>
          </c:dPt>
          <c:dPt>
            <c:idx val="6"/>
            <c:bubble3D val="0"/>
            <c:spPr>
              <a:solidFill>
                <a:schemeClr val="accent4"/>
              </a:solidFill>
              <a:ln w="19050">
                <a:solidFill>
                  <a:schemeClr val="lt1"/>
                </a:solidFill>
              </a:ln>
              <a:effectLst/>
            </c:spPr>
            <c:extLst>
              <c:ext xmlns:c16="http://schemas.microsoft.com/office/drawing/2014/chart" uri="{C3380CC4-5D6E-409C-BE32-E72D297353CC}">
                <c16:uniqueId val="{0000000D-6487-403B-B00A-84C87E71BCAE}"/>
              </c:ext>
            </c:extLst>
          </c:dPt>
          <c:dLbls>
            <c:dLbl>
              <c:idx val="0"/>
              <c:layout>
                <c:manualLayout>
                  <c:x val="4.7804968362357196E-2"/>
                  <c:y val="-4.7526048698645143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965058828227385"/>
                      <c:h val="0.32303131604434221"/>
                    </c:manualLayout>
                  </c15:layout>
                </c:ext>
                <c:ext xmlns:c16="http://schemas.microsoft.com/office/drawing/2014/chart" uri="{C3380CC4-5D6E-409C-BE32-E72D297353CC}">
                  <c16:uniqueId val="{00000001-6487-403B-B00A-84C87E71BCAE}"/>
                </c:ext>
              </c:extLst>
            </c:dLbl>
            <c:dLbl>
              <c:idx val="2"/>
              <c:layout>
                <c:manualLayout>
                  <c:x val="0.33491385412922969"/>
                  <c:y val="-2.5720164609053492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313765369577763"/>
                      <c:h val="0.35788292667120314"/>
                    </c:manualLayout>
                  </c15:layout>
                </c:ext>
                <c:ext xmlns:c16="http://schemas.microsoft.com/office/drawing/2014/chart" uri="{C3380CC4-5D6E-409C-BE32-E72D297353CC}">
                  <c16:uniqueId val="{00000005-6487-403B-B00A-84C87E71BCAE}"/>
                </c:ext>
              </c:extLst>
            </c:dLbl>
            <c:dLbl>
              <c:idx val="4"/>
              <c:layout>
                <c:manualLayout>
                  <c:x val="2.0484829178510362E-2"/>
                  <c:y val="6.180850336094819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274514181577925"/>
                      <c:h val="0.2950114131824057"/>
                    </c:manualLayout>
                  </c15:layout>
                </c:ext>
                <c:ext xmlns:c16="http://schemas.microsoft.com/office/drawing/2014/chart" uri="{C3380CC4-5D6E-409C-BE32-E72D297353CC}">
                  <c16:uniqueId val="{00000009-6487-403B-B00A-84C87E71BCAE}"/>
                </c:ext>
              </c:extLst>
            </c:dLbl>
            <c:dLbl>
              <c:idx val="6"/>
              <c:layout>
                <c:manualLayout>
                  <c:x val="-2.5933609958506226E-2"/>
                  <c:y val="5.144032921810699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0151780819928631"/>
                      <c:h val="0.26643345250567957"/>
                    </c:manualLayout>
                  </c15:layout>
                </c:ext>
                <c:ext xmlns:c16="http://schemas.microsoft.com/office/drawing/2014/chart" uri="{C3380CC4-5D6E-409C-BE32-E72D297353CC}">
                  <c16:uniqueId val="{0000000D-6487-403B-B00A-84C87E71BCAE}"/>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0">
                <a:spAutoFit/>
              </a:bodyPr>
              <a:lstStyle/>
              <a:p>
                <a:pPr algn="ctr">
                  <a:defRPr lang="en-US" sz="800" b="1" i="0" u="none" strike="noStrike" kern="1200" spc="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'Market Share'!$G$75:$M$75</c:f>
              <c:strCache>
                <c:ptCount val="7"/>
                <c:pt idx="0">
                  <c:v>Market share of insurers that meet capital requirement</c:v>
                </c:pt>
                <c:pt idx="2">
                  <c:v>Market share of insurers that meet 75% of capital requirement</c:v>
                </c:pt>
                <c:pt idx="4">
                  <c:v>Market share of insurers that meet 50% of capital requirement</c:v>
                </c:pt>
                <c:pt idx="6">
                  <c:v>Market share of insurers with less than 50% of capital requirement</c:v>
                </c:pt>
              </c:strCache>
            </c:strRef>
          </c:cat>
          <c:val>
            <c:numRef>
              <c:f>'Market Share'!$G$76:$M$76</c:f>
              <c:numCache>
                <c:formatCode>General</c:formatCode>
                <c:ptCount val="7"/>
                <c:pt idx="0" formatCode="0.0%">
                  <c:v>0.37251650930122332</c:v>
                </c:pt>
                <c:pt idx="2" formatCode="0.0%">
                  <c:v>0.24637403615058032</c:v>
                </c:pt>
                <c:pt idx="4" formatCode="0.0%">
                  <c:v>0.10961896563072908</c:v>
                </c:pt>
                <c:pt idx="6" formatCode="0.0%">
                  <c:v>0.27149048891746724</c:v>
                </c:pt>
              </c:numCache>
            </c:numRef>
          </c:val>
          <c:extLst>
            <c:ext xmlns:c16="http://schemas.microsoft.com/office/drawing/2014/chart" uri="{C3380CC4-5D6E-409C-BE32-E72D297353CC}">
              <c16:uniqueId val="{0000000E-6487-403B-B00A-84C87E71BCA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'Gross premium income'!$AA$51</c:f>
              <c:strCache>
                <c:ptCount val="1"/>
                <c:pt idx="0">
                  <c:v>Total, in US dollar millions</c:v>
                </c:pt>
              </c:strCache>
            </c:strRef>
          </c:tx>
          <c:spPr>
            <a:ln w="28575" cap="rnd">
              <a:solidFill>
                <a:schemeClr val="accent1"/>
              </a:solidFill>
              <a:round/>
            </a:ln>
            <a:effectLst/>
          </c:spPr>
          <c:marker>
            <c:symbol val="none"/>
          </c:marker>
          <c:cat>
            <c:strRef>
              <c:f>'Gross premium income'!$Z$52:$Z$62</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'Gross premium income'!$AA$52:$AA$62</c:f>
              <c:numCache>
                <c:formatCode>#,##0_);\(#,##0\)</c:formatCode>
                <c:ptCount val="11"/>
                <c:pt idx="0">
                  <c:v>1075.5871939871154</c:v>
                </c:pt>
                <c:pt idx="1">
                  <c:v>1197.0090301003345</c:v>
                </c:pt>
                <c:pt idx="2">
                  <c:v>1221.9077763157893</c:v>
                </c:pt>
                <c:pt idx="3">
                  <c:v>1341.6389895255697</c:v>
                </c:pt>
                <c:pt idx="4">
                  <c:v>1614.7171117515209</c:v>
                </c:pt>
                <c:pt idx="5">
                  <c:v>1670.8378353087958</c:v>
                </c:pt>
                <c:pt idx="6">
                  <c:v>1600.1306023439629</c:v>
                </c:pt>
                <c:pt idx="7">
                  <c:v>1568.2642398394378</c:v>
                </c:pt>
                <c:pt idx="8">
                  <c:v>1003.4755272254463</c:v>
                </c:pt>
                <c:pt idx="9">
                  <c:v>1014.0764854579293</c:v>
                </c:pt>
                <c:pt idx="10">
                  <c:v>1103.1743842907968</c:v>
                </c:pt>
              </c:numCache>
            </c:numRef>
          </c:val>
          <c:smooth val="0"/>
          <c:extLst>
            <c:ext xmlns:c16="http://schemas.microsoft.com/office/drawing/2014/chart" uri="{C3380CC4-5D6E-409C-BE32-E72D297353CC}">
              <c16:uniqueId val="{00000000-80DF-42CA-A092-B0D51299263A}"/>
            </c:ext>
          </c:extLst>
        </c:ser>
        <c:dLbls>
          <c:showLegendKey val="0"/>
          <c:showVal val="0"/>
          <c:showCatName val="0"/>
          <c:showSerName val="0"/>
          <c:showPercent val="0"/>
          <c:showBubbleSize val="0"/>
        </c:dLbls>
        <c:smooth val="0"/>
        <c:axId val="430553584"/>
        <c:axId val="430553912"/>
      </c:lineChart>
      <c:catAx>
        <c:axId val="43055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430553912"/>
        <c:crosses val="autoZero"/>
        <c:auto val="1"/>
        <c:lblAlgn val="ctr"/>
        <c:lblOffset val="100"/>
        <c:noMultiLvlLbl val="0"/>
      </c:catAx>
      <c:valAx>
        <c:axId val="430553912"/>
        <c:scaling>
          <c:orientation val="minMax"/>
          <c:max val="2000"/>
          <c:min val="500"/>
        </c:scaling>
        <c:delete val="0"/>
        <c:axPos val="l"/>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430553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'Gross premium income'!$AB$6</c:f>
              <c:strCache>
                <c:ptCount val="1"/>
                <c:pt idx="0">
                  <c:v>Total Premiums, inflation-adjusted, Nm</c:v>
                </c:pt>
              </c:strCache>
            </c:strRef>
          </c:tx>
          <c:spPr>
            <a:solidFill>
              <a:schemeClr val="accent1"/>
            </a:solidFill>
            <a:ln>
              <a:noFill/>
            </a:ln>
            <a:effectLst/>
          </c:spPr>
          <c:invertIfNegative val="0"/>
          <c:cat>
            <c:strRef>
              <c:f>'Gross premium income'!$AA$7:$AA$15</c:f>
              <c:strCache>
                <c:ptCount val="9"/>
                <c:pt idx="0">
                  <c:v>2010</c:v>
                </c:pt>
                <c:pt idx="1">
                  <c:v>2011</c:v>
                </c:pt>
                <c:pt idx="2">
                  <c:v>2012</c:v>
                </c:pt>
                <c:pt idx="3">
                  <c:v>2013</c:v>
                </c:pt>
                <c:pt idx="4">
                  <c:v>2014</c:v>
                </c:pt>
                <c:pt idx="5">
                  <c:v>2015</c:v>
                </c:pt>
                <c:pt idx="6">
                  <c:v>2016</c:v>
                </c:pt>
                <c:pt idx="7">
                  <c:v>2017</c:v>
                </c:pt>
                <c:pt idx="8">
                  <c:v>2018*</c:v>
                </c:pt>
              </c:strCache>
            </c:strRef>
          </c:cat>
          <c:val>
            <c:numRef>
              <c:f>'Gross premium income'!$AB$7:$AB$15</c:f>
              <c:numCache>
                <c:formatCode>#,##0_);\(#,##0\)</c:formatCode>
                <c:ptCount val="9"/>
                <c:pt idx="0">
                  <c:v>185729.98199999999</c:v>
                </c:pt>
                <c:pt idx="1">
                  <c:v>196434.8290482634</c:v>
                </c:pt>
                <c:pt idx="2">
                  <c:v>202650.94436771615</c:v>
                </c:pt>
                <c:pt idx="3">
                  <c:v>198388.5020475382</c:v>
                </c:pt>
                <c:pt idx="4">
                  <c:v>201240.18550561357</c:v>
                </c:pt>
                <c:pt idx="5">
                  <c:v>196581.33035427754</c:v>
                </c:pt>
                <c:pt idx="6">
                  <c:v>172122.73683417492</c:v>
                </c:pt>
                <c:pt idx="7">
                  <c:v>170382.17444942924</c:v>
                </c:pt>
                <c:pt idx="8">
                  <c:v>166471.9367666239</c:v>
                </c:pt>
              </c:numCache>
            </c:numRef>
          </c:val>
          <c:extLst>
            <c:ext xmlns:c16="http://schemas.microsoft.com/office/drawing/2014/chart" uri="{C3380CC4-5D6E-409C-BE32-E72D297353CC}">
              <c16:uniqueId val="{00000000-5E21-463D-BAAA-2C1A2FAC2650}"/>
            </c:ext>
          </c:extLst>
        </c:ser>
        <c:ser>
          <c:idx val="1"/>
          <c:order val="1"/>
          <c:tx>
            <c:strRef>
              <c:f>'Gross premium income'!$AC$6</c:f>
              <c:strCache>
                <c:ptCount val="1"/>
              </c:strCache>
            </c:strRef>
          </c:tx>
          <c:spPr>
            <a:solidFill>
              <a:schemeClr val="accent2"/>
            </a:solidFill>
            <a:ln>
              <a:noFill/>
            </a:ln>
            <a:effectLst/>
          </c:spPr>
          <c:invertIfNegative val="0"/>
          <c:cat>
            <c:strRef>
              <c:f>'Gross premium income'!$AA$7:$AA$15</c:f>
              <c:strCache>
                <c:ptCount val="9"/>
                <c:pt idx="0">
                  <c:v>2010</c:v>
                </c:pt>
                <c:pt idx="1">
                  <c:v>2011</c:v>
                </c:pt>
                <c:pt idx="2">
                  <c:v>2012</c:v>
                </c:pt>
                <c:pt idx="3">
                  <c:v>2013</c:v>
                </c:pt>
                <c:pt idx="4">
                  <c:v>2014</c:v>
                </c:pt>
                <c:pt idx="5">
                  <c:v>2015</c:v>
                </c:pt>
                <c:pt idx="6">
                  <c:v>2016</c:v>
                </c:pt>
                <c:pt idx="7">
                  <c:v>2017</c:v>
                </c:pt>
                <c:pt idx="8">
                  <c:v>2018*</c:v>
                </c:pt>
              </c:strCache>
            </c:strRef>
          </c:cat>
          <c:val>
            <c:numRef>
              <c:f>'Gross premium income'!$AC$7:$AC$15</c:f>
              <c:numCache>
                <c:formatCode>General</c:formatCode>
                <c:ptCount val="9"/>
              </c:numCache>
            </c:numRef>
          </c:val>
          <c:extLst>
            <c:ext xmlns:c16="http://schemas.microsoft.com/office/drawing/2014/chart" uri="{C3380CC4-5D6E-409C-BE32-E72D297353CC}">
              <c16:uniqueId val="{00000001-5E21-463D-BAAA-2C1A2FAC2650}"/>
            </c:ext>
          </c:extLst>
        </c:ser>
        <c:ser>
          <c:idx val="2"/>
          <c:order val="2"/>
          <c:tx>
            <c:strRef>
              <c:f>'Gross premium income'!$AD$6</c:f>
              <c:strCache>
                <c:ptCount val="1"/>
              </c:strCache>
            </c:strRef>
          </c:tx>
          <c:spPr>
            <a:solidFill>
              <a:schemeClr val="accent3"/>
            </a:solidFill>
            <a:ln>
              <a:noFill/>
            </a:ln>
            <a:effectLst/>
          </c:spPr>
          <c:invertIfNegative val="0"/>
          <c:cat>
            <c:strRef>
              <c:f>'Gross premium income'!$AA$7:$AA$15</c:f>
              <c:strCache>
                <c:ptCount val="9"/>
                <c:pt idx="0">
                  <c:v>2010</c:v>
                </c:pt>
                <c:pt idx="1">
                  <c:v>2011</c:v>
                </c:pt>
                <c:pt idx="2">
                  <c:v>2012</c:v>
                </c:pt>
                <c:pt idx="3">
                  <c:v>2013</c:v>
                </c:pt>
                <c:pt idx="4">
                  <c:v>2014</c:v>
                </c:pt>
                <c:pt idx="5">
                  <c:v>2015</c:v>
                </c:pt>
                <c:pt idx="6">
                  <c:v>2016</c:v>
                </c:pt>
                <c:pt idx="7">
                  <c:v>2017</c:v>
                </c:pt>
                <c:pt idx="8">
                  <c:v>2018*</c:v>
                </c:pt>
              </c:strCache>
            </c:strRef>
          </c:cat>
          <c:val>
            <c:numRef>
              <c:f>'Gross premium income'!$AD$7:$AD$15</c:f>
              <c:numCache>
                <c:formatCode>General</c:formatCode>
                <c:ptCount val="9"/>
              </c:numCache>
            </c:numRef>
          </c:val>
          <c:extLst>
            <c:ext xmlns:c16="http://schemas.microsoft.com/office/drawing/2014/chart" uri="{C3380CC4-5D6E-409C-BE32-E72D297353CC}">
              <c16:uniqueId val="{00000002-5E21-463D-BAAA-2C1A2FAC2650}"/>
            </c:ext>
          </c:extLst>
        </c:ser>
        <c:dLbls>
          <c:showLegendKey val="0"/>
          <c:showVal val="0"/>
          <c:showCatName val="0"/>
          <c:showSerName val="0"/>
          <c:showPercent val="0"/>
          <c:showBubbleSize val="0"/>
        </c:dLbls>
        <c:gapWidth val="219"/>
        <c:overlap val="-27"/>
        <c:axId val="576062880"/>
        <c:axId val="576060912"/>
      </c:barChart>
      <c:barChart>
        <c:barDir val="col"/>
        <c:grouping val="clustered"/>
        <c:varyColors val="0"/>
        <c:ser>
          <c:idx val="3"/>
          <c:order val="3"/>
          <c:tx>
            <c:strRef>
              <c:f>'Gross premium income'!$AE$6</c:f>
              <c:strCache>
                <c:ptCount val="1"/>
                <c:pt idx="0">
                  <c:v>GDP in 2010 prices, Nbn</c:v>
                </c:pt>
              </c:strCache>
            </c:strRef>
          </c:tx>
          <c:spPr>
            <a:solidFill>
              <a:schemeClr val="accent4"/>
            </a:solidFill>
            <a:ln>
              <a:noFill/>
            </a:ln>
            <a:effectLst/>
          </c:spPr>
          <c:invertIfNegative val="0"/>
          <c:cat>
            <c:strRef>
              <c:f>'Gross premium income'!$AA$7:$AA$15</c:f>
              <c:strCache>
                <c:ptCount val="9"/>
                <c:pt idx="0">
                  <c:v>2010</c:v>
                </c:pt>
                <c:pt idx="1">
                  <c:v>2011</c:v>
                </c:pt>
                <c:pt idx="2">
                  <c:v>2012</c:v>
                </c:pt>
                <c:pt idx="3">
                  <c:v>2013</c:v>
                </c:pt>
                <c:pt idx="4">
                  <c:v>2014</c:v>
                </c:pt>
                <c:pt idx="5">
                  <c:v>2015</c:v>
                </c:pt>
                <c:pt idx="6">
                  <c:v>2016</c:v>
                </c:pt>
                <c:pt idx="7">
                  <c:v>2017</c:v>
                </c:pt>
                <c:pt idx="8">
                  <c:v>2018*</c:v>
                </c:pt>
              </c:strCache>
            </c:strRef>
          </c:cat>
          <c:val>
            <c:numRef>
              <c:f>'Gross premium income'!$AE$7:$AE$15</c:f>
              <c:numCache>
                <c:formatCode>#,##0_);\(#,##0\)</c:formatCode>
                <c:ptCount val="9"/>
                <c:pt idx="0">
                  <c:v>54612.264176577897</c:v>
                </c:pt>
                <c:pt idx="1">
                  <c:v>57511.041765038099</c:v>
                </c:pt>
                <c:pt idx="2">
                  <c:v>59929.893044060795</c:v>
                </c:pt>
                <c:pt idx="3">
                  <c:v>63218.7217300189</c:v>
                </c:pt>
                <c:pt idx="4">
                  <c:v>67152.78583528474</c:v>
                </c:pt>
                <c:pt idx="5">
                  <c:v>69023.929949999991</c:v>
                </c:pt>
                <c:pt idx="6">
                  <c:v>67931.235926881083</c:v>
                </c:pt>
                <c:pt idx="7">
                  <c:v>68490.98033645867</c:v>
                </c:pt>
                <c:pt idx="8">
                  <c:v>69810.022620042699</c:v>
                </c:pt>
              </c:numCache>
            </c:numRef>
          </c:val>
          <c:extLst>
            <c:ext xmlns:c16="http://schemas.microsoft.com/office/drawing/2014/chart" uri="{C3380CC4-5D6E-409C-BE32-E72D297353CC}">
              <c16:uniqueId val="{00000003-5E21-463D-BAAA-2C1A2FAC2650}"/>
            </c:ext>
          </c:extLst>
        </c:ser>
        <c:dLbls>
          <c:showLegendKey val="0"/>
          <c:showVal val="0"/>
          <c:showCatName val="0"/>
          <c:showSerName val="0"/>
          <c:showPercent val="0"/>
          <c:showBubbleSize val="0"/>
        </c:dLbls>
        <c:gapWidth val="500"/>
        <c:overlap val="-1"/>
        <c:axId val="583739720"/>
        <c:axId val="583737096"/>
      </c:barChart>
      <c:catAx>
        <c:axId val="57606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576060912"/>
        <c:crosses val="autoZero"/>
        <c:auto val="1"/>
        <c:lblAlgn val="ctr"/>
        <c:lblOffset val="100"/>
        <c:noMultiLvlLbl val="0"/>
      </c:catAx>
      <c:valAx>
        <c:axId val="576060912"/>
        <c:scaling>
          <c:orientation val="minMax"/>
        </c:scaling>
        <c:delete val="0"/>
        <c:axPos val="l"/>
        <c:numFmt formatCode="#,##0_);\(#,##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576062880"/>
        <c:crosses val="autoZero"/>
        <c:crossBetween val="between"/>
      </c:valAx>
      <c:valAx>
        <c:axId val="583737096"/>
        <c:scaling>
          <c:orientation val="minMax"/>
        </c:scaling>
        <c:delete val="0"/>
        <c:axPos val="r"/>
        <c:numFmt formatCode="#,##0_);\(#,##0\)" sourceLinked="1"/>
        <c:majorTickMark val="out"/>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583739720"/>
        <c:crosses val="max"/>
        <c:crossBetween val="between"/>
      </c:valAx>
      <c:catAx>
        <c:axId val="583739720"/>
        <c:scaling>
          <c:orientation val="minMax"/>
        </c:scaling>
        <c:delete val="1"/>
        <c:axPos val="b"/>
        <c:numFmt formatCode="General" sourceLinked="1"/>
        <c:majorTickMark val="out"/>
        <c:minorTickMark val="none"/>
        <c:tickLblPos val="nextTo"/>
        <c:crossAx val="583737096"/>
        <c:crosses val="autoZero"/>
        <c:auto val="1"/>
        <c:lblAlgn val="ctr"/>
        <c:lblOffset val="100"/>
        <c:noMultiLvlLbl val="0"/>
      </c:catAx>
      <c:spPr>
        <a:noFill/>
        <a:ln>
          <a:noFill/>
        </a:ln>
        <a:effectLst/>
      </c:spPr>
    </c:plotArea>
    <c:legend>
      <c:legendPos val="b"/>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lang="en-US" sz="95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Gross Premium written</c:v>
          </c:tx>
          <c:spPr>
            <a:solidFill>
              <a:schemeClr val="accent1"/>
            </a:solidFill>
            <a:ln>
              <a:noFill/>
            </a:ln>
            <a:effectLst/>
          </c:spPr>
          <c:invertIfNegative val="0"/>
          <c:cat>
            <c:strRef>
              <c:f>Composites!$C$3:$H$3</c:f>
              <c:strCache>
                <c:ptCount val="6"/>
                <c:pt idx="0">
                  <c:v>2013</c:v>
                </c:pt>
                <c:pt idx="1">
                  <c:v>2014</c:v>
                </c:pt>
                <c:pt idx="2">
                  <c:v>2015</c:v>
                </c:pt>
                <c:pt idx="3">
                  <c:v>2016</c:v>
                </c:pt>
                <c:pt idx="4">
                  <c:v>2017</c:v>
                </c:pt>
                <c:pt idx="5">
                  <c:v>2018e</c:v>
                </c:pt>
              </c:strCache>
            </c:strRef>
          </c:cat>
          <c:val>
            <c:numRef>
              <c:f>Composites!$C$13:$H$13</c:f>
              <c:numCache>
                <c:formatCode>#,##0.00_);\(#,##0.00\)</c:formatCode>
                <c:ptCount val="6"/>
                <c:pt idx="0">
                  <c:v>111178.611</c:v>
                </c:pt>
                <c:pt idx="1">
                  <c:v>124563.234</c:v>
                </c:pt>
                <c:pt idx="2">
                  <c:v>133033.18699999998</c:v>
                </c:pt>
                <c:pt idx="3">
                  <c:v>132776.046</c:v>
                </c:pt>
                <c:pt idx="4">
                  <c:v>180887.51399999997</c:v>
                </c:pt>
                <c:pt idx="5">
                  <c:v>193940.97700000001</c:v>
                </c:pt>
              </c:numCache>
            </c:numRef>
          </c:val>
          <c:extLst>
            <c:ext xmlns:c16="http://schemas.microsoft.com/office/drawing/2014/chart" uri="{C3380CC4-5D6E-409C-BE32-E72D297353CC}">
              <c16:uniqueId val="{00000000-EA9E-4ACB-8160-89D0DBCB5F20}"/>
            </c:ext>
          </c:extLst>
        </c:ser>
        <c:ser>
          <c:idx val="1"/>
          <c:order val="1"/>
          <c:tx>
            <c:v>Gross Premium income</c:v>
          </c:tx>
          <c:spPr>
            <a:solidFill>
              <a:schemeClr val="accent2"/>
            </a:solidFill>
            <a:ln>
              <a:noFill/>
            </a:ln>
            <a:effectLst/>
          </c:spPr>
          <c:invertIfNegative val="0"/>
          <c:cat>
            <c:strRef>
              <c:f>Composites!$C$3:$H$3</c:f>
              <c:strCache>
                <c:ptCount val="6"/>
                <c:pt idx="0">
                  <c:v>2013</c:v>
                </c:pt>
                <c:pt idx="1">
                  <c:v>2014</c:v>
                </c:pt>
                <c:pt idx="2">
                  <c:v>2015</c:v>
                </c:pt>
                <c:pt idx="3">
                  <c:v>2016</c:v>
                </c:pt>
                <c:pt idx="4">
                  <c:v>2017</c:v>
                </c:pt>
                <c:pt idx="5">
                  <c:v>2018e</c:v>
                </c:pt>
              </c:strCache>
            </c:strRef>
          </c:cat>
          <c:val>
            <c:numRef>
              <c:f>Composites!$C$42:$H$42</c:f>
              <c:numCache>
                <c:formatCode>#,##0.00_);\(#,##0.00\)</c:formatCode>
                <c:ptCount val="6"/>
                <c:pt idx="0">
                  <c:v>91918.989000000001</c:v>
                </c:pt>
                <c:pt idx="1">
                  <c:v>98787.247000000003</c:v>
                </c:pt>
                <c:pt idx="2">
                  <c:v>115756.11099999999</c:v>
                </c:pt>
                <c:pt idx="3">
                  <c:v>135430.35200000001</c:v>
                </c:pt>
                <c:pt idx="4">
                  <c:v>168415.73199999999</c:v>
                </c:pt>
                <c:pt idx="5">
                  <c:v>190186.10899999997</c:v>
                </c:pt>
              </c:numCache>
            </c:numRef>
          </c:val>
          <c:extLst>
            <c:ext xmlns:c16="http://schemas.microsoft.com/office/drawing/2014/chart" uri="{C3380CC4-5D6E-409C-BE32-E72D297353CC}">
              <c16:uniqueId val="{00000001-EA9E-4ACB-8160-89D0DBCB5F20}"/>
            </c:ext>
          </c:extLst>
        </c:ser>
        <c:dLbls>
          <c:showLegendKey val="0"/>
          <c:showVal val="0"/>
          <c:showCatName val="0"/>
          <c:showSerName val="0"/>
          <c:showPercent val="0"/>
          <c:showBubbleSize val="0"/>
        </c:dLbls>
        <c:gapWidth val="219"/>
        <c:overlap val="-27"/>
        <c:axId val="679028456"/>
        <c:axId val="679027144"/>
      </c:barChart>
      <c:catAx>
        <c:axId val="679028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679027144"/>
        <c:crosses val="autoZero"/>
        <c:auto val="1"/>
        <c:lblAlgn val="ctr"/>
        <c:lblOffset val="100"/>
        <c:noMultiLvlLbl val="0"/>
      </c:catAx>
      <c:valAx>
        <c:axId val="679027144"/>
        <c:scaling>
          <c:orientation val="minMax"/>
        </c:scaling>
        <c:delete val="0"/>
        <c:axPos val="l"/>
        <c:numFmt formatCode="#,##0_);\(#,##0\)" sourceLinked="0"/>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679028456"/>
        <c:crosses val="autoZero"/>
        <c:crossBetween val="between"/>
      </c:valAx>
      <c:spPr>
        <a:noFill/>
        <a:ln>
          <a:noFill/>
        </a:ln>
        <a:effectLst/>
      </c:spPr>
    </c:plotArea>
    <c:legend>
      <c:legendPos val="b"/>
      <c:layout>
        <c:manualLayout>
          <c:xMode val="edge"/>
          <c:yMode val="edge"/>
          <c:x val="2.055383620624423E-3"/>
          <c:y val="0.80138181337899517"/>
          <c:w val="0.99794461637937559"/>
          <c:h val="0.16884210509862643"/>
        </c:manualLayout>
      </c:layout>
      <c:overlay val="0"/>
      <c:spPr>
        <a:noFill/>
        <a:ln>
          <a:noFill/>
        </a:ln>
        <a:effectLst/>
      </c:spPr>
      <c:txPr>
        <a:bodyPr rot="0" spcFirstLastPara="1" vertOverflow="ellipsis" vert="horz" wrap="square" anchor="ctr" anchorCtr="1"/>
        <a:lstStyle/>
        <a:p>
          <a:pPr>
            <a:defRPr lang="en-US" sz="95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showDLblsOverMax val="0"/>
  </c:chart>
  <c:spPr>
    <a:noFill/>
    <a:ln>
      <a:noFill/>
    </a:ln>
    <a:effectLst/>
  </c:spPr>
  <c:txPr>
    <a:bodyPr/>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81323057810602"/>
          <c:y val="4.7578365036007736E-2"/>
          <c:w val="0.78691966781799216"/>
          <c:h val="0.60668415400484399"/>
        </c:manualLayout>
      </c:layout>
      <c:barChart>
        <c:barDir val="col"/>
        <c:grouping val="clustered"/>
        <c:varyColors val="0"/>
        <c:ser>
          <c:idx val="1"/>
          <c:order val="0"/>
          <c:tx>
            <c:v>Gross Premium written</c:v>
          </c:tx>
          <c:invertIfNegative val="0"/>
          <c:cat>
            <c:strRef>
              <c:f>Composites!$C$17:$H$17</c:f>
              <c:strCache>
                <c:ptCount val="6"/>
                <c:pt idx="0">
                  <c:v>2013</c:v>
                </c:pt>
                <c:pt idx="1">
                  <c:v>2014</c:v>
                </c:pt>
                <c:pt idx="2">
                  <c:v>2015</c:v>
                </c:pt>
                <c:pt idx="3">
                  <c:v>2016</c:v>
                </c:pt>
                <c:pt idx="4">
                  <c:v>2017</c:v>
                </c:pt>
                <c:pt idx="5">
                  <c:v>2018e</c:v>
                </c:pt>
              </c:strCache>
            </c:strRef>
          </c:cat>
          <c:val>
            <c:numRef>
              <c:f>Composites!$C$27:$H$27</c:f>
              <c:numCache>
                <c:formatCode>#,##0.00_);\(#,##0.00\)</c:formatCode>
                <c:ptCount val="6"/>
                <c:pt idx="0">
                  <c:v>111178.611</c:v>
                </c:pt>
                <c:pt idx="1">
                  <c:v>115287.6434772738</c:v>
                </c:pt>
                <c:pt idx="2">
                  <c:v>112960.61600261721</c:v>
                </c:pt>
                <c:pt idx="3">
                  <c:v>97507.320773893516</c:v>
                </c:pt>
                <c:pt idx="4">
                  <c:v>113978.49617205975</c:v>
                </c:pt>
                <c:pt idx="5">
                  <c:v>108968.74401003467</c:v>
                </c:pt>
              </c:numCache>
            </c:numRef>
          </c:val>
          <c:extLst>
            <c:ext xmlns:c16="http://schemas.microsoft.com/office/drawing/2014/chart" uri="{C3380CC4-5D6E-409C-BE32-E72D297353CC}">
              <c16:uniqueId val="{00000000-E25F-4EF3-A4F9-D050EF35BC0E}"/>
            </c:ext>
          </c:extLst>
        </c:ser>
        <c:ser>
          <c:idx val="0"/>
          <c:order val="1"/>
          <c:tx>
            <c:v>Gross Premium income</c:v>
          </c:tx>
          <c:spPr>
            <a:solidFill>
              <a:schemeClr val="accent1"/>
            </a:solidFill>
            <a:ln>
              <a:noFill/>
            </a:ln>
            <a:effectLst/>
          </c:spPr>
          <c:invertIfNegative val="0"/>
          <c:cat>
            <c:strRef>
              <c:f>Composites!$C$46:$H$46</c:f>
              <c:strCache>
                <c:ptCount val="6"/>
                <c:pt idx="0">
                  <c:v>2013</c:v>
                </c:pt>
                <c:pt idx="1">
                  <c:v>2014</c:v>
                </c:pt>
                <c:pt idx="2">
                  <c:v>2015</c:v>
                </c:pt>
                <c:pt idx="3">
                  <c:v>2016</c:v>
                </c:pt>
                <c:pt idx="4">
                  <c:v>2017</c:v>
                </c:pt>
                <c:pt idx="5">
                  <c:v>2018e</c:v>
                </c:pt>
              </c:strCache>
            </c:strRef>
          </c:cat>
          <c:val>
            <c:numRef>
              <c:f>Composites!$C$56:$H$56</c:f>
              <c:numCache>
                <c:formatCode>#,##0.00_);\(#,##0.00\)</c:formatCode>
                <c:ptCount val="6"/>
                <c:pt idx="0">
                  <c:v>91918.989000000001</c:v>
                </c:pt>
                <c:pt idx="1">
                  <c:v>91431.063135671197</c:v>
                </c:pt>
                <c:pt idx="2">
                  <c:v>98290.373248198113</c:v>
                </c:pt>
                <c:pt idx="3">
                  <c:v>99456.574983301674</c:v>
                </c:pt>
                <c:pt idx="4">
                  <c:v>106119.93852199573</c:v>
                </c:pt>
                <c:pt idx="5">
                  <c:v>106859.01322383019</c:v>
                </c:pt>
              </c:numCache>
            </c:numRef>
          </c:val>
          <c:extLst>
            <c:ext xmlns:c16="http://schemas.microsoft.com/office/drawing/2014/chart" uri="{C3380CC4-5D6E-409C-BE32-E72D297353CC}">
              <c16:uniqueId val="{00000001-E25F-4EF3-A4F9-D050EF35BC0E}"/>
            </c:ext>
          </c:extLst>
        </c:ser>
        <c:dLbls>
          <c:showLegendKey val="0"/>
          <c:showVal val="0"/>
          <c:showCatName val="0"/>
          <c:showSerName val="0"/>
          <c:showPercent val="0"/>
          <c:showBubbleSize val="0"/>
        </c:dLbls>
        <c:gapWidth val="219"/>
        <c:overlap val="-27"/>
        <c:axId val="748060536"/>
        <c:axId val="748057256"/>
      </c:barChart>
      <c:catAx>
        <c:axId val="748060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n-US"/>
          </a:p>
        </c:txPr>
        <c:crossAx val="748057256"/>
        <c:crosses val="autoZero"/>
        <c:auto val="1"/>
        <c:lblAlgn val="ctr"/>
        <c:lblOffset val="100"/>
        <c:noMultiLvlLbl val="0"/>
      </c:catAx>
      <c:valAx>
        <c:axId val="748057256"/>
        <c:scaling>
          <c:orientation val="minMax"/>
        </c:scaling>
        <c:delete val="0"/>
        <c:axPos val="l"/>
        <c:numFmt formatCode="#,##0" sourceLinked="0"/>
        <c:majorTickMark val="none"/>
        <c:minorTickMark val="none"/>
        <c:tickLblPos val="nextTo"/>
        <c:spPr>
          <a:noFill/>
          <a:ln>
            <a:noFill/>
          </a:ln>
          <a:effectLst/>
        </c:spPr>
        <c:txPr>
          <a:bodyPr rot="-60000000" vert="horz"/>
          <a:lstStyle/>
          <a:p>
            <a:pPr>
              <a:defRPr/>
            </a:pPr>
            <a:endParaRPr lang="en-US"/>
          </a:p>
        </c:txPr>
        <c:crossAx val="748060536"/>
        <c:crosses val="autoZero"/>
        <c:crossBetween val="between"/>
      </c:valAx>
    </c:plotArea>
    <c:legend>
      <c:legendPos val="b"/>
      <c:layout>
        <c:manualLayout>
          <c:xMode val="edge"/>
          <c:yMode val="edge"/>
          <c:x val="5.0000273707673119E-2"/>
          <c:y val="0.82150934739862091"/>
          <c:w val="0.89999971304598181"/>
          <c:h val="8.5557541291587116E-2"/>
        </c:manualLayout>
      </c:layout>
      <c:overlay val="0"/>
      <c:txPr>
        <a:bodyPr/>
        <a:lstStyle/>
        <a:p>
          <a:pPr>
            <a:defRPr lang="en-US" sz="95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showDLblsOverMax val="0"/>
  </c:chart>
  <c:spPr>
    <a:ln>
      <a:noFill/>
    </a:ln>
  </c:spPr>
  <c:txPr>
    <a:bodyPr/>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80730081166538"/>
          <c:y val="4.7345856719756434E-2"/>
          <c:w val="0.7756510588125014"/>
          <c:h val="0.71276846923347759"/>
        </c:manualLayout>
      </c:layout>
      <c:barChart>
        <c:barDir val="col"/>
        <c:grouping val="clustered"/>
        <c:varyColors val="0"/>
        <c:ser>
          <c:idx val="0"/>
          <c:order val="0"/>
          <c:tx>
            <c:v>Gross Premium written</c:v>
          </c:tx>
          <c:spPr>
            <a:solidFill>
              <a:schemeClr val="accent1"/>
            </a:solidFill>
            <a:ln>
              <a:noFill/>
            </a:ln>
            <a:effectLst/>
          </c:spPr>
          <c:invertIfNegative val="0"/>
          <c:cat>
            <c:numRef>
              <c:f>'Top Ten Non Life'!$D$3:$H$3</c:f>
              <c:numCache>
                <c:formatCode>General</c:formatCode>
                <c:ptCount val="5"/>
                <c:pt idx="0">
                  <c:v>2014</c:v>
                </c:pt>
                <c:pt idx="1">
                  <c:v>2015</c:v>
                </c:pt>
                <c:pt idx="2">
                  <c:v>2016</c:v>
                </c:pt>
                <c:pt idx="3">
                  <c:v>2017</c:v>
                </c:pt>
                <c:pt idx="4">
                  <c:v>2018</c:v>
                </c:pt>
              </c:numCache>
            </c:numRef>
          </c:cat>
          <c:val>
            <c:numRef>
              <c:f>'Top Ten Non Life'!$D$14:$H$14</c:f>
              <c:numCache>
                <c:formatCode>#,##0.00;\(#,##0.00\)</c:formatCode>
                <c:ptCount val="5"/>
                <c:pt idx="0">
                  <c:v>83507.931073999993</c:v>
                </c:pt>
                <c:pt idx="1">
                  <c:v>87172.905539000014</c:v>
                </c:pt>
                <c:pt idx="2">
                  <c:v>79349.195291999989</c:v>
                </c:pt>
                <c:pt idx="3">
                  <c:v>97352.454121999996</c:v>
                </c:pt>
                <c:pt idx="4">
                  <c:v>115522.65852499999</c:v>
                </c:pt>
              </c:numCache>
            </c:numRef>
          </c:val>
          <c:extLst>
            <c:ext xmlns:c16="http://schemas.microsoft.com/office/drawing/2014/chart" uri="{C3380CC4-5D6E-409C-BE32-E72D297353CC}">
              <c16:uniqueId val="{00000000-B601-4999-8E93-D5E94732618B}"/>
            </c:ext>
          </c:extLst>
        </c:ser>
        <c:ser>
          <c:idx val="1"/>
          <c:order val="1"/>
          <c:tx>
            <c:v>Gross Premium income</c:v>
          </c:tx>
          <c:spPr>
            <a:solidFill>
              <a:schemeClr val="accent2"/>
            </a:solidFill>
            <a:ln>
              <a:noFill/>
            </a:ln>
            <a:effectLst/>
          </c:spPr>
          <c:invertIfNegative val="0"/>
          <c:cat>
            <c:numRef>
              <c:f>'Top Ten Non Life'!$D$3:$H$3</c:f>
              <c:numCache>
                <c:formatCode>General</c:formatCode>
                <c:ptCount val="5"/>
                <c:pt idx="0">
                  <c:v>2014</c:v>
                </c:pt>
                <c:pt idx="1">
                  <c:v>2015</c:v>
                </c:pt>
                <c:pt idx="2">
                  <c:v>2016</c:v>
                </c:pt>
                <c:pt idx="3">
                  <c:v>2017</c:v>
                </c:pt>
                <c:pt idx="4">
                  <c:v>2018</c:v>
                </c:pt>
              </c:numCache>
            </c:numRef>
          </c:cat>
          <c:val>
            <c:numRef>
              <c:f>'Top Ten Non Life'!$D$30:$H$30</c:f>
              <c:numCache>
                <c:formatCode>#,##0.00;\(#,##0.00\)</c:formatCode>
                <c:ptCount val="5"/>
                <c:pt idx="0">
                  <c:v>79663.483684999999</c:v>
                </c:pt>
                <c:pt idx="1">
                  <c:v>83381.958094000001</c:v>
                </c:pt>
                <c:pt idx="2">
                  <c:v>78365.15006</c:v>
                </c:pt>
                <c:pt idx="3">
                  <c:v>94372.965728999974</c:v>
                </c:pt>
                <c:pt idx="4">
                  <c:v>110531.101014</c:v>
                </c:pt>
              </c:numCache>
            </c:numRef>
          </c:val>
          <c:extLst>
            <c:ext xmlns:c16="http://schemas.microsoft.com/office/drawing/2014/chart" uri="{C3380CC4-5D6E-409C-BE32-E72D297353CC}">
              <c16:uniqueId val="{00000001-B601-4999-8E93-D5E94732618B}"/>
            </c:ext>
          </c:extLst>
        </c:ser>
        <c:dLbls>
          <c:showLegendKey val="0"/>
          <c:showVal val="0"/>
          <c:showCatName val="0"/>
          <c:showSerName val="0"/>
          <c:showPercent val="0"/>
          <c:showBubbleSize val="0"/>
        </c:dLbls>
        <c:gapWidth val="219"/>
        <c:overlap val="-27"/>
        <c:axId val="604513016"/>
        <c:axId val="604513344"/>
      </c:barChart>
      <c:catAx>
        <c:axId val="60451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604513344"/>
        <c:crosses val="autoZero"/>
        <c:auto val="1"/>
        <c:lblAlgn val="ctr"/>
        <c:lblOffset val="100"/>
        <c:noMultiLvlLbl val="0"/>
      </c:catAx>
      <c:valAx>
        <c:axId val="60451334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604513016"/>
        <c:crosses val="autoZero"/>
        <c:crossBetween val="between"/>
      </c:valAx>
      <c:spPr>
        <a:noFill/>
        <a:ln>
          <a:noFill/>
        </a:ln>
        <a:effectLst/>
      </c:spPr>
    </c:plotArea>
    <c:legend>
      <c:legendPos val="b"/>
      <c:layout>
        <c:manualLayout>
          <c:xMode val="edge"/>
          <c:yMode val="edge"/>
          <c:x val="1.9106992718701209E-2"/>
          <c:y val="0.8788873930783091"/>
          <c:w val="0.9808930072812988"/>
          <c:h val="8.9548702441853242E-2"/>
        </c:manualLayout>
      </c:layout>
      <c:overlay val="0"/>
      <c:spPr>
        <a:noFill/>
        <a:ln>
          <a:noFill/>
        </a:ln>
        <a:effectLst/>
      </c:spPr>
      <c:txPr>
        <a:bodyPr rot="0" spcFirstLastPara="1" vertOverflow="ellipsis" vert="horz" wrap="square" anchor="ctr" anchorCtr="1"/>
        <a:lstStyle/>
        <a:p>
          <a:pPr>
            <a:defRPr lang="en-US" sz="95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showDLblsOverMax val="0"/>
  </c:chart>
  <c:spPr>
    <a:noFill/>
    <a:ln>
      <a:noFill/>
    </a:ln>
    <a:effectLst/>
  </c:spPr>
  <c:txPr>
    <a:bodyPr/>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01516226380206"/>
          <c:y val="4.7345876331576886E-2"/>
          <c:w val="0.78644339618129677"/>
          <c:h val="0.67602206823191113"/>
        </c:manualLayout>
      </c:layout>
      <c:barChart>
        <c:barDir val="col"/>
        <c:grouping val="clustered"/>
        <c:varyColors val="0"/>
        <c:ser>
          <c:idx val="0"/>
          <c:order val="0"/>
          <c:tx>
            <c:v>Gross Premium written</c:v>
          </c:tx>
          <c:spPr>
            <a:solidFill>
              <a:schemeClr val="accent1"/>
            </a:solidFill>
            <a:ln>
              <a:noFill/>
            </a:ln>
            <a:effectLst/>
          </c:spPr>
          <c:invertIfNegative val="0"/>
          <c:cat>
            <c:numRef>
              <c:f>'Top Ten Non Life'!$D$3:$H$3</c:f>
              <c:numCache>
                <c:formatCode>General</c:formatCode>
                <c:ptCount val="5"/>
                <c:pt idx="0">
                  <c:v>2014</c:v>
                </c:pt>
                <c:pt idx="1">
                  <c:v>2015</c:v>
                </c:pt>
                <c:pt idx="2">
                  <c:v>2016</c:v>
                </c:pt>
                <c:pt idx="3">
                  <c:v>2017</c:v>
                </c:pt>
                <c:pt idx="4">
                  <c:v>2018</c:v>
                </c:pt>
              </c:numCache>
            </c:numRef>
          </c:cat>
          <c:val>
            <c:numRef>
              <c:f>'Top Ten Non Life'!$D$44:$H$44</c:f>
              <c:numCache>
                <c:formatCode>#,##0.00;\(#,##0.00\)</c:formatCode>
                <c:ptCount val="5"/>
                <c:pt idx="0">
                  <c:v>77289.520157963037</c:v>
                </c:pt>
                <c:pt idx="1">
                  <c:v>74019.91435733554</c:v>
                </c:pt>
                <c:pt idx="2">
                  <c:v>58272.012697888036</c:v>
                </c:pt>
                <c:pt idx="3">
                  <c:v>61342.466785656645</c:v>
                </c:pt>
                <c:pt idx="4">
                  <c:v>64908.196291954198</c:v>
                </c:pt>
              </c:numCache>
            </c:numRef>
          </c:val>
          <c:extLst>
            <c:ext xmlns:c16="http://schemas.microsoft.com/office/drawing/2014/chart" uri="{C3380CC4-5D6E-409C-BE32-E72D297353CC}">
              <c16:uniqueId val="{00000000-F14A-49BA-80BE-EC9C16D3CAB1}"/>
            </c:ext>
          </c:extLst>
        </c:ser>
        <c:ser>
          <c:idx val="1"/>
          <c:order val="1"/>
          <c:tx>
            <c:v>Gross Premium income</c:v>
          </c:tx>
          <c:spPr>
            <a:solidFill>
              <a:schemeClr val="accent2"/>
            </a:solidFill>
            <a:ln>
              <a:noFill/>
            </a:ln>
            <a:effectLst/>
          </c:spPr>
          <c:invertIfNegative val="0"/>
          <c:cat>
            <c:numRef>
              <c:f>'Top Ten Non Life'!$D$3:$H$3</c:f>
              <c:numCache>
                <c:formatCode>General</c:formatCode>
                <c:ptCount val="5"/>
                <c:pt idx="0">
                  <c:v>2014</c:v>
                </c:pt>
                <c:pt idx="1">
                  <c:v>2015</c:v>
                </c:pt>
                <c:pt idx="2">
                  <c:v>2016</c:v>
                </c:pt>
                <c:pt idx="3">
                  <c:v>2017</c:v>
                </c:pt>
                <c:pt idx="4">
                  <c:v>2018</c:v>
                </c:pt>
              </c:numCache>
            </c:numRef>
          </c:cat>
          <c:val>
            <c:numRef>
              <c:f>'Top Ten Non Life'!$D$58:$H$58</c:f>
              <c:numCache>
                <c:formatCode>#,##0.00;\(#,##0.00\)</c:formatCode>
                <c:ptCount val="5"/>
                <c:pt idx="0">
                  <c:v>73731.349213636306</c:v>
                </c:pt>
                <c:pt idx="1">
                  <c:v>70800.959987545488</c:v>
                </c:pt>
                <c:pt idx="2">
                  <c:v>57549.355132888362</c:v>
                </c:pt>
                <c:pt idx="3">
                  <c:v>59465.070171116146</c:v>
                </c:pt>
                <c:pt idx="4">
                  <c:v>62103.612335323283</c:v>
                </c:pt>
              </c:numCache>
            </c:numRef>
          </c:val>
          <c:extLst>
            <c:ext xmlns:c16="http://schemas.microsoft.com/office/drawing/2014/chart" uri="{C3380CC4-5D6E-409C-BE32-E72D297353CC}">
              <c16:uniqueId val="{00000001-F14A-49BA-80BE-EC9C16D3CAB1}"/>
            </c:ext>
          </c:extLst>
        </c:ser>
        <c:dLbls>
          <c:showLegendKey val="0"/>
          <c:showVal val="0"/>
          <c:showCatName val="0"/>
          <c:showSerName val="0"/>
          <c:showPercent val="0"/>
          <c:showBubbleSize val="0"/>
        </c:dLbls>
        <c:gapWidth val="219"/>
        <c:overlap val="-27"/>
        <c:axId val="592911760"/>
        <c:axId val="618406256"/>
      </c:barChart>
      <c:catAx>
        <c:axId val="59291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618406256"/>
        <c:crosses val="autoZero"/>
        <c:auto val="1"/>
        <c:lblAlgn val="ctr"/>
        <c:lblOffset val="100"/>
        <c:noMultiLvlLbl val="0"/>
      </c:catAx>
      <c:valAx>
        <c:axId val="61840625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592911760"/>
        <c:crosses val="autoZero"/>
        <c:crossBetween val="between"/>
      </c:valAx>
      <c:spPr>
        <a:noFill/>
        <a:ln>
          <a:noFill/>
        </a:ln>
        <a:effectLst/>
      </c:spPr>
    </c:plotArea>
    <c:legend>
      <c:legendPos val="b"/>
      <c:layout>
        <c:manualLayout>
          <c:xMode val="edge"/>
          <c:yMode val="edge"/>
          <c:x val="0"/>
          <c:y val="0.87888734291048298"/>
          <c:w val="1"/>
          <c:h val="8.954873953513226E-2"/>
        </c:manualLayout>
      </c:layout>
      <c:overlay val="0"/>
      <c:spPr>
        <a:noFill/>
        <a:ln>
          <a:noFill/>
        </a:ln>
        <a:effectLst/>
      </c:spPr>
      <c:txPr>
        <a:bodyPr rot="0" spcFirstLastPara="1" vertOverflow="ellipsis" vert="horz" wrap="square" anchor="ctr" anchorCtr="1"/>
        <a:lstStyle/>
        <a:p>
          <a:pPr algn="ctr">
            <a:defRPr lang="en-US" sz="95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showDLblsOverMax val="0"/>
  </c:chart>
  <c:spPr>
    <a:noFill/>
    <a:ln>
      <a:noFill/>
    </a:ln>
    <a:effectLst/>
  </c:spPr>
  <c:txPr>
    <a:bodyPr/>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Gross Premium written</c:v>
          </c:tx>
          <c:spPr>
            <a:solidFill>
              <a:schemeClr val="accent1"/>
            </a:solidFill>
            <a:ln>
              <a:noFill/>
            </a:ln>
            <a:effectLst/>
          </c:spPr>
          <c:invertIfNegative val="0"/>
          <c:cat>
            <c:numRef>
              <c:f>Life!$D$3:$H$3</c:f>
              <c:numCache>
                <c:formatCode>General</c:formatCode>
                <c:ptCount val="5"/>
                <c:pt idx="0">
                  <c:v>2014</c:v>
                </c:pt>
                <c:pt idx="1">
                  <c:v>2015</c:v>
                </c:pt>
                <c:pt idx="2">
                  <c:v>2016</c:v>
                </c:pt>
                <c:pt idx="3">
                  <c:v>2017</c:v>
                </c:pt>
                <c:pt idx="4">
                  <c:v>2018</c:v>
                </c:pt>
              </c:numCache>
            </c:numRef>
          </c:cat>
          <c:val>
            <c:numRef>
              <c:f>Life!$D$13:$H$13</c:f>
              <c:numCache>
                <c:formatCode>#,##0.00;\(#,##0.00\)</c:formatCode>
                <c:ptCount val="5"/>
                <c:pt idx="0">
                  <c:v>33369.911</c:v>
                </c:pt>
                <c:pt idx="1">
                  <c:v>46532.426999999996</c:v>
                </c:pt>
                <c:pt idx="2">
                  <c:v>50422.245000000003</c:v>
                </c:pt>
                <c:pt idx="3">
                  <c:v>55357.958000000006</c:v>
                </c:pt>
                <c:pt idx="4">
                  <c:v>66323.782000000007</c:v>
                </c:pt>
              </c:numCache>
            </c:numRef>
          </c:val>
          <c:extLst>
            <c:ext xmlns:c16="http://schemas.microsoft.com/office/drawing/2014/chart" uri="{C3380CC4-5D6E-409C-BE32-E72D297353CC}">
              <c16:uniqueId val="{00000000-F1DE-4E12-A838-CAB58E8B7BC6}"/>
            </c:ext>
          </c:extLst>
        </c:ser>
        <c:ser>
          <c:idx val="1"/>
          <c:order val="1"/>
          <c:tx>
            <c:v>Gross Premium income</c:v>
          </c:tx>
          <c:spPr>
            <a:solidFill>
              <a:schemeClr val="accent2"/>
            </a:solidFill>
            <a:ln>
              <a:noFill/>
            </a:ln>
            <a:effectLst/>
          </c:spPr>
          <c:invertIfNegative val="0"/>
          <c:cat>
            <c:numRef>
              <c:f>Life!$D$3:$H$3</c:f>
              <c:numCache>
                <c:formatCode>General</c:formatCode>
                <c:ptCount val="5"/>
                <c:pt idx="0">
                  <c:v>2014</c:v>
                </c:pt>
                <c:pt idx="1">
                  <c:v>2015</c:v>
                </c:pt>
                <c:pt idx="2">
                  <c:v>2016</c:v>
                </c:pt>
                <c:pt idx="3">
                  <c:v>2017</c:v>
                </c:pt>
                <c:pt idx="4">
                  <c:v>2018</c:v>
                </c:pt>
              </c:numCache>
            </c:numRef>
          </c:cat>
          <c:val>
            <c:numRef>
              <c:f>Life!$D$42:$H$42</c:f>
              <c:numCache>
                <c:formatCode>#,##0.00;\(#,##0.00\)</c:formatCode>
                <c:ptCount val="5"/>
                <c:pt idx="0">
                  <c:v>30618.660000000003</c:v>
                </c:pt>
                <c:pt idx="1">
                  <c:v>41144.43099999999</c:v>
                </c:pt>
                <c:pt idx="2">
                  <c:v>49376.330999999991</c:v>
                </c:pt>
                <c:pt idx="3">
                  <c:v>54762.809000000008</c:v>
                </c:pt>
                <c:pt idx="4">
                  <c:v>66441.805999999997</c:v>
                </c:pt>
              </c:numCache>
            </c:numRef>
          </c:val>
          <c:extLst>
            <c:ext xmlns:c16="http://schemas.microsoft.com/office/drawing/2014/chart" uri="{C3380CC4-5D6E-409C-BE32-E72D297353CC}">
              <c16:uniqueId val="{00000001-F1DE-4E12-A838-CAB58E8B7BC6}"/>
            </c:ext>
          </c:extLst>
        </c:ser>
        <c:dLbls>
          <c:showLegendKey val="0"/>
          <c:showVal val="0"/>
          <c:showCatName val="0"/>
          <c:showSerName val="0"/>
          <c:showPercent val="0"/>
          <c:showBubbleSize val="0"/>
        </c:dLbls>
        <c:gapWidth val="219"/>
        <c:overlap val="-27"/>
        <c:axId val="684436568"/>
        <c:axId val="684436240"/>
      </c:barChart>
      <c:catAx>
        <c:axId val="684436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684436240"/>
        <c:crosses val="autoZero"/>
        <c:auto val="1"/>
        <c:lblAlgn val="ctr"/>
        <c:lblOffset val="100"/>
        <c:noMultiLvlLbl val="0"/>
      </c:catAx>
      <c:valAx>
        <c:axId val="68443624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684436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5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showDLblsOverMax val="0"/>
  </c:chart>
  <c:spPr>
    <a:noFill/>
    <a:ln>
      <a:noFill/>
    </a:ln>
    <a:effectLst/>
  </c:spPr>
  <c:txPr>
    <a:bodyPr/>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Gross Premium written</c:v>
          </c:tx>
          <c:spPr>
            <a:solidFill>
              <a:schemeClr val="accent1"/>
            </a:solidFill>
            <a:ln>
              <a:noFill/>
            </a:ln>
            <a:effectLst/>
          </c:spPr>
          <c:invertIfNegative val="0"/>
          <c:cat>
            <c:numRef>
              <c:f>Life!$D$3:$H$3</c:f>
              <c:numCache>
                <c:formatCode>General</c:formatCode>
                <c:ptCount val="5"/>
                <c:pt idx="0">
                  <c:v>2014</c:v>
                </c:pt>
                <c:pt idx="1">
                  <c:v>2015</c:v>
                </c:pt>
                <c:pt idx="2">
                  <c:v>2016</c:v>
                </c:pt>
                <c:pt idx="3">
                  <c:v>2017</c:v>
                </c:pt>
                <c:pt idx="4">
                  <c:v>2018</c:v>
                </c:pt>
              </c:numCache>
            </c:numRef>
          </c:cat>
          <c:val>
            <c:numRef>
              <c:f>Life!$D$29:$H$29</c:f>
              <c:numCache>
                <c:formatCode>#,##0.00;\(#,##0.00\)</c:formatCode>
                <c:ptCount val="5"/>
                <c:pt idx="0">
                  <c:v>30885.023443083992</c:v>
                </c:pt>
                <c:pt idx="1">
                  <c:v>39511.431219165017</c:v>
                </c:pt>
                <c:pt idx="2">
                  <c:v>37028.802750722432</c:v>
                </c:pt>
                <c:pt idx="3">
                  <c:v>34881.439102513425</c:v>
                </c:pt>
                <c:pt idx="4">
                  <c:v>37265.044934445934</c:v>
                </c:pt>
              </c:numCache>
            </c:numRef>
          </c:val>
          <c:extLst>
            <c:ext xmlns:c16="http://schemas.microsoft.com/office/drawing/2014/chart" uri="{C3380CC4-5D6E-409C-BE32-E72D297353CC}">
              <c16:uniqueId val="{00000000-06DD-4BD4-A5F4-E895F5A293FF}"/>
            </c:ext>
          </c:extLst>
        </c:ser>
        <c:ser>
          <c:idx val="1"/>
          <c:order val="1"/>
          <c:tx>
            <c:v>Gross Premium income</c:v>
          </c:tx>
          <c:spPr>
            <a:solidFill>
              <a:schemeClr val="accent2"/>
            </a:solidFill>
            <a:ln>
              <a:noFill/>
            </a:ln>
            <a:effectLst/>
          </c:spPr>
          <c:invertIfNegative val="0"/>
          <c:cat>
            <c:numRef>
              <c:f>Life!$D$3:$H$3</c:f>
              <c:numCache>
                <c:formatCode>General</c:formatCode>
                <c:ptCount val="5"/>
                <c:pt idx="0">
                  <c:v>2014</c:v>
                </c:pt>
                <c:pt idx="1">
                  <c:v>2015</c:v>
                </c:pt>
                <c:pt idx="2">
                  <c:v>2016</c:v>
                </c:pt>
                <c:pt idx="3">
                  <c:v>2017</c:v>
                </c:pt>
                <c:pt idx="4">
                  <c:v>2018</c:v>
                </c:pt>
              </c:numCache>
            </c:numRef>
          </c:cat>
          <c:val>
            <c:numRef>
              <c:f>Life!$D$54:$H$54</c:f>
              <c:numCache>
                <c:formatCode>#,##0.00;\(#,##0.00\)</c:formatCode>
                <c:ptCount val="5"/>
                <c:pt idx="0">
                  <c:v>28338.644112530539</c:v>
                </c:pt>
                <c:pt idx="1">
                  <c:v>34936.397267827466</c:v>
                </c:pt>
                <c:pt idx="2">
                  <c:v>36260.710350230962</c:v>
                </c:pt>
                <c:pt idx="3">
                  <c:v>34506.431527262517</c:v>
                </c:pt>
                <c:pt idx="4">
                  <c:v>37331.358548216376</c:v>
                </c:pt>
              </c:numCache>
            </c:numRef>
          </c:val>
          <c:extLst>
            <c:ext xmlns:c16="http://schemas.microsoft.com/office/drawing/2014/chart" uri="{C3380CC4-5D6E-409C-BE32-E72D297353CC}">
              <c16:uniqueId val="{00000001-06DD-4BD4-A5F4-E895F5A293FF}"/>
            </c:ext>
          </c:extLst>
        </c:ser>
        <c:dLbls>
          <c:showLegendKey val="0"/>
          <c:showVal val="0"/>
          <c:showCatName val="0"/>
          <c:showSerName val="0"/>
          <c:showPercent val="0"/>
          <c:showBubbleSize val="0"/>
        </c:dLbls>
        <c:gapWidth val="219"/>
        <c:overlap val="-27"/>
        <c:axId val="614096112"/>
        <c:axId val="614097096"/>
      </c:barChart>
      <c:catAx>
        <c:axId val="61409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614097096"/>
        <c:crosses val="autoZero"/>
        <c:auto val="1"/>
        <c:lblAlgn val="ctr"/>
        <c:lblOffset val="100"/>
        <c:noMultiLvlLbl val="0"/>
      </c:catAx>
      <c:valAx>
        <c:axId val="61409709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61409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5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showDLblsOverMax val="0"/>
  </c:chart>
  <c:spPr>
    <a:noFill/>
    <a:ln>
      <a:noFill/>
    </a:ln>
    <a:effectLst/>
  </c:spPr>
  <c:txPr>
    <a:bodyPr/>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348053218575114E-2"/>
          <c:y val="5.6646357237798733E-2"/>
          <c:w val="0.8856581078908643"/>
          <c:h val="0.49519499403530481"/>
        </c:manualLayout>
      </c:layout>
      <c:barChart>
        <c:barDir val="col"/>
        <c:grouping val="clustered"/>
        <c:varyColors val="0"/>
        <c:ser>
          <c:idx val="0"/>
          <c:order val="0"/>
          <c:tx>
            <c:strRef>
              <c:f>'Shareholders funds'!$O$3</c:f>
              <c:strCache>
                <c:ptCount val="1"/>
                <c:pt idx="0">
                  <c:v>2016</c:v>
                </c:pt>
              </c:strCache>
            </c:strRef>
          </c:tx>
          <c:spPr>
            <a:solidFill>
              <a:schemeClr val="accent1"/>
            </a:solidFill>
            <a:ln>
              <a:noFill/>
            </a:ln>
            <a:effectLst/>
          </c:spPr>
          <c:invertIfNegative val="0"/>
          <c:cat>
            <c:strRef>
              <c:f>'Shareholders funds'!$N$4:$N$12</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'Shareholders funds'!$O$4:$O$12</c:f>
              <c:numCache>
                <c:formatCode>General</c:formatCode>
                <c:ptCount val="9"/>
                <c:pt idx="0" formatCode="0.0%">
                  <c:v>0.23228898587709004</c:v>
                </c:pt>
                <c:pt idx="2" formatCode="0.0%">
                  <c:v>0.15133529964302606</c:v>
                </c:pt>
                <c:pt idx="3" formatCode="0.0%">
                  <c:v>-0.15745207232699909</c:v>
                </c:pt>
                <c:pt idx="4" formatCode="0.0%">
                  <c:v>0.13089586963605049</c:v>
                </c:pt>
                <c:pt idx="5" formatCode="0.0%">
                  <c:v>2.984536580068297E-2</c:v>
                </c:pt>
                <c:pt idx="6" formatCode="0.0%">
                  <c:v>-0.29013071104642457</c:v>
                </c:pt>
                <c:pt idx="7" formatCode="0.0%">
                  <c:v>-8.3980831749381216E-2</c:v>
                </c:pt>
                <c:pt idx="8" formatCode="0.0%">
                  <c:v>4.8756585538986723E-3</c:v>
                </c:pt>
              </c:numCache>
            </c:numRef>
          </c:val>
          <c:extLst>
            <c:ext xmlns:c16="http://schemas.microsoft.com/office/drawing/2014/chart" uri="{C3380CC4-5D6E-409C-BE32-E72D297353CC}">
              <c16:uniqueId val="{00000000-9D63-44BF-9E67-B657836C5793}"/>
            </c:ext>
          </c:extLst>
        </c:ser>
        <c:ser>
          <c:idx val="1"/>
          <c:order val="1"/>
          <c:tx>
            <c:strRef>
              <c:f>'Shareholders funds'!$P$3</c:f>
              <c:strCache>
                <c:ptCount val="1"/>
                <c:pt idx="0">
                  <c:v>2017</c:v>
                </c:pt>
              </c:strCache>
            </c:strRef>
          </c:tx>
          <c:spPr>
            <a:solidFill>
              <a:schemeClr val="accent2"/>
            </a:solidFill>
            <a:ln>
              <a:noFill/>
            </a:ln>
            <a:effectLst/>
          </c:spPr>
          <c:invertIfNegative val="0"/>
          <c:cat>
            <c:strRef>
              <c:f>'Shareholders funds'!$N$4:$N$12</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'Shareholders funds'!$P$4:$P$12</c:f>
              <c:numCache>
                <c:formatCode>0.0%</c:formatCode>
                <c:ptCount val="9"/>
                <c:pt idx="0">
                  <c:v>0.29399507607654773</c:v>
                </c:pt>
                <c:pt idx="1">
                  <c:v>0.13587947552061561</c:v>
                </c:pt>
                <c:pt idx="2">
                  <c:v>0.14193474996321789</c:v>
                </c:pt>
                <c:pt idx="3">
                  <c:v>-0.38843204793151276</c:v>
                </c:pt>
                <c:pt idx="4">
                  <c:v>8.2692013733652286E-2</c:v>
                </c:pt>
                <c:pt idx="5">
                  <c:v>3.9536217671807601E-2</c:v>
                </c:pt>
                <c:pt idx="6">
                  <c:v>1.2118157886022711E-2</c:v>
                </c:pt>
                <c:pt idx="7">
                  <c:v>7.1102854173043212E-2</c:v>
                </c:pt>
                <c:pt idx="8">
                  <c:v>-0.11899268245247224</c:v>
                </c:pt>
              </c:numCache>
            </c:numRef>
          </c:val>
          <c:extLst>
            <c:ext xmlns:c16="http://schemas.microsoft.com/office/drawing/2014/chart" uri="{C3380CC4-5D6E-409C-BE32-E72D297353CC}">
              <c16:uniqueId val="{00000001-9D63-44BF-9E67-B657836C5793}"/>
            </c:ext>
          </c:extLst>
        </c:ser>
        <c:ser>
          <c:idx val="2"/>
          <c:order val="2"/>
          <c:tx>
            <c:strRef>
              <c:f>'Shareholders funds'!$Q$3</c:f>
              <c:strCache>
                <c:ptCount val="1"/>
                <c:pt idx="0">
                  <c:v>2018</c:v>
                </c:pt>
              </c:strCache>
            </c:strRef>
          </c:tx>
          <c:spPr>
            <a:solidFill>
              <a:schemeClr val="accent3"/>
            </a:solidFill>
            <a:ln>
              <a:noFill/>
            </a:ln>
            <a:effectLst/>
          </c:spPr>
          <c:invertIfNegative val="0"/>
          <c:cat>
            <c:strRef>
              <c:f>'Shareholders funds'!$N$4:$N$12</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'Shareholders funds'!$Q$4:$Q$12</c:f>
              <c:numCache>
                <c:formatCode>0.0%</c:formatCode>
                <c:ptCount val="9"/>
                <c:pt idx="0">
                  <c:v>0.14270627351767443</c:v>
                </c:pt>
                <c:pt idx="1">
                  <c:v>0.25138797945145092</c:v>
                </c:pt>
                <c:pt idx="2">
                  <c:v>0.12053373577898703</c:v>
                </c:pt>
                <c:pt idx="3">
                  <c:v>0.34712803128000458</c:v>
                </c:pt>
                <c:pt idx="4">
                  <c:v>6.5598728183967558E-2</c:v>
                </c:pt>
                <c:pt idx="6">
                  <c:v>6.0730451075180228E-2</c:v>
                </c:pt>
                <c:pt idx="8">
                  <c:v>2.0665861828970456E-3</c:v>
                </c:pt>
              </c:numCache>
            </c:numRef>
          </c:val>
          <c:extLst>
            <c:ext xmlns:c16="http://schemas.microsoft.com/office/drawing/2014/chart" uri="{C3380CC4-5D6E-409C-BE32-E72D297353CC}">
              <c16:uniqueId val="{00000002-9D63-44BF-9E67-B657836C5793}"/>
            </c:ext>
          </c:extLst>
        </c:ser>
        <c:dLbls>
          <c:showLegendKey val="0"/>
          <c:showVal val="0"/>
          <c:showCatName val="0"/>
          <c:showSerName val="0"/>
          <c:showPercent val="0"/>
          <c:showBubbleSize val="0"/>
        </c:dLbls>
        <c:gapWidth val="219"/>
        <c:overlap val="-27"/>
        <c:axId val="634643880"/>
        <c:axId val="634648472"/>
      </c:barChart>
      <c:catAx>
        <c:axId val="634643880"/>
        <c:scaling>
          <c:orientation val="minMax"/>
        </c:scaling>
        <c:delete val="0"/>
        <c:axPos val="b"/>
        <c:numFmt formatCode="General" sourceLinked="1"/>
        <c:majorTickMark val="none"/>
        <c:minorTickMark val="none"/>
        <c:tickLblPos val="low"/>
        <c:spPr>
          <a:noFill/>
          <a:ln w="9525" cap="flat" cmpd="sng" algn="ctr">
            <a:solidFill>
              <a:schemeClr val="tx1">
                <a:lumMod val="50000"/>
              </a:schemeClr>
            </a:solidFill>
            <a:round/>
          </a:ln>
          <a:effectLst/>
        </c:spPr>
        <c:txPr>
          <a:bodyPr rot="-5400000" spcFirstLastPara="1" vertOverflow="ellipsis" wrap="square" anchor="ctr" anchorCtr="1"/>
          <a:lstStyle/>
          <a:p>
            <a:pPr algn="ct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634648472"/>
        <c:crosses val="autoZero"/>
        <c:auto val="1"/>
        <c:lblAlgn val="ctr"/>
        <c:lblOffset val="100"/>
        <c:noMultiLvlLbl val="0"/>
      </c:catAx>
      <c:valAx>
        <c:axId val="6346484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lgn="ct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634643880"/>
        <c:crosses val="autoZero"/>
        <c:crossBetween val="between"/>
      </c:valAx>
      <c:spPr>
        <a:noFill/>
        <a:ln>
          <a:noFill/>
        </a:ln>
        <a:effectLst/>
      </c:spPr>
    </c:plotArea>
    <c:legend>
      <c:legendPos val="b"/>
      <c:layout>
        <c:manualLayout>
          <c:xMode val="edge"/>
          <c:yMode val="edge"/>
          <c:x val="0.39928427254527743"/>
          <c:y val="0.912970596607382"/>
          <c:w val="0.20143128315684036"/>
          <c:h val="8.187973455281816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1758483801103E-2"/>
          <c:y val="5.0310161968470615E-2"/>
          <c:w val="0.88598594603179015"/>
          <c:h val="0.5857167663784234"/>
        </c:manualLayout>
      </c:layout>
      <c:barChart>
        <c:barDir val="col"/>
        <c:grouping val="clustered"/>
        <c:varyColors val="0"/>
        <c:ser>
          <c:idx val="0"/>
          <c:order val="0"/>
          <c:tx>
            <c:strRef>
              <c:f>'Shareholders funds'!$O$17</c:f>
              <c:strCache>
                <c:ptCount val="1"/>
                <c:pt idx="0">
                  <c:v>2016</c:v>
                </c:pt>
              </c:strCache>
            </c:strRef>
          </c:tx>
          <c:spPr>
            <a:solidFill>
              <a:schemeClr val="accent1"/>
            </a:solidFill>
            <a:ln>
              <a:noFill/>
            </a:ln>
            <a:effectLst/>
          </c:spPr>
          <c:invertIfNegative val="0"/>
          <c:cat>
            <c:strRef>
              <c:f>'Shareholders funds'!$N$18:$N$27</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'Shareholders funds'!$O$18:$O$27</c:f>
              <c:numCache>
                <c:formatCode>0.0%</c:formatCode>
                <c:ptCount val="10"/>
                <c:pt idx="0">
                  <c:v>0.26242408100673309</c:v>
                </c:pt>
                <c:pt idx="1">
                  <c:v>0.26731293659671118</c:v>
                </c:pt>
                <c:pt idx="2">
                  <c:v>0.22505694480740057</c:v>
                </c:pt>
                <c:pt idx="3">
                  <c:v>4.5985507314174534E-3</c:v>
                </c:pt>
                <c:pt idx="4">
                  <c:v>6.2128867361221371E-3</c:v>
                </c:pt>
                <c:pt idx="5">
                  <c:v>-8.3469181166951067E-2</c:v>
                </c:pt>
                <c:pt idx="6">
                  <c:v>0.51582548574832743</c:v>
                </c:pt>
                <c:pt idx="7">
                  <c:v>-0.25254765325490008</c:v>
                </c:pt>
                <c:pt idx="8">
                  <c:v>4.4976711807275221E-2</c:v>
                </c:pt>
                <c:pt idx="9">
                  <c:v>0.12714633300021053</c:v>
                </c:pt>
              </c:numCache>
            </c:numRef>
          </c:val>
          <c:extLst>
            <c:ext xmlns:c16="http://schemas.microsoft.com/office/drawing/2014/chart" uri="{C3380CC4-5D6E-409C-BE32-E72D297353CC}">
              <c16:uniqueId val="{00000000-9A97-42C1-91FA-2BF662B2C950}"/>
            </c:ext>
          </c:extLst>
        </c:ser>
        <c:ser>
          <c:idx val="1"/>
          <c:order val="1"/>
          <c:tx>
            <c:strRef>
              <c:f>'Shareholders funds'!$P$17</c:f>
              <c:strCache>
                <c:ptCount val="1"/>
                <c:pt idx="0">
                  <c:v>2017</c:v>
                </c:pt>
              </c:strCache>
            </c:strRef>
          </c:tx>
          <c:spPr>
            <a:solidFill>
              <a:schemeClr val="accent2"/>
            </a:solidFill>
            <a:ln>
              <a:noFill/>
            </a:ln>
            <a:effectLst/>
          </c:spPr>
          <c:invertIfNegative val="0"/>
          <c:cat>
            <c:strRef>
              <c:f>'Shareholders funds'!$N$18:$N$27</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'Shareholders funds'!$P$18:$P$27</c:f>
              <c:numCache>
                <c:formatCode>0.0%</c:formatCode>
                <c:ptCount val="10"/>
                <c:pt idx="0">
                  <c:v>0.29665141681564333</c:v>
                </c:pt>
                <c:pt idx="1">
                  <c:v>0.32715021896931279</c:v>
                </c:pt>
                <c:pt idx="2">
                  <c:v>0.15540033659641067</c:v>
                </c:pt>
                <c:pt idx="3">
                  <c:v>2.9488018116931546E-2</c:v>
                </c:pt>
                <c:pt idx="4">
                  <c:v>2.0770131502798411E-2</c:v>
                </c:pt>
                <c:pt idx="5">
                  <c:v>-0.14332503854913817</c:v>
                </c:pt>
                <c:pt idx="6">
                  <c:v>0.44769983567122446</c:v>
                </c:pt>
                <c:pt idx="7">
                  <c:v>9.2402800894448175E-2</c:v>
                </c:pt>
                <c:pt idx="8">
                  <c:v>8.9356365101758137E-2</c:v>
                </c:pt>
                <c:pt idx="9">
                  <c:v>5.2750796166142026E-2</c:v>
                </c:pt>
              </c:numCache>
            </c:numRef>
          </c:val>
          <c:extLst>
            <c:ext xmlns:c16="http://schemas.microsoft.com/office/drawing/2014/chart" uri="{C3380CC4-5D6E-409C-BE32-E72D297353CC}">
              <c16:uniqueId val="{00000001-9A97-42C1-91FA-2BF662B2C950}"/>
            </c:ext>
          </c:extLst>
        </c:ser>
        <c:ser>
          <c:idx val="2"/>
          <c:order val="2"/>
          <c:tx>
            <c:strRef>
              <c:f>'Shareholders funds'!$Q$17</c:f>
              <c:strCache>
                <c:ptCount val="1"/>
                <c:pt idx="0">
                  <c:v>2018</c:v>
                </c:pt>
              </c:strCache>
            </c:strRef>
          </c:tx>
          <c:spPr>
            <a:solidFill>
              <a:schemeClr val="accent3"/>
            </a:solidFill>
            <a:ln>
              <a:noFill/>
            </a:ln>
            <a:effectLst/>
          </c:spPr>
          <c:invertIfNegative val="0"/>
          <c:cat>
            <c:strRef>
              <c:f>'Shareholders funds'!$N$18:$N$27</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'Shareholders funds'!$Q$18:$Q$27</c:f>
              <c:numCache>
                <c:formatCode>0.0%</c:formatCode>
                <c:ptCount val="10"/>
                <c:pt idx="0">
                  <c:v>0.22401529187862598</c:v>
                </c:pt>
                <c:pt idx="1">
                  <c:v>0.18706040597660098</c:v>
                </c:pt>
                <c:pt idx="2">
                  <c:v>0.11255618260954121</c:v>
                </c:pt>
                <c:pt idx="3">
                  <c:v>6.0968491778305683E-2</c:v>
                </c:pt>
                <c:pt idx="4">
                  <c:v>-2.8178738505557053E-2</c:v>
                </c:pt>
                <c:pt idx="5">
                  <c:v>-0.11829766844484639</c:v>
                </c:pt>
                <c:pt idx="7">
                  <c:v>5.681430686975341E-2</c:v>
                </c:pt>
                <c:pt idx="8">
                  <c:v>7.486630896047855E-2</c:v>
                </c:pt>
                <c:pt idx="9">
                  <c:v>5.1351095967329403E-2</c:v>
                </c:pt>
              </c:numCache>
            </c:numRef>
          </c:val>
          <c:extLst>
            <c:ext xmlns:c16="http://schemas.microsoft.com/office/drawing/2014/chart" uri="{C3380CC4-5D6E-409C-BE32-E72D297353CC}">
              <c16:uniqueId val="{00000002-9A97-42C1-91FA-2BF662B2C950}"/>
            </c:ext>
          </c:extLst>
        </c:ser>
        <c:dLbls>
          <c:showLegendKey val="0"/>
          <c:showVal val="0"/>
          <c:showCatName val="0"/>
          <c:showSerName val="0"/>
          <c:showPercent val="0"/>
          <c:showBubbleSize val="0"/>
        </c:dLbls>
        <c:gapWidth val="219"/>
        <c:overlap val="-27"/>
        <c:axId val="634671104"/>
        <c:axId val="634672088"/>
      </c:barChart>
      <c:catAx>
        <c:axId val="634671104"/>
        <c:scaling>
          <c:orientation val="minMax"/>
        </c:scaling>
        <c:delete val="0"/>
        <c:axPos val="b"/>
        <c:numFmt formatCode="General" sourceLinked="1"/>
        <c:majorTickMark val="none"/>
        <c:minorTickMark val="none"/>
        <c:tickLblPos val="low"/>
        <c:spPr>
          <a:noFill/>
          <a:ln w="9525" cap="flat" cmpd="sng" algn="ctr">
            <a:solidFill>
              <a:schemeClr val="tx1">
                <a:lumMod val="50000"/>
              </a:schemeClr>
            </a:solidFill>
            <a:round/>
          </a:ln>
          <a:effectLst/>
        </c:spPr>
        <c:txPr>
          <a:bodyPr rot="-5400000" spcFirstLastPara="1" vertOverflow="ellipsis" wrap="square" anchor="ctr" anchorCtr="1"/>
          <a:lstStyle/>
          <a:p>
            <a:pPr algn="ct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634672088"/>
        <c:crosses val="autoZero"/>
        <c:auto val="1"/>
        <c:lblAlgn val="ctr"/>
        <c:lblOffset val="100"/>
        <c:noMultiLvlLbl val="0"/>
      </c:catAx>
      <c:valAx>
        <c:axId val="6346720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lgn="ct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634671104"/>
        <c:crosses val="autoZero"/>
        <c:crossBetween val="between"/>
      </c:valAx>
      <c:spPr>
        <a:noFill/>
        <a:ln>
          <a:noFill/>
        </a:ln>
        <a:effectLst/>
      </c:spPr>
    </c:plotArea>
    <c:legend>
      <c:legendPos val="b"/>
      <c:layout>
        <c:manualLayout>
          <c:xMode val="edge"/>
          <c:yMode val="edge"/>
          <c:x val="0.38679417861262183"/>
          <c:y val="0.90809618282828319"/>
          <c:w val="0.22641164277475639"/>
          <c:h val="7.718090230573236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'IP&amp;ID'!$C$18</c:f>
              <c:strCache>
                <c:ptCount val="1"/>
                <c:pt idx="0">
                  <c:v>Insurance Density*</c:v>
                </c:pt>
              </c:strCache>
            </c:strRef>
          </c:tx>
          <c:spPr>
            <a:solidFill>
              <a:schemeClr val="accent1"/>
            </a:solidFill>
            <a:ln>
              <a:noFill/>
            </a:ln>
            <a:effectLst/>
          </c:spPr>
          <c:invertIfNegative val="0"/>
          <c:cat>
            <c:strRef>
              <c:f>'IP&amp;ID'!$B$19:$B$25</c:f>
              <c:strCache>
                <c:ptCount val="7"/>
                <c:pt idx="0">
                  <c:v>South Africa</c:v>
                </c:pt>
                <c:pt idx="1">
                  <c:v>World</c:v>
                </c:pt>
                <c:pt idx="2">
                  <c:v>Namibia</c:v>
                </c:pt>
                <c:pt idx="3">
                  <c:v>Morocco</c:v>
                </c:pt>
                <c:pt idx="4">
                  <c:v>India</c:v>
                </c:pt>
                <c:pt idx="5">
                  <c:v>Kenya</c:v>
                </c:pt>
                <c:pt idx="6">
                  <c:v>Nigeria</c:v>
                </c:pt>
              </c:strCache>
            </c:strRef>
          </c:cat>
          <c:val>
            <c:numRef>
              <c:f>'IP&amp;ID'!$C$19:$C$25</c:f>
              <c:numCache>
                <c:formatCode>_(* #,##0_);_(* \(#,##0\);_(* "-"??_);_(@_)</c:formatCode>
                <c:ptCount val="7"/>
                <c:pt idx="0">
                  <c:v>840</c:v>
                </c:pt>
                <c:pt idx="1">
                  <c:v>682</c:v>
                </c:pt>
                <c:pt idx="2">
                  <c:v>390</c:v>
                </c:pt>
                <c:pt idx="3">
                  <c:v>127</c:v>
                </c:pt>
                <c:pt idx="4">
                  <c:v>74</c:v>
                </c:pt>
                <c:pt idx="5">
                  <c:v>42</c:v>
                </c:pt>
                <c:pt idx="6">
                  <c:v>6</c:v>
                </c:pt>
              </c:numCache>
            </c:numRef>
          </c:val>
          <c:extLst>
            <c:ext xmlns:c16="http://schemas.microsoft.com/office/drawing/2014/chart" uri="{C3380CC4-5D6E-409C-BE32-E72D297353CC}">
              <c16:uniqueId val="{00000000-BA08-4CDD-A0F9-8518FFD61794}"/>
            </c:ext>
          </c:extLst>
        </c:ser>
        <c:dLbls>
          <c:showLegendKey val="0"/>
          <c:showVal val="0"/>
          <c:showCatName val="0"/>
          <c:showSerName val="0"/>
          <c:showPercent val="0"/>
          <c:showBubbleSize val="0"/>
        </c:dLbls>
        <c:gapWidth val="219"/>
        <c:overlap val="-27"/>
        <c:axId val="818013728"/>
        <c:axId val="818012744"/>
      </c:barChart>
      <c:lineChart>
        <c:grouping val="standard"/>
        <c:varyColors val="0"/>
        <c:ser>
          <c:idx val="1"/>
          <c:order val="1"/>
          <c:tx>
            <c:strRef>
              <c:f>'IP&amp;ID'!$D$18</c:f>
              <c:strCache>
                <c:ptCount val="1"/>
                <c:pt idx="0">
                  <c:v>Insurance penetration</c:v>
                </c:pt>
              </c:strCache>
            </c:strRef>
          </c:tx>
          <c:spPr>
            <a:ln w="28575" cap="rnd">
              <a:solidFill>
                <a:schemeClr val="accent2"/>
              </a:solidFill>
              <a:round/>
            </a:ln>
            <a:effectLst/>
          </c:spPr>
          <c:marker>
            <c:symbol val="none"/>
          </c:marker>
          <c:cat>
            <c:strRef>
              <c:f>'IP&amp;ID'!$B$19:$B$25</c:f>
              <c:strCache>
                <c:ptCount val="7"/>
                <c:pt idx="0">
                  <c:v>South Africa</c:v>
                </c:pt>
                <c:pt idx="1">
                  <c:v>World</c:v>
                </c:pt>
                <c:pt idx="2">
                  <c:v>Namibia</c:v>
                </c:pt>
                <c:pt idx="3">
                  <c:v>Morocco</c:v>
                </c:pt>
                <c:pt idx="4">
                  <c:v>India</c:v>
                </c:pt>
                <c:pt idx="5">
                  <c:v>Kenya</c:v>
                </c:pt>
                <c:pt idx="6">
                  <c:v>Nigeria</c:v>
                </c:pt>
              </c:strCache>
            </c:strRef>
          </c:cat>
          <c:val>
            <c:numRef>
              <c:f>'IP&amp;ID'!$D$19:$D$25</c:f>
              <c:numCache>
                <c:formatCode>0.00%</c:formatCode>
                <c:ptCount val="7"/>
                <c:pt idx="0">
                  <c:v>0.12889999999999999</c:v>
                </c:pt>
                <c:pt idx="1">
                  <c:v>6.0900000000000003E-2</c:v>
                </c:pt>
                <c:pt idx="2">
                  <c:v>7.2499999999999995E-2</c:v>
                </c:pt>
                <c:pt idx="3">
                  <c:v>3.8800000000000001E-2</c:v>
                </c:pt>
                <c:pt idx="4">
                  <c:v>3.6999999999999998E-2</c:v>
                </c:pt>
                <c:pt idx="5">
                  <c:v>2.3699999999999999E-2</c:v>
                </c:pt>
                <c:pt idx="6">
                  <c:v>3.3E-3</c:v>
                </c:pt>
              </c:numCache>
            </c:numRef>
          </c:val>
          <c:smooth val="0"/>
          <c:extLst>
            <c:ext xmlns:c16="http://schemas.microsoft.com/office/drawing/2014/chart" uri="{C3380CC4-5D6E-409C-BE32-E72D297353CC}">
              <c16:uniqueId val="{00000001-BA08-4CDD-A0F9-8518FFD61794}"/>
            </c:ext>
          </c:extLst>
        </c:ser>
        <c:dLbls>
          <c:showLegendKey val="0"/>
          <c:showVal val="0"/>
          <c:showCatName val="0"/>
          <c:showSerName val="0"/>
          <c:showPercent val="0"/>
          <c:showBubbleSize val="0"/>
        </c:dLbls>
        <c:marker val="1"/>
        <c:smooth val="0"/>
        <c:axId val="819012096"/>
        <c:axId val="819011768"/>
      </c:lineChart>
      <c:catAx>
        <c:axId val="81801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818012744"/>
        <c:crosses val="autoZero"/>
        <c:auto val="1"/>
        <c:lblAlgn val="ctr"/>
        <c:lblOffset val="100"/>
        <c:noMultiLvlLbl val="0"/>
      </c:catAx>
      <c:valAx>
        <c:axId val="818012744"/>
        <c:scaling>
          <c:orientation val="minMax"/>
        </c:scaling>
        <c:delete val="0"/>
        <c:axPos val="l"/>
        <c:numFmt formatCode="_(* #,##0_);_(* \(#,##0\);_(* &quot;-&quot;??_);_(@_)" sourceLinked="1"/>
        <c:majorTickMark val="none"/>
        <c:minorTickMark val="none"/>
        <c:tickLblPos val="nextTo"/>
        <c:spPr>
          <a:noFill/>
          <a:ln>
            <a:noFill/>
          </a:ln>
          <a:effectLst/>
        </c:spPr>
        <c:txPr>
          <a:bodyPr rot="-60000000" vert="horz"/>
          <a:lstStyle/>
          <a:p>
            <a:pPr>
              <a:defRPr/>
            </a:pPr>
            <a:endParaRPr lang="en-US"/>
          </a:p>
        </c:txPr>
        <c:crossAx val="818013728"/>
        <c:crosses val="autoZero"/>
        <c:crossBetween val="between"/>
      </c:valAx>
      <c:valAx>
        <c:axId val="819011768"/>
        <c:scaling>
          <c:orientation val="minMax"/>
        </c:scaling>
        <c:delete val="0"/>
        <c:axPos val="r"/>
        <c:numFmt formatCode="0.0%" sourceLinked="0"/>
        <c:majorTickMark val="none"/>
        <c:minorTickMark val="none"/>
        <c:tickLblPos val="nextTo"/>
        <c:spPr>
          <a:noFill/>
          <a:ln>
            <a:noFill/>
          </a:ln>
          <a:effectLst/>
        </c:spPr>
        <c:txPr>
          <a:bodyPr rot="-60000000" vert="horz"/>
          <a:lstStyle/>
          <a:p>
            <a:pPr>
              <a:defRPr/>
            </a:pPr>
            <a:endParaRPr lang="en-US"/>
          </a:p>
        </c:txPr>
        <c:crossAx val="819012096"/>
        <c:crosses val="max"/>
        <c:crossBetween val="between"/>
      </c:valAx>
      <c:catAx>
        <c:axId val="819012096"/>
        <c:scaling>
          <c:orientation val="minMax"/>
        </c:scaling>
        <c:delete val="1"/>
        <c:axPos val="b"/>
        <c:numFmt formatCode="General" sourceLinked="1"/>
        <c:majorTickMark val="none"/>
        <c:minorTickMark val="none"/>
        <c:tickLblPos val="nextTo"/>
        <c:crossAx val="819011768"/>
        <c:crosses val="autoZero"/>
        <c:auto val="1"/>
        <c:lblAlgn val="ctr"/>
        <c:lblOffset val="100"/>
        <c:noMultiLvlLbl val="0"/>
      </c:catAx>
    </c:plotArea>
    <c:legend>
      <c:legendPos val="b"/>
      <c:overlay val="0"/>
      <c:spPr>
        <a:noFill/>
        <a:ln>
          <a:noFill/>
        </a:ln>
        <a:effectLst/>
      </c:spPr>
      <c:txPr>
        <a:bodyPr rot="0" vert="horz"/>
        <a:lstStyle/>
        <a:p>
          <a:pPr>
            <a:defRPr/>
          </a:pPr>
          <a:endParaRPr lang="en-US"/>
        </a:p>
      </c:txPr>
    </c:legend>
    <c:plotVisOnly val="1"/>
    <c:dispBlanksAs val="gap"/>
    <c:showDLblsOverMax val="0"/>
  </c:chart>
  <c:txPr>
    <a:bodyPr/>
    <a:lstStyle/>
    <a:p>
      <a:pPr>
        <a:defRPr sz="800">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0070277342918E-2"/>
          <c:y val="4.9196065159959404E-2"/>
          <c:w val="0.88099280804128455"/>
          <c:h val="0.65016491422558631"/>
        </c:manualLayout>
      </c:layout>
      <c:barChart>
        <c:barDir val="col"/>
        <c:grouping val="clustered"/>
        <c:varyColors val="0"/>
        <c:ser>
          <c:idx val="0"/>
          <c:order val="0"/>
          <c:tx>
            <c:strRef>
              <c:f>'Shareholders funds'!$O$41</c:f>
              <c:strCache>
                <c:ptCount val="1"/>
                <c:pt idx="0">
                  <c:v>2016</c:v>
                </c:pt>
              </c:strCache>
            </c:strRef>
          </c:tx>
          <c:spPr>
            <a:solidFill>
              <a:schemeClr val="accent1"/>
            </a:solidFill>
            <a:ln>
              <a:noFill/>
            </a:ln>
            <a:effectLst/>
          </c:spPr>
          <c:invertIfNegative val="0"/>
          <c:cat>
            <c:strRef>
              <c:f>'Shareholders funds'!$N$42:$N$50</c:f>
              <c:strCache>
                <c:ptCount val="9"/>
                <c:pt idx="0">
                  <c:v>African
Alliance</c:v>
                </c:pt>
                <c:pt idx="1">
                  <c:v>Custodian
Life</c:v>
                </c:pt>
                <c:pt idx="2">
                  <c:v>FBN Life
Assurance</c:v>
                </c:pt>
                <c:pt idx="3">
                  <c:v>Mutual
Benefits</c:v>
                </c:pt>
                <c:pt idx="4">
                  <c:v>Arm Life</c:v>
                </c:pt>
                <c:pt idx="5">
                  <c:v>Wapic Life
Assurance</c:v>
                </c:pt>
                <c:pt idx="6">
                  <c:v>United
Met*</c:v>
                </c:pt>
                <c:pt idx="7">
                  <c:v>Royal
Exch Pru**</c:v>
                </c:pt>
                <c:pt idx="8">
                  <c:v>Prudential
Zenith Life</c:v>
                </c:pt>
              </c:strCache>
            </c:strRef>
          </c:cat>
          <c:val>
            <c:numRef>
              <c:f>'Shareholders funds'!$O$42:$O$50</c:f>
              <c:numCache>
                <c:formatCode>0.0%</c:formatCode>
                <c:ptCount val="9"/>
                <c:pt idx="0">
                  <c:v>0.72173489930641455</c:v>
                </c:pt>
                <c:pt idx="1">
                  <c:v>0.23531924007790764</c:v>
                </c:pt>
                <c:pt idx="2">
                  <c:v>0.25836356627508955</c:v>
                </c:pt>
                <c:pt idx="3">
                  <c:v>1.639429574683637E-2</c:v>
                </c:pt>
                <c:pt idx="4">
                  <c:v>4.7566336217490901E-2</c:v>
                </c:pt>
                <c:pt idx="5">
                  <c:v>-8.9447052165518168E-2</c:v>
                </c:pt>
                <c:pt idx="6">
                  <c:v>-1.5570686885790509E-2</c:v>
                </c:pt>
                <c:pt idx="7">
                  <c:v>-0.33006610809934828</c:v>
                </c:pt>
                <c:pt idx="8">
                  <c:v>0.18075385894059903</c:v>
                </c:pt>
              </c:numCache>
            </c:numRef>
          </c:val>
          <c:extLst>
            <c:ext xmlns:c16="http://schemas.microsoft.com/office/drawing/2014/chart" uri="{C3380CC4-5D6E-409C-BE32-E72D297353CC}">
              <c16:uniqueId val="{00000000-056F-49E5-AE30-F0EE3ED24220}"/>
            </c:ext>
          </c:extLst>
        </c:ser>
        <c:ser>
          <c:idx val="1"/>
          <c:order val="1"/>
          <c:tx>
            <c:strRef>
              <c:f>'Shareholders funds'!$P$41</c:f>
              <c:strCache>
                <c:ptCount val="1"/>
                <c:pt idx="0">
                  <c:v>2017</c:v>
                </c:pt>
              </c:strCache>
            </c:strRef>
          </c:tx>
          <c:spPr>
            <a:solidFill>
              <a:schemeClr val="accent2"/>
            </a:solidFill>
            <a:ln>
              <a:noFill/>
            </a:ln>
            <a:effectLst/>
          </c:spPr>
          <c:invertIfNegative val="0"/>
          <c:cat>
            <c:strRef>
              <c:f>'Shareholders funds'!$N$42:$N$50</c:f>
              <c:strCache>
                <c:ptCount val="9"/>
                <c:pt idx="0">
                  <c:v>African
Alliance</c:v>
                </c:pt>
                <c:pt idx="1">
                  <c:v>Custodian
Life</c:v>
                </c:pt>
                <c:pt idx="2">
                  <c:v>FBN Life
Assurance</c:v>
                </c:pt>
                <c:pt idx="3">
                  <c:v>Mutual
Benefits</c:v>
                </c:pt>
                <c:pt idx="4">
                  <c:v>Arm Life</c:v>
                </c:pt>
                <c:pt idx="5">
                  <c:v>Wapic Life
Assurance</c:v>
                </c:pt>
                <c:pt idx="6">
                  <c:v>United
Met*</c:v>
                </c:pt>
                <c:pt idx="7">
                  <c:v>Royal
Exch Pru**</c:v>
                </c:pt>
                <c:pt idx="8">
                  <c:v>Prudential
Zenith Life</c:v>
                </c:pt>
              </c:strCache>
            </c:strRef>
          </c:cat>
          <c:val>
            <c:numRef>
              <c:f>'Shareholders funds'!$P$42:$P$50</c:f>
              <c:numCache>
                <c:formatCode>0.0%</c:formatCode>
                <c:ptCount val="9"/>
                <c:pt idx="1">
                  <c:v>0.21766666344865612</c:v>
                </c:pt>
                <c:pt idx="2">
                  <c:v>0.38164014863334489</c:v>
                </c:pt>
                <c:pt idx="3">
                  <c:v>5.7787635299393778E-2</c:v>
                </c:pt>
                <c:pt idx="4">
                  <c:v>0.15158422181928938</c:v>
                </c:pt>
                <c:pt idx="5">
                  <c:v>8.0454835752778509E-2</c:v>
                </c:pt>
                <c:pt idx="6">
                  <c:v>2.7116544242762584E-2</c:v>
                </c:pt>
                <c:pt idx="7">
                  <c:v>-0.36265989452803921</c:v>
                </c:pt>
                <c:pt idx="8">
                  <c:v>0.27168993272036879</c:v>
                </c:pt>
              </c:numCache>
            </c:numRef>
          </c:val>
          <c:extLst>
            <c:ext xmlns:c16="http://schemas.microsoft.com/office/drawing/2014/chart" uri="{C3380CC4-5D6E-409C-BE32-E72D297353CC}">
              <c16:uniqueId val="{00000001-056F-49E5-AE30-F0EE3ED24220}"/>
            </c:ext>
          </c:extLst>
        </c:ser>
        <c:ser>
          <c:idx val="2"/>
          <c:order val="2"/>
          <c:tx>
            <c:strRef>
              <c:f>'Shareholders funds'!$Q$41</c:f>
              <c:strCache>
                <c:ptCount val="1"/>
                <c:pt idx="0">
                  <c:v>2018</c:v>
                </c:pt>
              </c:strCache>
            </c:strRef>
          </c:tx>
          <c:spPr>
            <a:solidFill>
              <a:schemeClr val="accent3"/>
            </a:solidFill>
            <a:ln>
              <a:noFill/>
            </a:ln>
            <a:effectLst/>
          </c:spPr>
          <c:invertIfNegative val="0"/>
          <c:cat>
            <c:strRef>
              <c:f>'Shareholders funds'!$N$42:$N$50</c:f>
              <c:strCache>
                <c:ptCount val="9"/>
                <c:pt idx="0">
                  <c:v>African
Alliance</c:v>
                </c:pt>
                <c:pt idx="1">
                  <c:v>Custodian
Life</c:v>
                </c:pt>
                <c:pt idx="2">
                  <c:v>FBN Life
Assurance</c:v>
                </c:pt>
                <c:pt idx="3">
                  <c:v>Mutual
Benefits</c:v>
                </c:pt>
                <c:pt idx="4">
                  <c:v>Arm Life</c:v>
                </c:pt>
                <c:pt idx="5">
                  <c:v>Wapic Life
Assurance</c:v>
                </c:pt>
                <c:pt idx="6">
                  <c:v>United
Met*</c:v>
                </c:pt>
                <c:pt idx="7">
                  <c:v>Royal
Exch Pru**</c:v>
                </c:pt>
                <c:pt idx="8">
                  <c:v>Prudential
Zenith Life</c:v>
                </c:pt>
              </c:strCache>
            </c:strRef>
          </c:cat>
          <c:val>
            <c:numRef>
              <c:f>'Shareholders funds'!$Q$42:$Q$50</c:f>
              <c:numCache>
                <c:formatCode>0.0%</c:formatCode>
                <c:ptCount val="9"/>
                <c:pt idx="1">
                  <c:v>0.18604043903995851</c:v>
                </c:pt>
                <c:pt idx="2">
                  <c:v>0.49752523639010104</c:v>
                </c:pt>
                <c:pt idx="3">
                  <c:v>0.10807734568998247</c:v>
                </c:pt>
                <c:pt idx="4">
                  <c:v>0.20037499199324985</c:v>
                </c:pt>
                <c:pt idx="5">
                  <c:v>1.3593826298724332E-3</c:v>
                </c:pt>
                <c:pt idx="8">
                  <c:v>0.17325789718584114</c:v>
                </c:pt>
              </c:numCache>
            </c:numRef>
          </c:val>
          <c:extLst>
            <c:ext xmlns:c16="http://schemas.microsoft.com/office/drawing/2014/chart" uri="{C3380CC4-5D6E-409C-BE32-E72D297353CC}">
              <c16:uniqueId val="{00000002-056F-49E5-AE30-F0EE3ED24220}"/>
            </c:ext>
          </c:extLst>
        </c:ser>
        <c:dLbls>
          <c:showLegendKey val="0"/>
          <c:showVal val="0"/>
          <c:showCatName val="0"/>
          <c:showSerName val="0"/>
          <c:showPercent val="0"/>
          <c:showBubbleSize val="0"/>
        </c:dLbls>
        <c:gapWidth val="219"/>
        <c:overlap val="-27"/>
        <c:axId val="634697672"/>
        <c:axId val="634698984"/>
      </c:barChart>
      <c:catAx>
        <c:axId val="6346976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634698984"/>
        <c:crosses val="autoZero"/>
        <c:auto val="1"/>
        <c:lblAlgn val="ctr"/>
        <c:lblOffset val="100"/>
        <c:noMultiLvlLbl val="0"/>
      </c:catAx>
      <c:valAx>
        <c:axId val="634698984"/>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634697672"/>
        <c:crosses val="autoZero"/>
        <c:crossBetween val="between"/>
      </c:valAx>
      <c:spPr>
        <a:noFill/>
        <a:ln>
          <a:noFill/>
        </a:ln>
        <a:effectLst/>
      </c:spPr>
    </c:plotArea>
    <c:legend>
      <c:legendPos val="b"/>
      <c:layout>
        <c:manualLayout>
          <c:xMode val="edge"/>
          <c:yMode val="edge"/>
          <c:x val="0.37566176194955819"/>
          <c:y val="0.90714832560822478"/>
          <c:w val="0.24867629759607576"/>
          <c:h val="7.943456571178642E-2"/>
        </c:manualLayout>
      </c:layout>
      <c:overlay val="0"/>
      <c:spPr>
        <a:noFill/>
        <a:ln>
          <a:noFill/>
        </a:ln>
        <a:effectLst/>
      </c:spPr>
      <c:txPr>
        <a:bodyPr rot="0" spcFirstLastPara="1" vertOverflow="ellipsis" vert="horz" wrap="square" anchor="ctr" anchorCtr="1"/>
        <a:lstStyle/>
        <a:p>
          <a:pP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'Shareholders funds'!$N$55</c:f>
              <c:strCache>
                <c:ptCount val="1"/>
                <c:pt idx="0">
                  <c:v>Composite</c:v>
                </c:pt>
              </c:strCache>
            </c:strRef>
          </c:tx>
          <c:spPr>
            <a:solidFill>
              <a:schemeClr val="accent1"/>
            </a:solidFill>
            <a:ln>
              <a:noFill/>
            </a:ln>
            <a:effectLst/>
          </c:spPr>
          <c:invertIfNegative val="0"/>
          <c:cat>
            <c:numRef>
              <c:f>'Shareholders funds'!$O$54:$Q$54</c:f>
              <c:numCache>
                <c:formatCode>General</c:formatCode>
                <c:ptCount val="3"/>
                <c:pt idx="0">
                  <c:v>2016</c:v>
                </c:pt>
                <c:pt idx="1">
                  <c:v>2017</c:v>
                </c:pt>
                <c:pt idx="2">
                  <c:v>2018</c:v>
                </c:pt>
              </c:numCache>
            </c:numRef>
          </c:cat>
          <c:val>
            <c:numRef>
              <c:f>'Shareholders funds'!$O$55:$Q$55</c:f>
              <c:numCache>
                <c:formatCode>0.0%</c:formatCode>
                <c:ptCount val="3"/>
                <c:pt idx="0">
                  <c:v>2.2096955484929158E-3</c:v>
                </c:pt>
                <c:pt idx="1">
                  <c:v>2.9981534960102457E-2</c:v>
                </c:pt>
                <c:pt idx="2">
                  <c:v>0.14145025506716596</c:v>
                </c:pt>
              </c:numCache>
            </c:numRef>
          </c:val>
          <c:extLst>
            <c:ext xmlns:c16="http://schemas.microsoft.com/office/drawing/2014/chart" uri="{C3380CC4-5D6E-409C-BE32-E72D297353CC}">
              <c16:uniqueId val="{00000000-5698-4F25-85F1-9DAA8EB8B08B}"/>
            </c:ext>
          </c:extLst>
        </c:ser>
        <c:ser>
          <c:idx val="1"/>
          <c:order val="1"/>
          <c:tx>
            <c:strRef>
              <c:f>'Shareholders funds'!$N$56</c:f>
              <c:strCache>
                <c:ptCount val="1"/>
                <c:pt idx="0">
                  <c:v>Non-Life</c:v>
                </c:pt>
              </c:strCache>
            </c:strRef>
          </c:tx>
          <c:spPr>
            <a:solidFill>
              <a:schemeClr val="accent2"/>
            </a:solidFill>
            <a:ln>
              <a:noFill/>
            </a:ln>
            <a:effectLst/>
          </c:spPr>
          <c:invertIfNegative val="0"/>
          <c:cat>
            <c:numRef>
              <c:f>'Shareholders funds'!$O$54:$Q$54</c:f>
              <c:numCache>
                <c:formatCode>General</c:formatCode>
                <c:ptCount val="3"/>
                <c:pt idx="0">
                  <c:v>2016</c:v>
                </c:pt>
                <c:pt idx="1">
                  <c:v>2017</c:v>
                </c:pt>
                <c:pt idx="2">
                  <c:v>2018</c:v>
                </c:pt>
              </c:numCache>
            </c:numRef>
          </c:cat>
          <c:val>
            <c:numRef>
              <c:f>'Shareholders funds'!$O$56:$Q$56</c:f>
              <c:numCache>
                <c:formatCode>0.0%</c:formatCode>
                <c:ptCount val="3"/>
                <c:pt idx="0">
                  <c:v>0.11175370960123468</c:v>
                </c:pt>
                <c:pt idx="1">
                  <c:v>0.13683448812855314</c:v>
                </c:pt>
                <c:pt idx="2">
                  <c:v>6.9017297454470203E-2</c:v>
                </c:pt>
              </c:numCache>
            </c:numRef>
          </c:val>
          <c:extLst>
            <c:ext xmlns:c16="http://schemas.microsoft.com/office/drawing/2014/chart" uri="{C3380CC4-5D6E-409C-BE32-E72D297353CC}">
              <c16:uniqueId val="{00000001-5698-4F25-85F1-9DAA8EB8B08B}"/>
            </c:ext>
          </c:extLst>
        </c:ser>
        <c:ser>
          <c:idx val="2"/>
          <c:order val="2"/>
          <c:tx>
            <c:strRef>
              <c:f>'Shareholders funds'!$N$57</c:f>
              <c:strCache>
                <c:ptCount val="1"/>
                <c:pt idx="0">
                  <c:v>Life</c:v>
                </c:pt>
              </c:strCache>
            </c:strRef>
          </c:tx>
          <c:spPr>
            <a:solidFill>
              <a:schemeClr val="accent3"/>
            </a:solidFill>
            <a:ln>
              <a:noFill/>
            </a:ln>
            <a:effectLst/>
          </c:spPr>
          <c:invertIfNegative val="0"/>
          <c:cat>
            <c:numRef>
              <c:f>'Shareholders funds'!$O$54:$Q$54</c:f>
              <c:numCache>
                <c:formatCode>General</c:formatCode>
                <c:ptCount val="3"/>
                <c:pt idx="0">
                  <c:v>2016</c:v>
                </c:pt>
                <c:pt idx="1">
                  <c:v>2017</c:v>
                </c:pt>
                <c:pt idx="2">
                  <c:v>2018</c:v>
                </c:pt>
              </c:numCache>
            </c:numRef>
          </c:cat>
          <c:val>
            <c:numRef>
              <c:f>'Shareholders funds'!$O$57:$Q$57</c:f>
              <c:numCache>
                <c:formatCode>0.0%</c:formatCode>
                <c:ptCount val="3"/>
                <c:pt idx="0">
                  <c:v>0.11389426104596456</c:v>
                </c:pt>
                <c:pt idx="1">
                  <c:v>0.10316001092356936</c:v>
                </c:pt>
                <c:pt idx="2">
                  <c:v>0.19443921548816756</c:v>
                </c:pt>
              </c:numCache>
            </c:numRef>
          </c:val>
          <c:extLst>
            <c:ext xmlns:c16="http://schemas.microsoft.com/office/drawing/2014/chart" uri="{C3380CC4-5D6E-409C-BE32-E72D297353CC}">
              <c16:uniqueId val="{00000002-5698-4F25-85F1-9DAA8EB8B08B}"/>
            </c:ext>
          </c:extLst>
        </c:ser>
        <c:dLbls>
          <c:showLegendKey val="0"/>
          <c:showVal val="0"/>
          <c:showCatName val="0"/>
          <c:showSerName val="0"/>
          <c:showPercent val="0"/>
          <c:showBubbleSize val="0"/>
        </c:dLbls>
        <c:gapWidth val="219"/>
        <c:overlap val="-27"/>
        <c:axId val="634697672"/>
        <c:axId val="634698984"/>
      </c:barChart>
      <c:lineChart>
        <c:grouping val="standard"/>
        <c:varyColors val="0"/>
        <c:ser>
          <c:idx val="3"/>
          <c:order val="3"/>
          <c:tx>
            <c:strRef>
              <c:f>'Shareholders funds'!$N$58</c:f>
              <c:strCache>
                <c:ptCount val="1"/>
                <c:pt idx="0">
                  <c:v>Average RFR**</c:v>
                </c:pt>
              </c:strCache>
            </c:strRef>
          </c:tx>
          <c:marker>
            <c:symbol val="none"/>
          </c:marker>
          <c:cat>
            <c:numRef>
              <c:f>'Shareholders funds'!$O$54:$Q$54</c:f>
              <c:numCache>
                <c:formatCode>General</c:formatCode>
                <c:ptCount val="3"/>
                <c:pt idx="0">
                  <c:v>2016</c:v>
                </c:pt>
                <c:pt idx="1">
                  <c:v>2017</c:v>
                </c:pt>
                <c:pt idx="2">
                  <c:v>2018</c:v>
                </c:pt>
              </c:numCache>
            </c:numRef>
          </c:cat>
          <c:val>
            <c:numRef>
              <c:f>'Shareholders funds'!$O$58:$Q$58</c:f>
              <c:numCache>
                <c:formatCode>0.0%</c:formatCode>
                <c:ptCount val="3"/>
                <c:pt idx="0">
                  <c:v>0.1371</c:v>
                </c:pt>
                <c:pt idx="1">
                  <c:v>0.1797</c:v>
                </c:pt>
                <c:pt idx="2">
                  <c:v>0.12770000000000001</c:v>
                </c:pt>
              </c:numCache>
            </c:numRef>
          </c:val>
          <c:smooth val="0"/>
          <c:extLst>
            <c:ext xmlns:c16="http://schemas.microsoft.com/office/drawing/2014/chart" uri="{C3380CC4-5D6E-409C-BE32-E72D297353CC}">
              <c16:uniqueId val="{00000003-5698-4F25-85F1-9DAA8EB8B08B}"/>
            </c:ext>
          </c:extLst>
        </c:ser>
        <c:dLbls>
          <c:showLegendKey val="0"/>
          <c:showVal val="0"/>
          <c:showCatName val="0"/>
          <c:showSerName val="0"/>
          <c:showPercent val="0"/>
          <c:showBubbleSize val="0"/>
        </c:dLbls>
        <c:marker val="1"/>
        <c:smooth val="0"/>
        <c:axId val="634697672"/>
        <c:axId val="634698984"/>
      </c:lineChart>
      <c:catAx>
        <c:axId val="6346976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a:lstStyle/>
          <a:p>
            <a:pPr>
              <a:defRPr/>
            </a:pPr>
            <a:endParaRPr lang="en-US"/>
          </a:p>
        </c:txPr>
        <c:crossAx val="634698984"/>
        <c:crosses val="autoZero"/>
        <c:auto val="1"/>
        <c:lblAlgn val="ctr"/>
        <c:lblOffset val="100"/>
        <c:noMultiLvlLbl val="0"/>
      </c:catAx>
      <c:valAx>
        <c:axId val="6346989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en-US"/>
          </a:p>
        </c:txPr>
        <c:crossAx val="634697672"/>
        <c:crosses val="autoZero"/>
        <c:crossBetween val="between"/>
      </c:valAx>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800">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'pension funds chart'!$B$4:$B$19</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'pension funds chart'!$C$4:$C$19</c:f>
              <c:numCache>
                <c:formatCode>_(* #,##0.0_);_(* \(#,##0.0\);_(* "-"??_);_(@_)</c:formatCode>
                <c:ptCount val="12"/>
                <c:pt idx="0">
                  <c:v>815.18</c:v>
                </c:pt>
                <c:pt idx="1">
                  <c:v>1099.01</c:v>
                </c:pt>
                <c:pt idx="2">
                  <c:v>1529.63</c:v>
                </c:pt>
                <c:pt idx="3">
                  <c:v>2029.77</c:v>
                </c:pt>
                <c:pt idx="4">
                  <c:v>2442.84</c:v>
                </c:pt>
                <c:pt idx="5">
                  <c:v>3151.61</c:v>
                </c:pt>
                <c:pt idx="6">
                  <c:v>4058.09</c:v>
                </c:pt>
                <c:pt idx="7">
                  <c:v>4610.97</c:v>
                </c:pt>
                <c:pt idx="8">
                  <c:v>5302.82</c:v>
                </c:pt>
                <c:pt idx="9">
                  <c:v>6164.76</c:v>
                </c:pt>
                <c:pt idx="10">
                  <c:v>7515.25</c:v>
                </c:pt>
                <c:pt idx="11">
                  <c:v>8637.7361700000001</c:v>
                </c:pt>
              </c:numCache>
            </c:numRef>
          </c:val>
          <c:extLst>
            <c:ext xmlns:c16="http://schemas.microsoft.com/office/drawing/2014/chart" uri="{C3380CC4-5D6E-409C-BE32-E72D297353CC}">
              <c16:uniqueId val="{00000000-5F39-490F-BA03-A55961278310}"/>
            </c:ext>
          </c:extLst>
        </c:ser>
        <c:dLbls>
          <c:showLegendKey val="0"/>
          <c:showVal val="0"/>
          <c:showCatName val="0"/>
          <c:showSerName val="0"/>
          <c:showPercent val="0"/>
          <c:showBubbleSize val="0"/>
        </c:dLbls>
        <c:gapWidth val="100"/>
        <c:overlap val="-24"/>
        <c:axId val="585077440"/>
        <c:axId val="585078424"/>
      </c:barChart>
      <c:catAx>
        <c:axId val="585077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5400000" spcFirstLastPara="1" vertOverflow="ellipsis" wrap="square" anchor="ctr" anchorCtr="1"/>
          <a:lstStyle/>
          <a:p>
            <a:pPr>
              <a:defRPr lang="en-US" sz="95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585078424"/>
        <c:crosses val="autoZero"/>
        <c:auto val="1"/>
        <c:lblAlgn val="ctr"/>
        <c:lblOffset val="100"/>
        <c:noMultiLvlLbl val="0"/>
      </c:catAx>
      <c:valAx>
        <c:axId val="58507842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95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585077440"/>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US" sz="95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'pension funds chart'!$B$5:$B$19</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'pension funds chart'!$D$5:$D$19</c:f>
              <c:numCache>
                <c:formatCode>_(* #,##0.0_);_(* \(#,##0.0\);_(* "-"??_);_(@_)</c:formatCode>
                <c:ptCount val="11"/>
                <c:pt idx="0">
                  <c:v>1099.01</c:v>
                </c:pt>
                <c:pt idx="1">
                  <c:v>1358.5943989575242</c:v>
                </c:pt>
                <c:pt idx="2">
                  <c:v>1584.6379901078883</c:v>
                </c:pt>
                <c:pt idx="3">
                  <c:v>1720.4519957043619</c:v>
                </c:pt>
                <c:pt idx="4">
                  <c:v>1977.5428360910557</c:v>
                </c:pt>
                <c:pt idx="5">
                  <c:v>2346.6784411371391</c:v>
                </c:pt>
                <c:pt idx="6">
                  <c:v>2467.8405302145929</c:v>
                </c:pt>
                <c:pt idx="7">
                  <c:v>2603.7893793694248</c:v>
                </c:pt>
                <c:pt idx="8">
                  <c:v>2617.9754803405649</c:v>
                </c:pt>
                <c:pt idx="9">
                  <c:v>2738.3545230507293</c:v>
                </c:pt>
                <c:pt idx="10">
                  <c:v>2806.494593487585</c:v>
                </c:pt>
              </c:numCache>
            </c:numRef>
          </c:val>
          <c:extLst>
            <c:ext xmlns:c16="http://schemas.microsoft.com/office/drawing/2014/chart" uri="{C3380CC4-5D6E-409C-BE32-E72D297353CC}">
              <c16:uniqueId val="{00000000-03CD-493A-89C1-E8EDB97CF781}"/>
            </c:ext>
          </c:extLst>
        </c:ser>
        <c:dLbls>
          <c:showLegendKey val="0"/>
          <c:showVal val="0"/>
          <c:showCatName val="0"/>
          <c:showSerName val="0"/>
          <c:showPercent val="0"/>
          <c:showBubbleSize val="0"/>
        </c:dLbls>
        <c:gapWidth val="100"/>
        <c:overlap val="-24"/>
        <c:axId val="585077440"/>
        <c:axId val="585078424"/>
      </c:barChart>
      <c:catAx>
        <c:axId val="585077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5400000"/>
          <a:lstStyle/>
          <a:p>
            <a:pPr>
              <a:defRPr/>
            </a:pPr>
            <a:endParaRPr lang="en-US"/>
          </a:p>
        </c:txPr>
        <c:crossAx val="585078424"/>
        <c:crosses val="autoZero"/>
        <c:auto val="1"/>
        <c:lblAlgn val="ctr"/>
        <c:lblOffset val="100"/>
        <c:noMultiLvlLbl val="0"/>
      </c:catAx>
      <c:valAx>
        <c:axId val="585078424"/>
        <c:scaling>
          <c:orientation val="minMax"/>
        </c:scaling>
        <c:delete val="0"/>
        <c:axPos val="l"/>
        <c:numFmt formatCode="#,##0" sourceLinked="0"/>
        <c:majorTickMark val="none"/>
        <c:minorTickMark val="none"/>
        <c:tickLblPos val="nextTo"/>
        <c:spPr>
          <a:noFill/>
          <a:ln>
            <a:noFill/>
          </a:ln>
          <a:effectLst/>
        </c:spPr>
        <c:txPr>
          <a:bodyPr rot="-60000000" vert="horz"/>
          <a:lstStyle/>
          <a:p>
            <a:pPr>
              <a:defRPr/>
            </a:pPr>
            <a:endParaRPr lang="en-US"/>
          </a:p>
        </c:txPr>
        <c:crossAx val="585077440"/>
        <c:crosses val="autoZero"/>
        <c:crossBetween val="between"/>
      </c:valAx>
      <c:spPr>
        <a:noFill/>
        <a:ln>
          <a:noFill/>
        </a:ln>
        <a:effectLst/>
      </c:spPr>
    </c:plotArea>
    <c:plotVisOnly val="1"/>
    <c:dispBlanksAs val="gap"/>
    <c:showDLblsOverMax val="0"/>
  </c:chart>
  <c:spPr>
    <a:ln>
      <a:noFill/>
    </a:ln>
  </c:spPr>
  <c:txPr>
    <a:bodyPr/>
    <a:lstStyle/>
    <a:p>
      <a:pPr algn="ctr">
        <a:defRPr lang="en-US" sz="95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72594239752826E-2"/>
          <c:y val="0.13886087662493327"/>
          <c:w val="0.90286351706036749"/>
          <c:h val="0.64529674593351416"/>
        </c:manualLayout>
      </c:layout>
      <c:lineChart>
        <c:grouping val="standard"/>
        <c:varyColors val="0"/>
        <c:ser>
          <c:idx val="0"/>
          <c:order val="0"/>
          <c:tx>
            <c:strRef>
              <c:f>'Pension Membership'!$C$2</c:f>
              <c:strCache>
                <c:ptCount val="1"/>
                <c:pt idx="0">
                  <c:v>RSA Membership, millions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37-4EF8-9B53-15A1C8163617}"/>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37-4EF8-9B53-15A1C8163617}"/>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37-4EF8-9B53-15A1C8163617}"/>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37-4EF8-9B53-15A1C8163617}"/>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37-4EF8-9B53-15A1C8163617}"/>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37-4EF8-9B53-15A1C8163617}"/>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37-4EF8-9B53-15A1C8163617}"/>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37-4EF8-9B53-15A1C8163617}"/>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37-4EF8-9B53-15A1C8163617}"/>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A37-4EF8-9B53-15A1C8163617}"/>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A37-4EF8-9B53-15A1C8163617}"/>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'Pension Membership'!$B$3:$B$23</c:f>
              <c:strCache>
                <c:ptCount val="21"/>
                <c:pt idx="0">
                  <c:v>Q1 2014</c:v>
                </c:pt>
                <c:pt idx="1">
                  <c:v>Q2 2014</c:v>
                </c:pt>
                <c:pt idx="2">
                  <c:v>Q3 2014</c:v>
                </c:pt>
                <c:pt idx="3">
                  <c:v>Q4 2014</c:v>
                </c:pt>
                <c:pt idx="4">
                  <c:v>Q1 2015</c:v>
                </c:pt>
                <c:pt idx="5">
                  <c:v>Q2 2015</c:v>
                </c:pt>
                <c:pt idx="6">
                  <c:v>Q3 2015</c:v>
                </c:pt>
                <c:pt idx="7">
                  <c:v>Q4 2015</c:v>
                </c:pt>
                <c:pt idx="8">
                  <c:v>Q1 2016</c:v>
                </c:pt>
                <c:pt idx="9">
                  <c:v>Q2 2016</c:v>
                </c:pt>
                <c:pt idx="10">
                  <c:v>Q3 2016</c:v>
                </c:pt>
                <c:pt idx="11">
                  <c:v>Q4 2016</c:v>
                </c:pt>
                <c:pt idx="12">
                  <c:v>Q1 2017</c:v>
                </c:pt>
                <c:pt idx="13">
                  <c:v>Q2 2017</c:v>
                </c:pt>
                <c:pt idx="14">
                  <c:v>Q3 2017</c:v>
                </c:pt>
                <c:pt idx="15">
                  <c:v>Q4 2017</c:v>
                </c:pt>
                <c:pt idx="16">
                  <c:v>Q1 2018</c:v>
                </c:pt>
                <c:pt idx="17">
                  <c:v>Q2 2018</c:v>
                </c:pt>
                <c:pt idx="18">
                  <c:v>Q3 2018</c:v>
                </c:pt>
                <c:pt idx="19">
                  <c:v>Q4 2018</c:v>
                </c:pt>
                <c:pt idx="20">
                  <c:v>Q1 2019</c:v>
                </c:pt>
              </c:strCache>
            </c:strRef>
          </c:cat>
          <c:val>
            <c:numRef>
              <c:f>'Pension Membership'!$C$3:$C$23</c:f>
              <c:numCache>
                <c:formatCode>_(* #,##0.00_);_(* \(#,##0.00\);_(* "-"??_);_(@_)</c:formatCode>
                <c:ptCount val="21"/>
                <c:pt idx="0">
                  <c:v>6.0903010000000002</c:v>
                </c:pt>
                <c:pt idx="1">
                  <c:v>6.1969560000000001</c:v>
                </c:pt>
                <c:pt idx="2">
                  <c:v>6.3294199999999998</c:v>
                </c:pt>
                <c:pt idx="3">
                  <c:v>6.460985</c:v>
                </c:pt>
                <c:pt idx="4">
                  <c:v>6.5810310000000003</c:v>
                </c:pt>
                <c:pt idx="5">
                  <c:v>6.6967929999999996</c:v>
                </c:pt>
                <c:pt idx="6">
                  <c:v>6.8105539999999998</c:v>
                </c:pt>
                <c:pt idx="7">
                  <c:v>6.9505029999999994</c:v>
                </c:pt>
                <c:pt idx="8">
                  <c:v>7.0717910000000002</c:v>
                </c:pt>
                <c:pt idx="9">
                  <c:v>7.1919300000000002</c:v>
                </c:pt>
                <c:pt idx="10">
                  <c:v>7.3051899999999996</c:v>
                </c:pt>
                <c:pt idx="11">
                  <c:v>7.3480280000000002</c:v>
                </c:pt>
                <c:pt idx="12">
                  <c:v>7.4935900000000002</c:v>
                </c:pt>
                <c:pt idx="13">
                  <c:v>7.5899359999999998</c:v>
                </c:pt>
                <c:pt idx="14">
                  <c:v>7.7105640000000006</c:v>
                </c:pt>
                <c:pt idx="15">
                  <c:v>7.8239109999999998</c:v>
                </c:pt>
                <c:pt idx="16">
                  <c:v>8.0405829999999998</c:v>
                </c:pt>
                <c:pt idx="17">
                  <c:v>8.2007320000000004</c:v>
                </c:pt>
                <c:pt idx="18">
                  <c:v>8.3363019999999999</c:v>
                </c:pt>
                <c:pt idx="19">
                  <c:v>8.4101839999999992</c:v>
                </c:pt>
                <c:pt idx="20">
                  <c:v>8.5690369999999998</c:v>
                </c:pt>
              </c:numCache>
            </c:numRef>
          </c:val>
          <c:smooth val="0"/>
          <c:extLst>
            <c:ext xmlns:c16="http://schemas.microsoft.com/office/drawing/2014/chart" uri="{C3380CC4-5D6E-409C-BE32-E72D297353CC}">
              <c16:uniqueId val="{0000000B-5A37-4EF8-9B53-15A1C8163617}"/>
            </c:ext>
          </c:extLst>
        </c:ser>
        <c:dLbls>
          <c:showLegendKey val="0"/>
          <c:showVal val="0"/>
          <c:showCatName val="0"/>
          <c:showSerName val="0"/>
          <c:showPercent val="0"/>
          <c:showBubbleSize val="0"/>
        </c:dLbls>
        <c:marker val="1"/>
        <c:smooth val="0"/>
        <c:axId val="608110744"/>
        <c:axId val="608118288"/>
      </c:lineChart>
      <c:catAx>
        <c:axId val="608110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lgn="ctr">
              <a:defRPr sz="9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608118288"/>
        <c:crosses val="autoZero"/>
        <c:auto val="1"/>
        <c:lblAlgn val="ctr"/>
        <c:lblOffset val="100"/>
        <c:noMultiLvlLbl val="0"/>
      </c:catAx>
      <c:valAx>
        <c:axId val="608118288"/>
        <c:scaling>
          <c:orientation val="minMax"/>
          <c:max val="10"/>
          <c:min val="3"/>
        </c:scaling>
        <c:delete val="1"/>
        <c:axPos val="l"/>
        <c:numFmt formatCode="#,##0" sourceLinked="0"/>
        <c:majorTickMark val="none"/>
        <c:minorTickMark val="none"/>
        <c:tickLblPos val="nextTo"/>
        <c:crossAx val="60811074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94049723376415"/>
          <c:y val="5.5302355832854665E-2"/>
          <c:w val="0.80851787659195662"/>
          <c:h val="0.73622399314678322"/>
        </c:manualLayout>
      </c:layout>
      <c:barChart>
        <c:barDir val="col"/>
        <c:grouping val="clustered"/>
        <c:varyColors val="0"/>
        <c:ser>
          <c:idx val="0"/>
          <c:order val="0"/>
          <c:tx>
            <c:strRef>
              <c:f>'Pension Membership'!$G$25</c:f>
              <c:strCache>
                <c:ptCount val="1"/>
                <c:pt idx="0">
                  <c:v>RSA penetration*</c:v>
                </c:pt>
              </c:strCache>
            </c:strRef>
          </c:tx>
          <c:spPr>
            <a:solidFill>
              <a:schemeClr val="accent1"/>
            </a:solidFill>
            <a:ln>
              <a:noFill/>
            </a:ln>
            <a:effectLst/>
          </c:spPr>
          <c:invertIfNegative val="0"/>
          <c:cat>
            <c:strRef>
              <c:f>'Pension Membership'!$F$26:$F$31</c:f>
              <c:strCache>
                <c:ptCount val="6"/>
                <c:pt idx="0">
                  <c:v>Q1 2014</c:v>
                </c:pt>
                <c:pt idx="1">
                  <c:v>Q1 2015</c:v>
                </c:pt>
                <c:pt idx="2">
                  <c:v>Q1 2016</c:v>
                </c:pt>
                <c:pt idx="3">
                  <c:v>Q1 2017</c:v>
                </c:pt>
                <c:pt idx="4">
                  <c:v>Q1 2018</c:v>
                </c:pt>
                <c:pt idx="5">
                  <c:v>Q1 2019</c:v>
                </c:pt>
              </c:strCache>
            </c:strRef>
          </c:cat>
          <c:val>
            <c:numRef>
              <c:f>'Pension Membership'!$G$26:$G$31</c:f>
              <c:numCache>
                <c:formatCode>0.0%</c:formatCode>
                <c:ptCount val="6"/>
                <c:pt idx="0">
                  <c:v>3.5443902138158595E-2</c:v>
                </c:pt>
                <c:pt idx="1">
                  <c:v>3.7294640587614322E-2</c:v>
                </c:pt>
                <c:pt idx="2">
                  <c:v>3.9031476592917669E-2</c:v>
                </c:pt>
                <c:pt idx="3">
                  <c:v>4.0290362409433129E-2</c:v>
                </c:pt>
                <c:pt idx="4">
                  <c:v>4.2122365704893326E-2</c:v>
                </c:pt>
                <c:pt idx="5">
                  <c:v>4.308760881346721E-2</c:v>
                </c:pt>
              </c:numCache>
            </c:numRef>
          </c:val>
          <c:extLst>
            <c:ext xmlns:c16="http://schemas.microsoft.com/office/drawing/2014/chart" uri="{C3380CC4-5D6E-409C-BE32-E72D297353CC}">
              <c16:uniqueId val="{00000000-EEFF-4D13-8505-E42522A3CA65}"/>
            </c:ext>
          </c:extLst>
        </c:ser>
        <c:dLbls>
          <c:showLegendKey val="0"/>
          <c:showVal val="0"/>
          <c:showCatName val="0"/>
          <c:showSerName val="0"/>
          <c:showPercent val="0"/>
          <c:showBubbleSize val="0"/>
        </c:dLbls>
        <c:gapWidth val="219"/>
        <c:overlap val="-27"/>
        <c:axId val="741905728"/>
        <c:axId val="741912616"/>
      </c:barChart>
      <c:catAx>
        <c:axId val="74190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5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741912616"/>
        <c:crosses val="autoZero"/>
        <c:auto val="1"/>
        <c:lblAlgn val="ctr"/>
        <c:lblOffset val="100"/>
        <c:noMultiLvlLbl val="0"/>
      </c:catAx>
      <c:valAx>
        <c:axId val="741912616"/>
        <c:scaling>
          <c:orientation val="minMax"/>
          <c:min val="3.0000000000000006E-2"/>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5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741905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50">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456036745406818E-2"/>
          <c:y val="5.0925925925925923E-2"/>
          <c:w val="0.88498840769903764"/>
          <c:h val="0.65125765529308832"/>
        </c:manualLayout>
      </c:layout>
      <c:lineChart>
        <c:grouping val="standard"/>
        <c:varyColors val="0"/>
        <c:ser>
          <c:idx val="0"/>
          <c:order val="0"/>
          <c:tx>
            <c:strRef>
              <c:f>'[Savings ratio.xls]comparison'!$AW$19</c:f>
              <c:strCache>
                <c:ptCount val="1"/>
                <c:pt idx="0">
                  <c:v>Nigeria</c:v>
                </c:pt>
              </c:strCache>
            </c:strRef>
          </c:tx>
          <c:spPr>
            <a:ln w="28575" cap="rnd">
              <a:solidFill>
                <a:schemeClr val="accent1"/>
              </a:solidFill>
              <a:round/>
            </a:ln>
            <a:effectLst/>
          </c:spPr>
          <c:marker>
            <c:symbol val="none"/>
          </c:marker>
          <c:cat>
            <c:numRef>
              <c:f>'[Savings ratio.xls]comparison'!$AX$18:$BG$18</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'[Savings ratio.xls]comparison'!$AX$19:$BG$19</c:f>
              <c:numCache>
                <c:formatCode>0%</c:formatCode>
                <c:ptCount val="10"/>
                <c:pt idx="0">
                  <c:v>0.31995322229006434</c:v>
                </c:pt>
                <c:pt idx="1">
                  <c:v>0.24895601516504809</c:v>
                </c:pt>
                <c:pt idx="2">
                  <c:v>0.24320837695800834</c:v>
                </c:pt>
                <c:pt idx="3">
                  <c:v>0.24000726707887496</c:v>
                </c:pt>
                <c:pt idx="4">
                  <c:v>0.31892587946681</c:v>
                </c:pt>
                <c:pt idx="5">
                  <c:v>0.18100712440546182</c:v>
                </c:pt>
                <c:pt idx="6">
                  <c:v>0.21059691325792693</c:v>
                </c:pt>
                <c:pt idx="7">
                  <c:v>0.15820122173377418</c:v>
                </c:pt>
                <c:pt idx="8">
                  <c:v>0.15840841662202257</c:v>
                </c:pt>
                <c:pt idx="9">
                  <c:v>0.18255456339919918</c:v>
                </c:pt>
              </c:numCache>
            </c:numRef>
          </c:val>
          <c:smooth val="1"/>
          <c:extLst>
            <c:ext xmlns:c16="http://schemas.microsoft.com/office/drawing/2014/chart" uri="{C3380CC4-5D6E-409C-BE32-E72D297353CC}">
              <c16:uniqueId val="{00000000-3145-443D-9201-B2E295FA9411}"/>
            </c:ext>
          </c:extLst>
        </c:ser>
        <c:ser>
          <c:idx val="1"/>
          <c:order val="1"/>
          <c:tx>
            <c:strRef>
              <c:f>'[Savings ratio.xls]comparison'!$AW$20</c:f>
              <c:strCache>
                <c:ptCount val="1"/>
                <c:pt idx="0">
                  <c:v>Egypt</c:v>
                </c:pt>
              </c:strCache>
            </c:strRef>
          </c:tx>
          <c:spPr>
            <a:ln w="28575" cap="rnd">
              <a:solidFill>
                <a:schemeClr val="accent2"/>
              </a:solidFill>
              <a:round/>
            </a:ln>
            <a:effectLst/>
          </c:spPr>
          <c:marker>
            <c:symbol val="none"/>
          </c:marker>
          <c:cat>
            <c:numRef>
              <c:f>'[Savings ratio.xls]comparison'!$AX$18:$BG$18</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'[Savings ratio.xls]comparison'!$AX$20:$BG$20</c:f>
              <c:numCache>
                <c:formatCode>0%</c:formatCode>
                <c:ptCount val="10"/>
                <c:pt idx="0">
                  <c:v>0.23623500837520939</c:v>
                </c:pt>
                <c:pt idx="1">
                  <c:v>0.16843578808290144</c:v>
                </c:pt>
                <c:pt idx="2">
                  <c:v>0.17951994969335319</c:v>
                </c:pt>
                <c:pt idx="3">
                  <c:v>0.16868517574939829</c:v>
                </c:pt>
                <c:pt idx="4">
                  <c:v>0.12873839168209231</c:v>
                </c:pt>
                <c:pt idx="5">
                  <c:v>0.13680159738765843</c:v>
                </c:pt>
                <c:pt idx="6">
                  <c:v>0.11886397028169014</c:v>
                </c:pt>
                <c:pt idx="7">
                  <c:v>9.5555829276975326E-2</c:v>
                </c:pt>
                <c:pt idx="8">
                  <c:v>9.703871871263009E-2</c:v>
                </c:pt>
                <c:pt idx="9">
                  <c:v>0.10368589862824207</c:v>
                </c:pt>
              </c:numCache>
            </c:numRef>
          </c:val>
          <c:smooth val="1"/>
          <c:extLst>
            <c:ext xmlns:c16="http://schemas.microsoft.com/office/drawing/2014/chart" uri="{C3380CC4-5D6E-409C-BE32-E72D297353CC}">
              <c16:uniqueId val="{00000001-3145-443D-9201-B2E295FA9411}"/>
            </c:ext>
          </c:extLst>
        </c:ser>
        <c:ser>
          <c:idx val="2"/>
          <c:order val="2"/>
          <c:tx>
            <c:strRef>
              <c:f>'[Savings ratio.xls]comparison'!$AW$21</c:f>
              <c:strCache>
                <c:ptCount val="1"/>
                <c:pt idx="0">
                  <c:v>South Africa</c:v>
                </c:pt>
              </c:strCache>
            </c:strRef>
          </c:tx>
          <c:spPr>
            <a:ln w="28575" cap="rnd">
              <a:solidFill>
                <a:schemeClr val="accent3"/>
              </a:solidFill>
              <a:prstDash val="dash"/>
              <a:round/>
            </a:ln>
            <a:effectLst/>
          </c:spPr>
          <c:marker>
            <c:symbol val="none"/>
          </c:marker>
          <c:cat>
            <c:numRef>
              <c:f>'[Savings ratio.xls]comparison'!$AX$18:$BG$18</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'[Savings ratio.xls]comparison'!$AX$21:$BG$21</c:f>
              <c:numCache>
                <c:formatCode>0%</c:formatCode>
                <c:ptCount val="10"/>
                <c:pt idx="0">
                  <c:v>0.17395189803046743</c:v>
                </c:pt>
                <c:pt idx="1">
                  <c:v>0.1748092257902937</c:v>
                </c:pt>
                <c:pt idx="2">
                  <c:v>0.18012429654432524</c:v>
                </c:pt>
                <c:pt idx="3">
                  <c:v>0.17540014611045776</c:v>
                </c:pt>
                <c:pt idx="4">
                  <c:v>0.1510443603253642</c:v>
                </c:pt>
                <c:pt idx="5">
                  <c:v>0.15361727568327727</c:v>
                </c:pt>
                <c:pt idx="6">
                  <c:v>0.15660852183558013</c:v>
                </c:pt>
                <c:pt idx="7">
                  <c:v>0.16564353233935364</c:v>
                </c:pt>
                <c:pt idx="8">
                  <c:v>0.16355852602791823</c:v>
                </c:pt>
                <c:pt idx="9">
                  <c:v>0.15815555803072073</c:v>
                </c:pt>
              </c:numCache>
            </c:numRef>
          </c:val>
          <c:smooth val="1"/>
          <c:extLst>
            <c:ext xmlns:c16="http://schemas.microsoft.com/office/drawing/2014/chart" uri="{C3380CC4-5D6E-409C-BE32-E72D297353CC}">
              <c16:uniqueId val="{00000002-3145-443D-9201-B2E295FA9411}"/>
            </c:ext>
          </c:extLst>
        </c:ser>
        <c:ser>
          <c:idx val="3"/>
          <c:order val="3"/>
          <c:tx>
            <c:strRef>
              <c:f>'[Savings ratio.xls]comparison'!$AW$22</c:f>
              <c:strCache>
                <c:ptCount val="1"/>
                <c:pt idx="0">
                  <c:v>Brazil</c:v>
                </c:pt>
              </c:strCache>
            </c:strRef>
          </c:tx>
          <c:spPr>
            <a:ln w="28575" cap="rnd">
              <a:solidFill>
                <a:schemeClr val="accent4"/>
              </a:solidFill>
              <a:round/>
            </a:ln>
            <a:effectLst/>
          </c:spPr>
          <c:marker>
            <c:symbol val="none"/>
          </c:marker>
          <c:cat>
            <c:numRef>
              <c:f>'[Savings ratio.xls]comparison'!$AX$18:$BG$18</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'[Savings ratio.xls]comparison'!$AX$22:$BG$22</c:f>
              <c:numCache>
                <c:formatCode>0%</c:formatCode>
                <c:ptCount val="10"/>
                <c:pt idx="0">
                  <c:v>0.19226851472676723</c:v>
                </c:pt>
                <c:pt idx="1">
                  <c:v>0.16380362077769076</c:v>
                </c:pt>
                <c:pt idx="2">
                  <c:v>0.17955655011780172</c:v>
                </c:pt>
                <c:pt idx="3">
                  <c:v>0.1856613863190342</c:v>
                </c:pt>
                <c:pt idx="4">
                  <c:v>0.18050187151690061</c:v>
                </c:pt>
                <c:pt idx="5">
                  <c:v>0.1833663102034149</c:v>
                </c:pt>
                <c:pt idx="6">
                  <c:v>0.1601839862840107</c:v>
                </c:pt>
                <c:pt idx="7">
                  <c:v>0.14252208118826581</c:v>
                </c:pt>
                <c:pt idx="8">
                  <c:v>0.13452671767482374</c:v>
                </c:pt>
                <c:pt idx="9">
                  <c:v>0.14312540005989005</c:v>
                </c:pt>
              </c:numCache>
            </c:numRef>
          </c:val>
          <c:smooth val="1"/>
          <c:extLst>
            <c:ext xmlns:c16="http://schemas.microsoft.com/office/drawing/2014/chart" uri="{C3380CC4-5D6E-409C-BE32-E72D297353CC}">
              <c16:uniqueId val="{00000003-3145-443D-9201-B2E295FA9411}"/>
            </c:ext>
          </c:extLst>
        </c:ser>
        <c:ser>
          <c:idx val="4"/>
          <c:order val="4"/>
          <c:tx>
            <c:strRef>
              <c:f>'[Savings ratio.xls]comparison'!$AW$23</c:f>
              <c:strCache>
                <c:ptCount val="1"/>
                <c:pt idx="0">
                  <c:v>India</c:v>
                </c:pt>
              </c:strCache>
            </c:strRef>
          </c:tx>
          <c:spPr>
            <a:ln w="28575" cap="rnd">
              <a:solidFill>
                <a:schemeClr val="bg2">
                  <a:lumMod val="25000"/>
                </a:schemeClr>
              </a:solidFill>
              <a:prstDash val="sysDot"/>
              <a:round/>
            </a:ln>
            <a:effectLst/>
          </c:spPr>
          <c:marker>
            <c:symbol val="none"/>
          </c:marker>
          <c:cat>
            <c:numRef>
              <c:f>'[Savings ratio.xls]comparison'!$AX$18:$BG$18</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'[Savings ratio.xls]comparison'!$AX$23:$BG$23</c:f>
              <c:numCache>
                <c:formatCode>0%</c:formatCode>
                <c:ptCount val="10"/>
                <c:pt idx="0">
                  <c:v>0.36254075050333545</c:v>
                </c:pt>
                <c:pt idx="1">
                  <c:v>0.35617443533445031</c:v>
                </c:pt>
                <c:pt idx="2">
                  <c:v>0.36305871262822359</c:v>
                </c:pt>
                <c:pt idx="3">
                  <c:v>0.35131811290149956</c:v>
                </c:pt>
                <c:pt idx="4">
                  <c:v>0.35261290746644602</c:v>
                </c:pt>
                <c:pt idx="5">
                  <c:v>0.34304656333002082</c:v>
                </c:pt>
                <c:pt idx="6">
                  <c:v>0.33466024223146684</c:v>
                </c:pt>
                <c:pt idx="7">
                  <c:v>0.32397018905193364</c:v>
                </c:pt>
                <c:pt idx="8">
                  <c:v>0.31688126361201346</c:v>
                </c:pt>
                <c:pt idx="9">
                  <c:v>0.3118544066986117</c:v>
                </c:pt>
              </c:numCache>
            </c:numRef>
          </c:val>
          <c:smooth val="1"/>
          <c:extLst>
            <c:ext xmlns:c16="http://schemas.microsoft.com/office/drawing/2014/chart" uri="{C3380CC4-5D6E-409C-BE32-E72D297353CC}">
              <c16:uniqueId val="{00000004-3145-443D-9201-B2E295FA9411}"/>
            </c:ext>
          </c:extLst>
        </c:ser>
        <c:dLbls>
          <c:showLegendKey val="0"/>
          <c:showVal val="0"/>
          <c:showCatName val="0"/>
          <c:showSerName val="0"/>
          <c:showPercent val="0"/>
          <c:showBubbleSize val="0"/>
        </c:dLbls>
        <c:smooth val="0"/>
        <c:axId val="414265232"/>
        <c:axId val="1"/>
      </c:lineChart>
      <c:catAx>
        <c:axId val="41426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n-US"/>
          </a:p>
        </c:txPr>
        <c:crossAx val="1"/>
        <c:crosses val="autoZero"/>
        <c:auto val="1"/>
        <c:lblAlgn val="ctr"/>
        <c:lblOffset val="100"/>
        <c:noMultiLvlLbl val="0"/>
      </c:catAx>
      <c:valAx>
        <c:axId val="1"/>
        <c:scaling>
          <c:orientation val="minMax"/>
          <c:min val="8.0000000000000016E-2"/>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414265232"/>
        <c:crosses val="autoZero"/>
        <c:crossBetween val="between"/>
      </c:valAx>
      <c:spPr>
        <a:noFill/>
        <a:ln w="25400">
          <a:noFill/>
        </a:ln>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950">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67190682296909E-2"/>
          <c:y val="4.1386450338888436E-2"/>
          <c:w val="0.84663555064400464"/>
          <c:h val="0.63804040063525147"/>
        </c:manualLayout>
      </c:layout>
      <c:barChart>
        <c:barDir val="col"/>
        <c:grouping val="clustered"/>
        <c:varyColors val="0"/>
        <c:ser>
          <c:idx val="1"/>
          <c:order val="1"/>
          <c:tx>
            <c:strRef>
              <c:f>'Quarterly Series (NBS)'!$E$3</c:f>
              <c:strCache>
                <c:ptCount val="1"/>
                <c:pt idx="0">
                  <c:v>GDP growth</c:v>
                </c:pt>
              </c:strCache>
            </c:strRef>
          </c:tx>
          <c:spPr>
            <a:solidFill>
              <a:schemeClr val="accent2"/>
            </a:solidFill>
            <a:ln>
              <a:noFill/>
            </a:ln>
            <a:effectLst/>
          </c:spPr>
          <c:invertIfNegative val="0"/>
          <c:cat>
            <c:strRef>
              <c:f>'Quarterly Series (NBS)'!$B$4:$B$22</c:f>
              <c:strCache>
                <c:ptCount val="19"/>
                <c:pt idx="0">
                  <c:v>Q1 2014</c:v>
                </c:pt>
                <c:pt idx="1">
                  <c:v>Q2 2014</c:v>
                </c:pt>
                <c:pt idx="2">
                  <c:v>Q3 2014</c:v>
                </c:pt>
                <c:pt idx="3">
                  <c:v>Q4 2014</c:v>
                </c:pt>
                <c:pt idx="4">
                  <c:v>Q1 2015</c:v>
                </c:pt>
                <c:pt idx="5">
                  <c:v>Q2 2015</c:v>
                </c:pt>
                <c:pt idx="6">
                  <c:v>Q3 2015</c:v>
                </c:pt>
                <c:pt idx="7">
                  <c:v>Q4 2015</c:v>
                </c:pt>
                <c:pt idx="8">
                  <c:v>Q1 2016</c:v>
                </c:pt>
                <c:pt idx="9">
                  <c:v>Q2 2016</c:v>
                </c:pt>
                <c:pt idx="10">
                  <c:v>Q3 2016</c:v>
                </c:pt>
                <c:pt idx="11">
                  <c:v>Q4 2016</c:v>
                </c:pt>
                <c:pt idx="12">
                  <c:v>Q1 2017</c:v>
                </c:pt>
                <c:pt idx="13">
                  <c:v>Q2 2017</c:v>
                </c:pt>
                <c:pt idx="14">
                  <c:v>Q3 2017</c:v>
                </c:pt>
                <c:pt idx="15">
                  <c:v>Q4 2017</c:v>
                </c:pt>
                <c:pt idx="16">
                  <c:v>Q1 2018</c:v>
                </c:pt>
                <c:pt idx="17">
                  <c:v>Q2 2018</c:v>
                </c:pt>
                <c:pt idx="18">
                  <c:v>Q3 2018</c:v>
                </c:pt>
              </c:strCache>
            </c:strRef>
          </c:cat>
          <c:val>
            <c:numRef>
              <c:f>'Quarterly Series (NBS)'!$E$4:$E$22</c:f>
              <c:numCache>
                <c:formatCode>0%</c:formatCode>
                <c:ptCount val="19"/>
                <c:pt idx="0">
                  <c:v>6.2100000000000002E-2</c:v>
                </c:pt>
                <c:pt idx="1">
                  <c:v>6.54E-2</c:v>
                </c:pt>
                <c:pt idx="2">
                  <c:v>6.2300000000000001E-2</c:v>
                </c:pt>
                <c:pt idx="3">
                  <c:v>5.9400000000000001E-2</c:v>
                </c:pt>
                <c:pt idx="4">
                  <c:v>3.9600000000000003E-2</c:v>
                </c:pt>
                <c:pt idx="5">
                  <c:v>2.35E-2</c:v>
                </c:pt>
                <c:pt idx="6">
                  <c:v>2.8400000000000002E-2</c:v>
                </c:pt>
                <c:pt idx="7">
                  <c:v>2.1100000000000001E-2</c:v>
                </c:pt>
                <c:pt idx="8">
                  <c:v>-6.7000000000000002E-3</c:v>
                </c:pt>
                <c:pt idx="9">
                  <c:v>-1.49E-2</c:v>
                </c:pt>
                <c:pt idx="10">
                  <c:v>-2.3400000000000001E-2</c:v>
                </c:pt>
                <c:pt idx="11">
                  <c:v>-1.7299999999999999E-2</c:v>
                </c:pt>
                <c:pt idx="12">
                  <c:v>-9.1000000000000004E-3</c:v>
                </c:pt>
                <c:pt idx="13">
                  <c:v>7.1999999999999998E-3</c:v>
                </c:pt>
                <c:pt idx="14">
                  <c:v>1.4E-2</c:v>
                </c:pt>
                <c:pt idx="15">
                  <c:v>2.1100000000000001E-2</c:v>
                </c:pt>
                <c:pt idx="16">
                  <c:v>1.95E-2</c:v>
                </c:pt>
                <c:pt idx="17">
                  <c:v>1.5047017277338481E-2</c:v>
                </c:pt>
                <c:pt idx="18">
                  <c:v>1.8080507276709179E-2</c:v>
                </c:pt>
              </c:numCache>
            </c:numRef>
          </c:val>
          <c:extLst>
            <c:ext xmlns:c16="http://schemas.microsoft.com/office/drawing/2014/chart" uri="{C3380CC4-5D6E-409C-BE32-E72D297353CC}">
              <c16:uniqueId val="{00000000-857E-4F47-80C8-C2A65FF570EF}"/>
            </c:ext>
          </c:extLst>
        </c:ser>
        <c:dLbls>
          <c:showLegendKey val="0"/>
          <c:showVal val="0"/>
          <c:showCatName val="0"/>
          <c:showSerName val="0"/>
          <c:showPercent val="0"/>
          <c:showBubbleSize val="0"/>
        </c:dLbls>
        <c:gapWidth val="150"/>
        <c:axId val="638305560"/>
        <c:axId val="638305232"/>
      </c:barChart>
      <c:lineChart>
        <c:grouping val="standard"/>
        <c:varyColors val="0"/>
        <c:ser>
          <c:idx val="0"/>
          <c:order val="0"/>
          <c:tx>
            <c:strRef>
              <c:f>'Quarterly Series (NBS)'!$C$3</c:f>
              <c:strCache>
                <c:ptCount val="1"/>
                <c:pt idx="0">
                  <c:v>Unemployment rate</c:v>
                </c:pt>
              </c:strCache>
            </c:strRef>
          </c:tx>
          <c:spPr>
            <a:ln w="28575" cap="rnd">
              <a:solidFill>
                <a:schemeClr val="accent1"/>
              </a:solidFill>
              <a:prstDash val="sysDash"/>
              <a:round/>
            </a:ln>
            <a:effectLst/>
          </c:spPr>
          <c:marker>
            <c:symbol val="none"/>
          </c:marker>
          <c:cat>
            <c:strRef>
              <c:f>'Quarterly Series (NBS)'!$B$4:$B$22</c:f>
              <c:strCache>
                <c:ptCount val="19"/>
                <c:pt idx="0">
                  <c:v>Q1 2014</c:v>
                </c:pt>
                <c:pt idx="1">
                  <c:v>Q2 2014</c:v>
                </c:pt>
                <c:pt idx="2">
                  <c:v>Q3 2014</c:v>
                </c:pt>
                <c:pt idx="3">
                  <c:v>Q4 2014</c:v>
                </c:pt>
                <c:pt idx="4">
                  <c:v>Q1 2015</c:v>
                </c:pt>
                <c:pt idx="5">
                  <c:v>Q2 2015</c:v>
                </c:pt>
                <c:pt idx="6">
                  <c:v>Q3 2015</c:v>
                </c:pt>
                <c:pt idx="7">
                  <c:v>Q4 2015</c:v>
                </c:pt>
                <c:pt idx="8">
                  <c:v>Q1 2016</c:v>
                </c:pt>
                <c:pt idx="9">
                  <c:v>Q2 2016</c:v>
                </c:pt>
                <c:pt idx="10">
                  <c:v>Q3 2016</c:v>
                </c:pt>
                <c:pt idx="11">
                  <c:v>Q4 2016</c:v>
                </c:pt>
                <c:pt idx="12">
                  <c:v>Q1 2017</c:v>
                </c:pt>
                <c:pt idx="13">
                  <c:v>Q2 2017</c:v>
                </c:pt>
                <c:pt idx="14">
                  <c:v>Q3 2017</c:v>
                </c:pt>
                <c:pt idx="15">
                  <c:v>Q4 2017</c:v>
                </c:pt>
                <c:pt idx="16">
                  <c:v>Q1 2018</c:v>
                </c:pt>
                <c:pt idx="17">
                  <c:v>Q2 2018</c:v>
                </c:pt>
                <c:pt idx="18">
                  <c:v>Q3 2018</c:v>
                </c:pt>
              </c:strCache>
            </c:strRef>
          </c:cat>
          <c:val>
            <c:numRef>
              <c:f>'Quarterly Series (NBS)'!$C$4:$C$22</c:f>
              <c:numCache>
                <c:formatCode>0%</c:formatCode>
                <c:ptCount val="19"/>
                <c:pt idx="0">
                  <c:v>7.8E-2</c:v>
                </c:pt>
                <c:pt idx="1">
                  <c:v>7.400000000000001E-2</c:v>
                </c:pt>
                <c:pt idx="2">
                  <c:v>9.6999999999999989E-2</c:v>
                </c:pt>
                <c:pt idx="3">
                  <c:v>6.4000000000000001E-2</c:v>
                </c:pt>
                <c:pt idx="4">
                  <c:v>7.5352021242294287E-2</c:v>
                </c:pt>
                <c:pt idx="5">
                  <c:v>8.1927205219068502E-2</c:v>
                </c:pt>
                <c:pt idx="6">
                  <c:v>9.900002899642274E-2</c:v>
                </c:pt>
                <c:pt idx="7">
                  <c:v>0.10400000000000001</c:v>
                </c:pt>
                <c:pt idx="8">
                  <c:v>0.121</c:v>
                </c:pt>
                <c:pt idx="9">
                  <c:v>0.13300000000000001</c:v>
                </c:pt>
                <c:pt idx="10">
                  <c:v>0.13900000000000001</c:v>
                </c:pt>
                <c:pt idx="11">
                  <c:v>0.14199999999999999</c:v>
                </c:pt>
                <c:pt idx="12">
                  <c:v>0.14400000000000002</c:v>
                </c:pt>
                <c:pt idx="13">
                  <c:v>0.16200000000000001</c:v>
                </c:pt>
                <c:pt idx="14">
                  <c:v>0.188</c:v>
                </c:pt>
                <c:pt idx="15">
                  <c:v>0.20420204487684601</c:v>
                </c:pt>
                <c:pt idx="16">
                  <c:v>0.218252932904244</c:v>
                </c:pt>
                <c:pt idx="17">
                  <c:v>0.22727916637116899</c:v>
                </c:pt>
                <c:pt idx="18">
                  <c:v>0.23131989763878499</c:v>
                </c:pt>
              </c:numCache>
            </c:numRef>
          </c:val>
          <c:smooth val="0"/>
          <c:extLst>
            <c:ext xmlns:c16="http://schemas.microsoft.com/office/drawing/2014/chart" uri="{C3380CC4-5D6E-409C-BE32-E72D297353CC}">
              <c16:uniqueId val="{00000001-857E-4F47-80C8-C2A65FF570EF}"/>
            </c:ext>
          </c:extLst>
        </c:ser>
        <c:dLbls>
          <c:showLegendKey val="0"/>
          <c:showVal val="0"/>
          <c:showCatName val="0"/>
          <c:showSerName val="0"/>
          <c:showPercent val="0"/>
          <c:showBubbleSize val="0"/>
        </c:dLbls>
        <c:marker val="1"/>
        <c:smooth val="0"/>
        <c:axId val="638299000"/>
        <c:axId val="638304576"/>
      </c:lineChart>
      <c:valAx>
        <c:axId val="63830457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5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638299000"/>
        <c:crosses val="max"/>
        <c:crossBetween val="between"/>
      </c:valAx>
      <c:catAx>
        <c:axId val="638299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5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638304576"/>
        <c:crosses val="autoZero"/>
        <c:auto val="1"/>
        <c:lblAlgn val="ctr"/>
        <c:lblOffset val="100"/>
        <c:noMultiLvlLbl val="0"/>
      </c:catAx>
      <c:valAx>
        <c:axId val="63830523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5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638305560"/>
        <c:crosses val="autoZero"/>
        <c:crossBetween val="between"/>
      </c:valAx>
      <c:catAx>
        <c:axId val="638305560"/>
        <c:scaling>
          <c:orientation val="minMax"/>
        </c:scaling>
        <c:delete val="1"/>
        <c:axPos val="b"/>
        <c:numFmt formatCode="General" sourceLinked="1"/>
        <c:majorTickMark val="none"/>
        <c:minorTickMark val="none"/>
        <c:tickLblPos val="nextTo"/>
        <c:crossAx val="638305232"/>
        <c:crosses val="autoZero"/>
        <c:auto val="1"/>
        <c:lblAlgn val="ctr"/>
        <c:lblOffset val="100"/>
        <c:noMultiLvlLbl val="0"/>
      </c:catAx>
      <c:spPr>
        <a:noFill/>
        <a:ln>
          <a:noFill/>
        </a:ln>
        <a:effectLst/>
      </c:spPr>
    </c:plotArea>
    <c:legend>
      <c:legendPos val="b"/>
      <c:layout>
        <c:manualLayout>
          <c:xMode val="edge"/>
          <c:yMode val="edge"/>
          <c:x val="0.17485617522834698"/>
          <c:y val="0.90297762547686389"/>
          <c:w val="0.65555970232901062"/>
          <c:h val="8.7202883064547307E-2"/>
        </c:manualLayout>
      </c:layout>
      <c:overlay val="0"/>
      <c:spPr>
        <a:noFill/>
        <a:ln>
          <a:noFill/>
        </a:ln>
        <a:effectLst/>
      </c:spPr>
      <c:txPr>
        <a:bodyPr rot="0" spcFirstLastPara="1" vertOverflow="ellipsis" vert="horz" wrap="square" anchor="ctr" anchorCtr="1"/>
        <a:lstStyle/>
        <a:p>
          <a:pPr>
            <a:defRPr sz="95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showDLblsOverMax val="0"/>
  </c:chart>
  <c:spPr>
    <a:noFill/>
    <a:ln>
      <a:noFill/>
    </a:ln>
    <a:effectLst/>
  </c:spPr>
  <c:txPr>
    <a:bodyPr/>
    <a:lstStyle/>
    <a:p>
      <a:pPr>
        <a:defRPr sz="950">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Summary!$C$33</c:f>
              <c:strCache>
                <c:ptCount val="1"/>
                <c:pt idx="0">
                  <c:v>Total mutual funds</c:v>
                </c:pt>
              </c:strCache>
            </c:strRef>
          </c:tx>
          <c:spPr>
            <a:solidFill>
              <a:schemeClr val="accent1"/>
            </a:solidFill>
            <a:ln>
              <a:noFill/>
            </a:ln>
            <a:effectLst/>
          </c:spPr>
          <c:invertIfNegative val="0"/>
          <c:cat>
            <c:numRef>
              <c:f>Summary!$D$32:$K$32</c:f>
              <c:numCache>
                <c:formatCode>General</c:formatCode>
                <c:ptCount val="8"/>
                <c:pt idx="0">
                  <c:v>2011</c:v>
                </c:pt>
                <c:pt idx="1">
                  <c:v>2012</c:v>
                </c:pt>
                <c:pt idx="2">
                  <c:v>2013</c:v>
                </c:pt>
                <c:pt idx="3">
                  <c:v>2014</c:v>
                </c:pt>
                <c:pt idx="4">
                  <c:v>2015</c:v>
                </c:pt>
                <c:pt idx="5">
                  <c:v>2016</c:v>
                </c:pt>
                <c:pt idx="6">
                  <c:v>2017</c:v>
                </c:pt>
                <c:pt idx="7">
                  <c:v>2018</c:v>
                </c:pt>
              </c:numCache>
            </c:numRef>
          </c:cat>
          <c:val>
            <c:numRef>
              <c:f>Summary!$D$33:$K$33</c:f>
              <c:numCache>
                <c:formatCode>_(* #,##0.00_);_(* \(#,##0.00\);_(* "-"??_);_(@_)</c:formatCode>
                <c:ptCount val="8"/>
                <c:pt idx="0">
                  <c:v>73.761677275679986</c:v>
                </c:pt>
                <c:pt idx="1">
                  <c:v>102.05725515805</c:v>
                </c:pt>
                <c:pt idx="2">
                  <c:v>151.03601314052003</c:v>
                </c:pt>
                <c:pt idx="3">
                  <c:v>172.21383953225001</c:v>
                </c:pt>
                <c:pt idx="4">
                  <c:v>258.23468975093999</c:v>
                </c:pt>
                <c:pt idx="5">
                  <c:v>223.63096337875794</c:v>
                </c:pt>
                <c:pt idx="6">
                  <c:v>425.65722169371344</c:v>
                </c:pt>
                <c:pt idx="7">
                  <c:v>627.64755345339006</c:v>
                </c:pt>
              </c:numCache>
            </c:numRef>
          </c:val>
          <c:extLst>
            <c:ext xmlns:c16="http://schemas.microsoft.com/office/drawing/2014/chart" uri="{C3380CC4-5D6E-409C-BE32-E72D297353CC}">
              <c16:uniqueId val="{00000000-EAD5-45D6-8945-1A6E69B089B2}"/>
            </c:ext>
          </c:extLst>
        </c:ser>
        <c:dLbls>
          <c:showLegendKey val="0"/>
          <c:showVal val="0"/>
          <c:showCatName val="0"/>
          <c:showSerName val="0"/>
          <c:showPercent val="0"/>
          <c:showBubbleSize val="0"/>
        </c:dLbls>
        <c:gapWidth val="219"/>
        <c:overlap val="-27"/>
        <c:axId val="621633544"/>
        <c:axId val="621636168"/>
      </c:barChart>
      <c:catAx>
        <c:axId val="621633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5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621636168"/>
        <c:crosses val="autoZero"/>
        <c:auto val="1"/>
        <c:lblAlgn val="ctr"/>
        <c:lblOffset val="100"/>
        <c:noMultiLvlLbl val="0"/>
      </c:catAx>
      <c:valAx>
        <c:axId val="621636168"/>
        <c:scaling>
          <c:orientation val="minMax"/>
        </c:scaling>
        <c:delete val="0"/>
        <c:axPos val="l"/>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5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621633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50">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Summary!$C$38</c:f>
              <c:strCache>
                <c:ptCount val="1"/>
                <c:pt idx="0">
                  <c:v>Total mutual funds, inflation-adjusted</c:v>
                </c:pt>
              </c:strCache>
            </c:strRef>
          </c:tx>
          <c:spPr>
            <a:solidFill>
              <a:schemeClr val="accent1"/>
            </a:solidFill>
            <a:ln>
              <a:noFill/>
            </a:ln>
            <a:effectLst/>
          </c:spPr>
          <c:invertIfNegative val="0"/>
          <c:cat>
            <c:numRef>
              <c:f>Summary!$D$37:$K$37</c:f>
              <c:numCache>
                <c:formatCode>General</c:formatCode>
                <c:ptCount val="8"/>
                <c:pt idx="0">
                  <c:v>2011</c:v>
                </c:pt>
                <c:pt idx="1">
                  <c:v>2012</c:v>
                </c:pt>
                <c:pt idx="2">
                  <c:v>2013</c:v>
                </c:pt>
                <c:pt idx="3">
                  <c:v>2014</c:v>
                </c:pt>
                <c:pt idx="4">
                  <c:v>2015</c:v>
                </c:pt>
                <c:pt idx="5">
                  <c:v>2016</c:v>
                </c:pt>
                <c:pt idx="6">
                  <c:v>2017</c:v>
                </c:pt>
                <c:pt idx="7">
                  <c:v>2018</c:v>
                </c:pt>
              </c:numCache>
            </c:numRef>
          </c:cat>
          <c:val>
            <c:numRef>
              <c:f>Summary!$D$38:$K$38</c:f>
              <c:numCache>
                <c:formatCode>_(* #,##0.00_);_(* \(#,##0.00\);_(* "-"??_);_(@_)</c:formatCode>
                <c:ptCount val="8"/>
                <c:pt idx="0">
                  <c:v>73.761677275679986</c:v>
                </c:pt>
                <c:pt idx="1">
                  <c:v>90.926353990392741</c:v>
                </c:pt>
                <c:pt idx="2">
                  <c:v>124.01233516924366</c:v>
                </c:pt>
                <c:pt idx="3">
                  <c:v>130.87156887508706</c:v>
                </c:pt>
                <c:pt idx="4">
                  <c:v>180.03875928452533</c:v>
                </c:pt>
                <c:pt idx="5">
                  <c:v>134.84467438875438</c:v>
                </c:pt>
                <c:pt idx="6">
                  <c:v>220.22099003978749</c:v>
                </c:pt>
                <c:pt idx="7">
                  <c:v>289.55600673949419</c:v>
                </c:pt>
              </c:numCache>
            </c:numRef>
          </c:val>
          <c:extLst>
            <c:ext xmlns:c16="http://schemas.microsoft.com/office/drawing/2014/chart" uri="{C3380CC4-5D6E-409C-BE32-E72D297353CC}">
              <c16:uniqueId val="{00000000-6901-4216-924D-6B577EB6DCC6}"/>
            </c:ext>
          </c:extLst>
        </c:ser>
        <c:dLbls>
          <c:showLegendKey val="0"/>
          <c:showVal val="0"/>
          <c:showCatName val="0"/>
          <c:showSerName val="0"/>
          <c:showPercent val="0"/>
          <c:showBubbleSize val="0"/>
        </c:dLbls>
        <c:gapWidth val="219"/>
        <c:overlap val="-27"/>
        <c:axId val="621629608"/>
        <c:axId val="621628624"/>
      </c:barChart>
      <c:catAx>
        <c:axId val="621629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5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621628624"/>
        <c:crosses val="autoZero"/>
        <c:auto val="1"/>
        <c:lblAlgn val="ctr"/>
        <c:lblOffset val="100"/>
        <c:noMultiLvlLbl val="0"/>
      </c:catAx>
      <c:valAx>
        <c:axId val="621628624"/>
        <c:scaling>
          <c:orientation val="minMax"/>
        </c:scaling>
        <c:delete val="0"/>
        <c:axPos val="l"/>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5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62162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50">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'Killer chart'!$C$3</c:f>
              <c:strCache>
                <c:ptCount val="1"/>
                <c:pt idx="0">
                  <c:v>Total Premiums, inflation-adjusted, Naira millions</c:v>
                </c:pt>
              </c:strCache>
            </c:strRef>
          </c:tx>
          <c:spPr>
            <a:solidFill>
              <a:schemeClr val="accent1"/>
            </a:solidFill>
            <a:ln>
              <a:noFill/>
            </a:ln>
            <a:effectLst/>
          </c:spPr>
          <c:invertIfNegative val="0"/>
          <c:cat>
            <c:strRef>
              <c:f>'Killer chart'!$B$4:$B$14</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'Killer chart'!$C$4:$C$14</c:f>
              <c:numCache>
                <c:formatCode>#,##0_);\(#,##0\)</c:formatCode>
                <c:ptCount val="11"/>
                <c:pt idx="0">
                  <c:v>150259.53100000002</c:v>
                </c:pt>
                <c:pt idx="1">
                  <c:v>158943.23443413503</c:v>
                </c:pt>
                <c:pt idx="2">
                  <c:v>144999.08136353098</c:v>
                </c:pt>
                <c:pt idx="3">
                  <c:v>153356.33726492498</c:v>
                </c:pt>
                <c:pt idx="4">
                  <c:v>158209.24793268359</c:v>
                </c:pt>
                <c:pt idx="5">
                  <c:v>154881.56645586723</c:v>
                </c:pt>
                <c:pt idx="6">
                  <c:v>157107.87088613689</c:v>
                </c:pt>
                <c:pt idx="7">
                  <c:v>153470.71058560192</c:v>
                </c:pt>
                <c:pt idx="8">
                  <c:v>134375.92818337839</c:v>
                </c:pt>
                <c:pt idx="9">
                  <c:v>133017.0740870912</c:v>
                </c:pt>
                <c:pt idx="10">
                  <c:v>129964.35817222163</c:v>
                </c:pt>
              </c:numCache>
            </c:numRef>
          </c:val>
          <c:extLst>
            <c:ext xmlns:c16="http://schemas.microsoft.com/office/drawing/2014/chart" uri="{C3380CC4-5D6E-409C-BE32-E72D297353CC}">
              <c16:uniqueId val="{00000000-AD4D-40BA-BA9A-E414AECF741E}"/>
            </c:ext>
          </c:extLst>
        </c:ser>
        <c:dLbls>
          <c:showLegendKey val="0"/>
          <c:showVal val="0"/>
          <c:showCatName val="0"/>
          <c:showSerName val="0"/>
          <c:showPercent val="0"/>
          <c:showBubbleSize val="0"/>
        </c:dLbls>
        <c:gapWidth val="219"/>
        <c:axId val="502438600"/>
        <c:axId val="502441880"/>
      </c:barChart>
      <c:lineChart>
        <c:grouping val="standard"/>
        <c:varyColors val="0"/>
        <c:ser>
          <c:idx val="1"/>
          <c:order val="1"/>
          <c:tx>
            <c:strRef>
              <c:f>'Killer chart'!$D$3</c:f>
              <c:strCache>
                <c:ptCount val="1"/>
                <c:pt idx="0">
                  <c:v>Total industry premiums, translated into US dollar millions</c:v>
                </c:pt>
              </c:strCache>
            </c:strRef>
          </c:tx>
          <c:spPr>
            <a:ln w="28575" cap="rnd">
              <a:solidFill>
                <a:schemeClr val="accent2"/>
              </a:solidFill>
              <a:round/>
            </a:ln>
            <a:effectLst/>
          </c:spPr>
          <c:marker>
            <c:symbol val="none"/>
          </c:marker>
          <c:cat>
            <c:strRef>
              <c:f>'Killer chart'!$B$4:$B$14</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'Killer chart'!$D$4:$D$14</c:f>
              <c:numCache>
                <c:formatCode>#,##0_);\(#,##0\)</c:formatCode>
                <c:ptCount val="11"/>
                <c:pt idx="0">
                  <c:v>1075.5871939871154</c:v>
                </c:pt>
                <c:pt idx="1">
                  <c:v>1197.0090301003345</c:v>
                </c:pt>
                <c:pt idx="2">
                  <c:v>1221.9077763157893</c:v>
                </c:pt>
                <c:pt idx="3">
                  <c:v>1341.6389895255697</c:v>
                </c:pt>
                <c:pt idx="4">
                  <c:v>1614.7171117515209</c:v>
                </c:pt>
                <c:pt idx="5">
                  <c:v>1670.8378353087958</c:v>
                </c:pt>
                <c:pt idx="6">
                  <c:v>1600.1306023439629</c:v>
                </c:pt>
                <c:pt idx="7">
                  <c:v>1568.2642398394378</c:v>
                </c:pt>
                <c:pt idx="8">
                  <c:v>1003.4755272254463</c:v>
                </c:pt>
                <c:pt idx="9">
                  <c:v>1014.0764854579293</c:v>
                </c:pt>
                <c:pt idx="10">
                  <c:v>1103.1743842907968</c:v>
                </c:pt>
              </c:numCache>
            </c:numRef>
          </c:val>
          <c:smooth val="0"/>
          <c:extLst>
            <c:ext xmlns:c16="http://schemas.microsoft.com/office/drawing/2014/chart" uri="{C3380CC4-5D6E-409C-BE32-E72D297353CC}">
              <c16:uniqueId val="{00000001-AD4D-40BA-BA9A-E414AECF741E}"/>
            </c:ext>
          </c:extLst>
        </c:ser>
        <c:dLbls>
          <c:showLegendKey val="0"/>
          <c:showVal val="0"/>
          <c:showCatName val="0"/>
          <c:showSerName val="0"/>
          <c:showPercent val="0"/>
          <c:showBubbleSize val="0"/>
        </c:dLbls>
        <c:marker val="1"/>
        <c:smooth val="0"/>
        <c:axId val="584372752"/>
        <c:axId val="584376032"/>
      </c:lineChart>
      <c:catAx>
        <c:axId val="502438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lgn="ctr">
              <a:defRPr lang="en-US"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502441880"/>
        <c:crosses val="autoZero"/>
        <c:auto val="1"/>
        <c:lblAlgn val="ctr"/>
        <c:lblOffset val="100"/>
        <c:noMultiLvlLbl val="0"/>
      </c:catAx>
      <c:valAx>
        <c:axId val="502441880"/>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502438600"/>
        <c:crosses val="autoZero"/>
        <c:crossBetween val="between"/>
      </c:valAx>
      <c:valAx>
        <c:axId val="584376032"/>
        <c:scaling>
          <c:orientation val="minMax"/>
          <c:min val="800"/>
        </c:scaling>
        <c:delete val="0"/>
        <c:axPos val="r"/>
        <c:numFmt formatCode="#,##0_);\(#,##0\)" sourceLinked="1"/>
        <c:majorTickMark val="out"/>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584372752"/>
        <c:crosses val="max"/>
        <c:crossBetween val="between"/>
      </c:valAx>
      <c:catAx>
        <c:axId val="584372752"/>
        <c:scaling>
          <c:orientation val="minMax"/>
        </c:scaling>
        <c:delete val="1"/>
        <c:axPos val="b"/>
        <c:numFmt formatCode="General" sourceLinked="1"/>
        <c:majorTickMark val="out"/>
        <c:minorTickMark val="none"/>
        <c:tickLblPos val="nextTo"/>
        <c:crossAx val="584376032"/>
        <c:crosses val="autoZero"/>
        <c:auto val="1"/>
        <c:lblAlgn val="ctr"/>
        <c:lblOffset val="100"/>
        <c:noMultiLvlLbl val="0"/>
      </c:catAx>
      <c:spPr>
        <a:noFill/>
        <a:ln>
          <a:noFill/>
        </a:ln>
        <a:effectLst/>
      </c:spPr>
    </c:plotArea>
    <c:legend>
      <c:legendPos val="b"/>
      <c:layout>
        <c:manualLayout>
          <c:xMode val="edge"/>
          <c:yMode val="edge"/>
          <c:x val="0"/>
          <c:y val="0.83194444444444449"/>
          <c:w val="0.96309091259155777"/>
          <c:h val="0.14027777777777778"/>
        </c:manualLayout>
      </c:layout>
      <c:overlay val="0"/>
      <c:spPr>
        <a:noFill/>
        <a:ln>
          <a:noFill/>
        </a:ln>
        <a:effectLst/>
      </c:spPr>
      <c:txPr>
        <a:bodyPr rot="0" spcFirstLastPara="1" vertOverflow="ellipsis" vert="horz" wrap="square" anchor="ctr" anchorCtr="1"/>
        <a:lstStyle/>
        <a:p>
          <a:pPr>
            <a:defRPr lang="en-US"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India!$D$17</c:f>
              <c:strCache>
                <c:ptCount val="1"/>
                <c:pt idx="0">
                  <c:v>Life</c:v>
                </c:pt>
              </c:strCache>
            </c:strRef>
          </c:tx>
          <c:spPr>
            <a:solidFill>
              <a:schemeClr val="accent1"/>
            </a:solidFill>
            <a:ln>
              <a:noFill/>
            </a:ln>
            <a:effectLst/>
          </c:spPr>
          <c:invertIfNegative val="0"/>
          <c:cat>
            <c:numRef>
              <c:f>India!$C$18:$C$24</c:f>
              <c:numCache>
                <c:formatCode>General</c:formatCode>
                <c:ptCount val="7"/>
                <c:pt idx="0">
                  <c:v>2012</c:v>
                </c:pt>
                <c:pt idx="1">
                  <c:v>2013</c:v>
                </c:pt>
                <c:pt idx="2">
                  <c:v>2014</c:v>
                </c:pt>
                <c:pt idx="3">
                  <c:v>2015</c:v>
                </c:pt>
                <c:pt idx="4">
                  <c:v>2016</c:v>
                </c:pt>
                <c:pt idx="5">
                  <c:v>2017</c:v>
                </c:pt>
                <c:pt idx="6">
                  <c:v>2018</c:v>
                </c:pt>
              </c:numCache>
            </c:numRef>
          </c:cat>
          <c:val>
            <c:numRef>
              <c:f>India!$D$18:$D$24</c:f>
              <c:numCache>
                <c:formatCode>General</c:formatCode>
                <c:ptCount val="7"/>
                <c:pt idx="0">
                  <c:v>39.700000000000003</c:v>
                </c:pt>
                <c:pt idx="1">
                  <c:v>45</c:v>
                </c:pt>
                <c:pt idx="2">
                  <c:v>48.7</c:v>
                </c:pt>
                <c:pt idx="3">
                  <c:v>50.9</c:v>
                </c:pt>
                <c:pt idx="4">
                  <c:v>56.8</c:v>
                </c:pt>
                <c:pt idx="5">
                  <c:v>64.900000000000006</c:v>
                </c:pt>
                <c:pt idx="6">
                  <c:v>71.099999999999994</c:v>
                </c:pt>
              </c:numCache>
            </c:numRef>
          </c:val>
          <c:extLst>
            <c:ext xmlns:c16="http://schemas.microsoft.com/office/drawing/2014/chart" uri="{C3380CC4-5D6E-409C-BE32-E72D297353CC}">
              <c16:uniqueId val="{00000000-022D-4FD4-8065-441F5B47A569}"/>
            </c:ext>
          </c:extLst>
        </c:ser>
        <c:ser>
          <c:idx val="1"/>
          <c:order val="1"/>
          <c:tx>
            <c:strRef>
              <c:f>India!$E$17</c:f>
              <c:strCache>
                <c:ptCount val="1"/>
                <c:pt idx="0">
                  <c:v>Non-Life</c:v>
                </c:pt>
              </c:strCache>
            </c:strRef>
          </c:tx>
          <c:spPr>
            <a:solidFill>
              <a:schemeClr val="accent2"/>
            </a:solidFill>
            <a:ln>
              <a:noFill/>
            </a:ln>
            <a:effectLst/>
          </c:spPr>
          <c:invertIfNegative val="0"/>
          <c:cat>
            <c:numRef>
              <c:f>India!$C$18:$C$24</c:f>
              <c:numCache>
                <c:formatCode>General</c:formatCode>
                <c:ptCount val="7"/>
                <c:pt idx="0">
                  <c:v>2012</c:v>
                </c:pt>
                <c:pt idx="1">
                  <c:v>2013</c:v>
                </c:pt>
                <c:pt idx="2">
                  <c:v>2014</c:v>
                </c:pt>
                <c:pt idx="3">
                  <c:v>2015</c:v>
                </c:pt>
                <c:pt idx="4">
                  <c:v>2016</c:v>
                </c:pt>
                <c:pt idx="5">
                  <c:v>2017</c:v>
                </c:pt>
                <c:pt idx="6">
                  <c:v>2018</c:v>
                </c:pt>
              </c:numCache>
            </c:numRef>
          </c:cat>
          <c:val>
            <c:numRef>
              <c:f>India!$E$18:$E$24</c:f>
              <c:numCache>
                <c:formatCode>General</c:formatCode>
                <c:ptCount val="7"/>
                <c:pt idx="0">
                  <c:v>9.2799999999999994</c:v>
                </c:pt>
                <c:pt idx="1">
                  <c:v>11.05</c:v>
                </c:pt>
                <c:pt idx="2">
                  <c:v>12.03</c:v>
                </c:pt>
                <c:pt idx="3">
                  <c:v>13.14</c:v>
                </c:pt>
                <c:pt idx="4">
                  <c:v>14.95</c:v>
                </c:pt>
                <c:pt idx="5">
                  <c:v>19.89</c:v>
                </c:pt>
                <c:pt idx="6">
                  <c:v>23.38</c:v>
                </c:pt>
              </c:numCache>
            </c:numRef>
          </c:val>
          <c:extLst>
            <c:ext xmlns:c16="http://schemas.microsoft.com/office/drawing/2014/chart" uri="{C3380CC4-5D6E-409C-BE32-E72D297353CC}">
              <c16:uniqueId val="{00000001-022D-4FD4-8065-441F5B47A569}"/>
            </c:ext>
          </c:extLst>
        </c:ser>
        <c:dLbls>
          <c:showLegendKey val="0"/>
          <c:showVal val="0"/>
          <c:showCatName val="0"/>
          <c:showSerName val="0"/>
          <c:showPercent val="0"/>
          <c:showBubbleSize val="0"/>
        </c:dLbls>
        <c:gapWidth val="219"/>
        <c:overlap val="-27"/>
        <c:axId val="729428464"/>
        <c:axId val="729428136"/>
      </c:barChart>
      <c:catAx>
        <c:axId val="72942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729428136"/>
        <c:crosses val="autoZero"/>
        <c:auto val="1"/>
        <c:lblAlgn val="ctr"/>
        <c:lblOffset val="100"/>
        <c:noMultiLvlLbl val="0"/>
      </c:catAx>
      <c:valAx>
        <c:axId val="7294281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729428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India!$D$29</c:f>
              <c:strCache>
                <c:ptCount val="1"/>
                <c:pt idx="0">
                  <c:v>Private</c:v>
                </c:pt>
              </c:strCache>
            </c:strRef>
          </c:tx>
          <c:spPr>
            <a:solidFill>
              <a:schemeClr val="accent1"/>
            </a:solidFill>
            <a:ln>
              <a:noFill/>
            </a:ln>
            <a:effectLst/>
          </c:spPr>
          <c:invertIfNegative val="0"/>
          <c:cat>
            <c:numRef>
              <c:f>India!$C$30:$C$31</c:f>
              <c:numCache>
                <c:formatCode>General</c:formatCode>
                <c:ptCount val="2"/>
                <c:pt idx="0">
                  <c:v>2003</c:v>
                </c:pt>
                <c:pt idx="1">
                  <c:v>2018</c:v>
                </c:pt>
              </c:numCache>
            </c:numRef>
          </c:cat>
          <c:val>
            <c:numRef>
              <c:f>India!$D$30:$D$31</c:f>
              <c:numCache>
                <c:formatCode>0.00%</c:formatCode>
                <c:ptCount val="2"/>
                <c:pt idx="0" formatCode="0%">
                  <c:v>0.02</c:v>
                </c:pt>
                <c:pt idx="1">
                  <c:v>0.33800000000000002</c:v>
                </c:pt>
              </c:numCache>
            </c:numRef>
          </c:val>
          <c:extLst>
            <c:ext xmlns:c16="http://schemas.microsoft.com/office/drawing/2014/chart" uri="{C3380CC4-5D6E-409C-BE32-E72D297353CC}">
              <c16:uniqueId val="{00000000-4E51-4B8C-BF82-0C7B67B9ED27}"/>
            </c:ext>
          </c:extLst>
        </c:ser>
        <c:ser>
          <c:idx val="1"/>
          <c:order val="1"/>
          <c:tx>
            <c:strRef>
              <c:f>India!$E$29</c:f>
              <c:strCache>
                <c:ptCount val="1"/>
                <c:pt idx="0">
                  <c:v>Public</c:v>
                </c:pt>
              </c:strCache>
            </c:strRef>
          </c:tx>
          <c:spPr>
            <a:solidFill>
              <a:schemeClr val="accent2"/>
            </a:solidFill>
            <a:ln>
              <a:noFill/>
            </a:ln>
            <a:effectLst/>
          </c:spPr>
          <c:invertIfNegative val="0"/>
          <c:cat>
            <c:numRef>
              <c:f>India!$C$30:$C$31</c:f>
              <c:numCache>
                <c:formatCode>General</c:formatCode>
                <c:ptCount val="2"/>
                <c:pt idx="0">
                  <c:v>2003</c:v>
                </c:pt>
                <c:pt idx="1">
                  <c:v>2018</c:v>
                </c:pt>
              </c:numCache>
            </c:numRef>
          </c:cat>
          <c:val>
            <c:numRef>
              <c:f>India!$E$30:$E$31</c:f>
              <c:numCache>
                <c:formatCode>0%</c:formatCode>
                <c:ptCount val="2"/>
                <c:pt idx="0">
                  <c:v>0.98</c:v>
                </c:pt>
                <c:pt idx="1">
                  <c:v>0.66200000000000003</c:v>
                </c:pt>
              </c:numCache>
            </c:numRef>
          </c:val>
          <c:extLst>
            <c:ext xmlns:c16="http://schemas.microsoft.com/office/drawing/2014/chart" uri="{C3380CC4-5D6E-409C-BE32-E72D297353CC}">
              <c16:uniqueId val="{00000001-4E51-4B8C-BF82-0C7B67B9ED27}"/>
            </c:ext>
          </c:extLst>
        </c:ser>
        <c:dLbls>
          <c:showLegendKey val="0"/>
          <c:showVal val="0"/>
          <c:showCatName val="0"/>
          <c:showSerName val="0"/>
          <c:showPercent val="0"/>
          <c:showBubbleSize val="0"/>
        </c:dLbls>
        <c:gapWidth val="150"/>
        <c:overlap val="100"/>
        <c:axId val="704415384"/>
        <c:axId val="704415712"/>
      </c:barChart>
      <c:catAx>
        <c:axId val="704415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704415712"/>
        <c:crosses val="autoZero"/>
        <c:auto val="1"/>
        <c:lblAlgn val="ctr"/>
        <c:lblOffset val="100"/>
        <c:noMultiLvlLbl val="0"/>
      </c:catAx>
      <c:valAx>
        <c:axId val="7044157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704415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India!$D$34</c:f>
              <c:strCache>
                <c:ptCount val="1"/>
                <c:pt idx="0">
                  <c:v>Private</c:v>
                </c:pt>
              </c:strCache>
            </c:strRef>
          </c:tx>
          <c:spPr>
            <a:solidFill>
              <a:schemeClr val="accent1"/>
            </a:solidFill>
            <a:ln>
              <a:noFill/>
            </a:ln>
            <a:effectLst/>
          </c:spPr>
          <c:invertIfNegative val="0"/>
          <c:cat>
            <c:numRef>
              <c:f>India!$C$35:$C$36</c:f>
              <c:numCache>
                <c:formatCode>General</c:formatCode>
                <c:ptCount val="2"/>
                <c:pt idx="0">
                  <c:v>2003</c:v>
                </c:pt>
                <c:pt idx="1">
                  <c:v>2018</c:v>
                </c:pt>
              </c:numCache>
            </c:numRef>
          </c:cat>
          <c:val>
            <c:numRef>
              <c:f>India!$D$35:$D$36</c:f>
              <c:numCache>
                <c:formatCode>0.00%</c:formatCode>
                <c:ptCount val="2"/>
                <c:pt idx="0" formatCode="0%">
                  <c:v>0.15</c:v>
                </c:pt>
                <c:pt idx="1">
                  <c:v>0.54700000000000004</c:v>
                </c:pt>
              </c:numCache>
            </c:numRef>
          </c:val>
          <c:extLst>
            <c:ext xmlns:c16="http://schemas.microsoft.com/office/drawing/2014/chart" uri="{C3380CC4-5D6E-409C-BE32-E72D297353CC}">
              <c16:uniqueId val="{00000000-1B68-4925-9CC4-8951DA6C2CA3}"/>
            </c:ext>
          </c:extLst>
        </c:ser>
        <c:ser>
          <c:idx val="1"/>
          <c:order val="1"/>
          <c:tx>
            <c:strRef>
              <c:f>India!$E$34</c:f>
              <c:strCache>
                <c:ptCount val="1"/>
                <c:pt idx="0">
                  <c:v>Public</c:v>
                </c:pt>
              </c:strCache>
            </c:strRef>
          </c:tx>
          <c:spPr>
            <a:solidFill>
              <a:schemeClr val="accent2"/>
            </a:solidFill>
            <a:ln>
              <a:noFill/>
            </a:ln>
            <a:effectLst/>
          </c:spPr>
          <c:invertIfNegative val="0"/>
          <c:cat>
            <c:numRef>
              <c:f>India!$C$35:$C$36</c:f>
              <c:numCache>
                <c:formatCode>General</c:formatCode>
                <c:ptCount val="2"/>
                <c:pt idx="0">
                  <c:v>2003</c:v>
                </c:pt>
                <c:pt idx="1">
                  <c:v>2018</c:v>
                </c:pt>
              </c:numCache>
            </c:numRef>
          </c:cat>
          <c:val>
            <c:numRef>
              <c:f>India!$E$35:$E$36</c:f>
              <c:numCache>
                <c:formatCode>0%</c:formatCode>
                <c:ptCount val="2"/>
                <c:pt idx="0">
                  <c:v>0.75</c:v>
                </c:pt>
                <c:pt idx="1">
                  <c:v>0.45300000000000001</c:v>
                </c:pt>
              </c:numCache>
            </c:numRef>
          </c:val>
          <c:extLst>
            <c:ext xmlns:c16="http://schemas.microsoft.com/office/drawing/2014/chart" uri="{C3380CC4-5D6E-409C-BE32-E72D297353CC}">
              <c16:uniqueId val="{00000001-1B68-4925-9CC4-8951DA6C2CA3}"/>
            </c:ext>
          </c:extLst>
        </c:ser>
        <c:dLbls>
          <c:showLegendKey val="0"/>
          <c:showVal val="0"/>
          <c:showCatName val="0"/>
          <c:showSerName val="0"/>
          <c:showPercent val="0"/>
          <c:showBubbleSize val="0"/>
        </c:dLbls>
        <c:gapWidth val="150"/>
        <c:overlap val="100"/>
        <c:axId val="699663696"/>
        <c:axId val="699660416"/>
      </c:barChart>
      <c:catAx>
        <c:axId val="69966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699660416"/>
        <c:crosses val="autoZero"/>
        <c:auto val="1"/>
        <c:lblAlgn val="ctr"/>
        <c:lblOffset val="100"/>
        <c:noMultiLvlLbl val="0"/>
      </c:catAx>
      <c:valAx>
        <c:axId val="6996604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699663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India!$D$3</c:f>
              <c:strCache>
                <c:ptCount val="1"/>
                <c:pt idx="0">
                  <c:v>Life</c:v>
                </c:pt>
              </c:strCache>
            </c:strRef>
          </c:tx>
          <c:spPr>
            <a:solidFill>
              <a:schemeClr val="accent1"/>
            </a:solidFill>
            <a:ln>
              <a:noFill/>
            </a:ln>
            <a:effectLst/>
          </c:spPr>
          <c:invertIfNegative val="0"/>
          <c:cat>
            <c:numRef>
              <c:f>India!$C$4:$C$7</c:f>
              <c:numCache>
                <c:formatCode>General</c:formatCode>
                <c:ptCount val="4"/>
                <c:pt idx="0">
                  <c:v>2014</c:v>
                </c:pt>
                <c:pt idx="1">
                  <c:v>2015</c:v>
                </c:pt>
                <c:pt idx="2">
                  <c:v>2016</c:v>
                </c:pt>
                <c:pt idx="3">
                  <c:v>2017</c:v>
                </c:pt>
              </c:numCache>
            </c:numRef>
          </c:cat>
          <c:val>
            <c:numRef>
              <c:f>India!$D$4:$D$7</c:f>
              <c:numCache>
                <c:formatCode>0.00%</c:formatCode>
                <c:ptCount val="4"/>
                <c:pt idx="0">
                  <c:v>2.6000000000000002E-2</c:v>
                </c:pt>
                <c:pt idx="1">
                  <c:v>2.7200000000000002E-2</c:v>
                </c:pt>
                <c:pt idx="2">
                  <c:v>2.7200000000000002E-2</c:v>
                </c:pt>
                <c:pt idx="3">
                  <c:v>2.76E-2</c:v>
                </c:pt>
              </c:numCache>
            </c:numRef>
          </c:val>
          <c:extLst>
            <c:ext xmlns:c16="http://schemas.microsoft.com/office/drawing/2014/chart" uri="{C3380CC4-5D6E-409C-BE32-E72D297353CC}">
              <c16:uniqueId val="{00000000-8625-4CA1-914A-6DEFB8D8E808}"/>
            </c:ext>
          </c:extLst>
        </c:ser>
        <c:ser>
          <c:idx val="1"/>
          <c:order val="1"/>
          <c:tx>
            <c:strRef>
              <c:f>India!$E$3</c:f>
              <c:strCache>
                <c:ptCount val="1"/>
                <c:pt idx="0">
                  <c:v>Non-Life</c:v>
                </c:pt>
              </c:strCache>
            </c:strRef>
          </c:tx>
          <c:spPr>
            <a:solidFill>
              <a:schemeClr val="accent2"/>
            </a:solidFill>
            <a:ln>
              <a:noFill/>
            </a:ln>
            <a:effectLst/>
          </c:spPr>
          <c:invertIfNegative val="0"/>
          <c:cat>
            <c:numRef>
              <c:f>India!$C$4:$C$7</c:f>
              <c:numCache>
                <c:formatCode>General</c:formatCode>
                <c:ptCount val="4"/>
                <c:pt idx="0">
                  <c:v>2014</c:v>
                </c:pt>
                <c:pt idx="1">
                  <c:v>2015</c:v>
                </c:pt>
                <c:pt idx="2">
                  <c:v>2016</c:v>
                </c:pt>
                <c:pt idx="3">
                  <c:v>2017</c:v>
                </c:pt>
              </c:numCache>
            </c:numRef>
          </c:cat>
          <c:val>
            <c:numRef>
              <c:f>India!$E$4:$E$7</c:f>
              <c:numCache>
                <c:formatCode>0.00%</c:formatCode>
                <c:ptCount val="4"/>
                <c:pt idx="0">
                  <c:v>6.9999999999999993E-3</c:v>
                </c:pt>
                <c:pt idx="1">
                  <c:v>7.1999999999999998E-3</c:v>
                </c:pt>
                <c:pt idx="2">
                  <c:v>7.7000000000000002E-3</c:v>
                </c:pt>
                <c:pt idx="3">
                  <c:v>9.300000000000001E-3</c:v>
                </c:pt>
              </c:numCache>
            </c:numRef>
          </c:val>
          <c:extLst>
            <c:ext xmlns:c16="http://schemas.microsoft.com/office/drawing/2014/chart" uri="{C3380CC4-5D6E-409C-BE32-E72D297353CC}">
              <c16:uniqueId val="{00000001-8625-4CA1-914A-6DEFB8D8E808}"/>
            </c:ext>
          </c:extLst>
        </c:ser>
        <c:dLbls>
          <c:showLegendKey val="0"/>
          <c:showVal val="0"/>
          <c:showCatName val="0"/>
          <c:showSerName val="0"/>
          <c:showPercent val="0"/>
          <c:showBubbleSize val="0"/>
        </c:dLbls>
        <c:gapWidth val="219"/>
        <c:overlap val="100"/>
        <c:axId val="435608216"/>
        <c:axId val="588642664"/>
      </c:barChart>
      <c:catAx>
        <c:axId val="43560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588642664"/>
        <c:crosses val="autoZero"/>
        <c:auto val="1"/>
        <c:lblAlgn val="ctr"/>
        <c:lblOffset val="100"/>
        <c:noMultiLvlLbl val="0"/>
      </c:catAx>
      <c:valAx>
        <c:axId val="58864266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435608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India!$D$10</c:f>
              <c:strCache>
                <c:ptCount val="1"/>
                <c:pt idx="0">
                  <c:v>Life</c:v>
                </c:pt>
              </c:strCache>
            </c:strRef>
          </c:tx>
          <c:spPr>
            <a:solidFill>
              <a:schemeClr val="accent1"/>
            </a:solidFill>
            <a:ln>
              <a:noFill/>
            </a:ln>
            <a:effectLst/>
          </c:spPr>
          <c:invertIfNegative val="0"/>
          <c:cat>
            <c:numRef>
              <c:f>India!$C$11:$C$14</c:f>
              <c:numCache>
                <c:formatCode>General</c:formatCode>
                <c:ptCount val="4"/>
                <c:pt idx="0">
                  <c:v>2014</c:v>
                </c:pt>
                <c:pt idx="1">
                  <c:v>2015</c:v>
                </c:pt>
                <c:pt idx="2">
                  <c:v>2016</c:v>
                </c:pt>
                <c:pt idx="3">
                  <c:v>2017</c:v>
                </c:pt>
              </c:numCache>
            </c:numRef>
          </c:cat>
          <c:val>
            <c:numRef>
              <c:f>India!$D$11:$D$14</c:f>
              <c:numCache>
                <c:formatCode>General</c:formatCode>
                <c:ptCount val="4"/>
                <c:pt idx="0">
                  <c:v>44</c:v>
                </c:pt>
                <c:pt idx="1">
                  <c:v>43.2</c:v>
                </c:pt>
                <c:pt idx="2">
                  <c:v>46.5</c:v>
                </c:pt>
                <c:pt idx="3">
                  <c:v>55</c:v>
                </c:pt>
              </c:numCache>
            </c:numRef>
          </c:val>
          <c:extLst>
            <c:ext xmlns:c16="http://schemas.microsoft.com/office/drawing/2014/chart" uri="{C3380CC4-5D6E-409C-BE32-E72D297353CC}">
              <c16:uniqueId val="{00000000-BF17-4018-AB2E-1E55376AE105}"/>
            </c:ext>
          </c:extLst>
        </c:ser>
        <c:ser>
          <c:idx val="1"/>
          <c:order val="1"/>
          <c:tx>
            <c:strRef>
              <c:f>India!$E$10</c:f>
              <c:strCache>
                <c:ptCount val="1"/>
                <c:pt idx="0">
                  <c:v>Non-Life</c:v>
                </c:pt>
              </c:strCache>
            </c:strRef>
          </c:tx>
          <c:spPr>
            <a:solidFill>
              <a:schemeClr val="accent2"/>
            </a:solidFill>
            <a:ln>
              <a:noFill/>
            </a:ln>
            <a:effectLst/>
          </c:spPr>
          <c:invertIfNegative val="0"/>
          <c:cat>
            <c:numRef>
              <c:f>India!$C$11:$C$14</c:f>
              <c:numCache>
                <c:formatCode>General</c:formatCode>
                <c:ptCount val="4"/>
                <c:pt idx="0">
                  <c:v>2014</c:v>
                </c:pt>
                <c:pt idx="1">
                  <c:v>2015</c:v>
                </c:pt>
                <c:pt idx="2">
                  <c:v>2016</c:v>
                </c:pt>
                <c:pt idx="3">
                  <c:v>2017</c:v>
                </c:pt>
              </c:numCache>
            </c:numRef>
          </c:cat>
          <c:val>
            <c:numRef>
              <c:f>India!$E$11:$E$14</c:f>
              <c:numCache>
                <c:formatCode>General</c:formatCode>
                <c:ptCount val="4"/>
                <c:pt idx="0">
                  <c:v>11</c:v>
                </c:pt>
                <c:pt idx="1">
                  <c:v>11.5</c:v>
                </c:pt>
                <c:pt idx="2">
                  <c:v>13.2</c:v>
                </c:pt>
                <c:pt idx="3">
                  <c:v>18</c:v>
                </c:pt>
              </c:numCache>
            </c:numRef>
          </c:val>
          <c:extLst>
            <c:ext xmlns:c16="http://schemas.microsoft.com/office/drawing/2014/chart" uri="{C3380CC4-5D6E-409C-BE32-E72D297353CC}">
              <c16:uniqueId val="{00000001-BF17-4018-AB2E-1E55376AE105}"/>
            </c:ext>
          </c:extLst>
        </c:ser>
        <c:dLbls>
          <c:showLegendKey val="0"/>
          <c:showVal val="0"/>
          <c:showCatName val="0"/>
          <c:showSerName val="0"/>
          <c:showPercent val="0"/>
          <c:showBubbleSize val="0"/>
        </c:dLbls>
        <c:gapWidth val="219"/>
        <c:overlap val="100"/>
        <c:axId val="707825352"/>
        <c:axId val="707824368"/>
      </c:barChart>
      <c:catAx>
        <c:axId val="707825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707824368"/>
        <c:crosses val="autoZero"/>
        <c:auto val="1"/>
        <c:lblAlgn val="ctr"/>
        <c:lblOffset val="100"/>
        <c:noMultiLvlLbl val="0"/>
      </c:catAx>
      <c:valAx>
        <c:axId val="7078243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707825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India!$D$55</c:f>
              <c:strCache>
                <c:ptCount val="1"/>
                <c:pt idx="0">
                  <c:v>Number of policies, million</c:v>
                </c:pt>
              </c:strCache>
            </c:strRef>
          </c:tx>
          <c:spPr>
            <a:solidFill>
              <a:schemeClr val="accent1"/>
            </a:solidFill>
            <a:ln>
              <a:noFill/>
            </a:ln>
            <a:effectLst/>
          </c:spPr>
          <c:invertIfNegative val="0"/>
          <c:cat>
            <c:numRef>
              <c:f>India!$C$56:$C$61</c:f>
              <c:numCache>
                <c:formatCode>General</c:formatCode>
                <c:ptCount val="6"/>
                <c:pt idx="0">
                  <c:v>2012</c:v>
                </c:pt>
                <c:pt idx="1">
                  <c:v>2013</c:v>
                </c:pt>
                <c:pt idx="2">
                  <c:v>2014</c:v>
                </c:pt>
                <c:pt idx="3">
                  <c:v>2015</c:v>
                </c:pt>
                <c:pt idx="4">
                  <c:v>2016</c:v>
                </c:pt>
                <c:pt idx="5">
                  <c:v>2017</c:v>
                </c:pt>
              </c:numCache>
            </c:numRef>
          </c:cat>
          <c:val>
            <c:numRef>
              <c:f>India!$D$56:$D$61</c:f>
              <c:numCache>
                <c:formatCode>General</c:formatCode>
                <c:ptCount val="6"/>
                <c:pt idx="0">
                  <c:v>100.29</c:v>
                </c:pt>
                <c:pt idx="1">
                  <c:v>109.5</c:v>
                </c:pt>
                <c:pt idx="2">
                  <c:v>116.68</c:v>
                </c:pt>
                <c:pt idx="3">
                  <c:v>126.06</c:v>
                </c:pt>
                <c:pt idx="4">
                  <c:v>126.48</c:v>
                </c:pt>
                <c:pt idx="5">
                  <c:v>161.16999999999999</c:v>
                </c:pt>
              </c:numCache>
            </c:numRef>
          </c:val>
          <c:extLst>
            <c:ext xmlns:c16="http://schemas.microsoft.com/office/drawing/2014/chart" uri="{C3380CC4-5D6E-409C-BE32-E72D297353CC}">
              <c16:uniqueId val="{00000000-4368-4DCB-BEB0-D234B7A2B37C}"/>
            </c:ext>
          </c:extLst>
        </c:ser>
        <c:dLbls>
          <c:showLegendKey val="0"/>
          <c:showVal val="0"/>
          <c:showCatName val="0"/>
          <c:showSerName val="0"/>
          <c:showPercent val="0"/>
          <c:showBubbleSize val="0"/>
        </c:dLbls>
        <c:gapWidth val="219"/>
        <c:overlap val="-27"/>
        <c:axId val="426086496"/>
        <c:axId val="642587232"/>
      </c:barChart>
      <c:catAx>
        <c:axId val="42608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642587232"/>
        <c:crosses val="autoZero"/>
        <c:auto val="1"/>
        <c:lblAlgn val="ctr"/>
        <c:lblOffset val="100"/>
        <c:noMultiLvlLbl val="0"/>
      </c:catAx>
      <c:valAx>
        <c:axId val="6425872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426086496"/>
        <c:crosses val="autoZero"/>
        <c:crossBetween val="between"/>
      </c:valAx>
      <c:spPr>
        <a:noFill/>
        <a:ln>
          <a:noFill/>
        </a:ln>
        <a:effectLst/>
      </c:spPr>
    </c:plotArea>
    <c:plotVisOnly val="1"/>
    <c:dispBlanksAs val="gap"/>
    <c:showDLblsOverMax val="0"/>
  </c:chart>
  <c:spPr>
    <a:noFill/>
    <a:ln>
      <a:noFill/>
    </a:ln>
    <a:effectLst/>
  </c:spPr>
  <c:txPr>
    <a:bodyPr/>
    <a:lstStyle/>
    <a:p>
      <a:pPr>
        <a:defRPr sz="800">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India!$D$39</c:f>
              <c:strCache>
                <c:ptCount val="1"/>
                <c:pt idx="0">
                  <c:v>Share</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5B44-4272-8905-8F7BF380235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5B44-4272-8905-8F7BF380235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5B44-4272-8905-8F7BF3802358}"/>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5B44-4272-8905-8F7BF3802358}"/>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5B44-4272-8905-8F7BF3802358}"/>
              </c:ext>
            </c:extLst>
          </c:dPt>
          <c:dLbls>
            <c:dLbl>
              <c:idx val="1"/>
              <c:layout>
                <c:manualLayout>
                  <c:x val="-3.7117593026297355E-17"/>
                  <c:y val="-3.4409828097169144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7217235600651959"/>
                      <c:h val="0.15761326929673355"/>
                    </c:manualLayout>
                  </c15:layout>
                </c:ext>
                <c:ext xmlns:c16="http://schemas.microsoft.com/office/drawing/2014/chart" uri="{C3380CC4-5D6E-409C-BE32-E72D297353CC}">
                  <c16:uniqueId val="{00000003-5B44-4272-8905-8F7BF3802358}"/>
                </c:ext>
              </c:extLst>
            </c:dLbl>
            <c:dLbl>
              <c:idx val="2"/>
              <c:layout>
                <c:manualLayout>
                  <c:x val="1.0365732344681404E-2"/>
                  <c:y val="2.9105837586695157E-2"/>
                </c:manualLayout>
              </c:layout>
              <c:spPr>
                <a:noFill/>
                <a:ln>
                  <a:noFill/>
                </a:ln>
                <a:effectLst/>
              </c:spPr>
              <c:txPr>
                <a:bodyPr rot="0" spcFirstLastPara="1" vertOverflow="clip" horzOverflow="clip" vert="horz" wrap="square" lIns="38100" tIns="19050" rIns="38100" bIns="19050" anchor="ctr" anchorCtr="1">
                  <a:noAutofit/>
                </a:bodyPr>
                <a:lstStyle/>
                <a:p>
                  <a:pPr>
                    <a:defRPr sz="700" b="0" i="0" u="none" strike="noStrike" kern="1200" baseline="0">
                      <a:solidFill>
                        <a:schemeClr val="dk2">
                          <a:lumMod val="75000"/>
                        </a:schemeClr>
                      </a:solidFill>
                      <a:latin typeface="Fedra Sans Std Book LF" panose="020B0403040000020004" pitchFamily="34" charset="0"/>
                      <a:ea typeface="Fedra Sans Std Book LF" panose="020B0403040000020004" pitchFamily="34" charset="0"/>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17217235600651959"/>
                      <c:h val="0.15801426571865332"/>
                    </c:manualLayout>
                  </c15:layout>
                </c:ext>
                <c:ext xmlns:c16="http://schemas.microsoft.com/office/drawing/2014/chart" uri="{C3380CC4-5D6E-409C-BE32-E72D297353CC}">
                  <c16:uniqueId val="{00000005-5B44-4272-8905-8F7BF3802358}"/>
                </c:ext>
              </c:extLst>
            </c:dLbl>
            <c:dLbl>
              <c:idx val="3"/>
              <c:tx>
                <c:rich>
                  <a:bodyPr/>
                  <a:lstStyle/>
                  <a:p>
                    <a:fld id="{DDE665D7-EBBA-4F76-8558-E2DF4920686C}" type="CATEGORYNAME">
                      <a:rPr lang="en-US" smtClean="0"/>
                      <a:pPr/>
                      <a:t>[CATEGORY NAME]</a:t>
                    </a:fld>
                    <a:r>
                      <a:rPr lang="en-US" baseline="0" dirty="0"/>
                      <a:t>
</a:t>
                    </a:r>
                    <a:fld id="{642E7262-8C36-49D1-9B9F-52E09D87F58E}" type="PERCENTAGE">
                      <a:rPr lang="en-US" baseline="0"/>
                      <a:pPr/>
                      <a:t>[PERCENTAGE]</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B44-4272-8905-8F7BF3802358}"/>
                </c:ext>
              </c:extLst>
            </c:dLbl>
            <c:dLbl>
              <c:idx val="4"/>
              <c:layout>
                <c:manualLayout>
                  <c:x val="0"/>
                  <c:y val="4.129179371660282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9308173213042248"/>
                      <c:h val="0.15761326929673355"/>
                    </c:manualLayout>
                  </c15:layout>
                </c:ext>
                <c:ext xmlns:c16="http://schemas.microsoft.com/office/drawing/2014/chart" uri="{C3380CC4-5D6E-409C-BE32-E72D297353CC}">
                  <c16:uniqueId val="{00000009-5B44-4272-8905-8F7BF3802358}"/>
                </c:ext>
              </c:extLst>
            </c:dLbl>
            <c:spPr>
              <a:noFill/>
              <a:ln>
                <a:noFill/>
              </a:ln>
              <a:effectLst/>
            </c:spPr>
            <c:txPr>
              <a:bodyPr rot="0" spcFirstLastPara="1" vertOverflow="clip" horzOverflow="clip" vert="horz" wrap="square" lIns="38100" tIns="19050" rIns="38100" bIns="19050" anchor="ctr" anchorCtr="1">
                <a:spAutoFit/>
              </a:bodyPr>
              <a:lstStyle/>
              <a:p>
                <a:pPr>
                  <a:defRPr sz="700" b="0" i="0" u="none" strike="noStrike" kern="1200" baseline="0">
                    <a:solidFill>
                      <a:schemeClr val="dk2">
                        <a:lumMod val="75000"/>
                      </a:schemeClr>
                    </a:solidFill>
                    <a:latin typeface="Fedra Sans Std Book LF" panose="020B0403040000020004" pitchFamily="34" charset="0"/>
                    <a:ea typeface="Fedra Sans Std Book LF" panose="020B0403040000020004" pitchFamily="34" charset="0"/>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ext>
            </c:extLst>
          </c:dLbls>
          <c:cat>
            <c:strRef>
              <c:f>India!$C$40:$C$44</c:f>
              <c:strCache>
                <c:ptCount val="5"/>
                <c:pt idx="0">
                  <c:v>Motor </c:v>
                </c:pt>
                <c:pt idx="1">
                  <c:v>Health</c:v>
                </c:pt>
                <c:pt idx="2">
                  <c:v>Fire</c:v>
                </c:pt>
                <c:pt idx="3">
                  <c:v>Marine</c:v>
                </c:pt>
                <c:pt idx="4">
                  <c:v>Others</c:v>
                </c:pt>
              </c:strCache>
            </c:strRef>
          </c:cat>
          <c:val>
            <c:numRef>
              <c:f>India!$D$40:$D$44</c:f>
              <c:numCache>
                <c:formatCode>0.00%</c:formatCode>
                <c:ptCount val="5"/>
                <c:pt idx="0">
                  <c:v>0.40600000000000003</c:v>
                </c:pt>
                <c:pt idx="1">
                  <c:v>0.29099999999999998</c:v>
                </c:pt>
                <c:pt idx="2">
                  <c:v>9.0999999999999998E-2</c:v>
                </c:pt>
                <c:pt idx="3">
                  <c:v>2.5000000000000001E-2</c:v>
                </c:pt>
                <c:pt idx="4">
                  <c:v>0.187</c:v>
                </c:pt>
              </c:numCache>
            </c:numRef>
          </c:val>
          <c:extLst>
            <c:ext xmlns:c16="http://schemas.microsoft.com/office/drawing/2014/chart" uri="{C3380CC4-5D6E-409C-BE32-E72D297353CC}">
              <c16:uniqueId val="{0000000A-5B44-4272-8905-8F7BF3802358}"/>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Ghana!$K$15</c:f>
              <c:strCache>
                <c:ptCount val="1"/>
                <c:pt idx="0">
                  <c:v> Life </c:v>
                </c:pt>
              </c:strCache>
            </c:strRef>
          </c:tx>
          <c:spPr>
            <a:solidFill>
              <a:schemeClr val="accent1"/>
            </a:solidFill>
            <a:ln>
              <a:noFill/>
            </a:ln>
            <a:effectLst/>
          </c:spPr>
          <c:invertIfNegative val="0"/>
          <c:cat>
            <c:strRef>
              <c:f>Ghana!$J$16:$J$20</c:f>
              <c:strCache>
                <c:ptCount val="5"/>
                <c:pt idx="0">
                  <c:v>2013 </c:v>
                </c:pt>
                <c:pt idx="1">
                  <c:v>2014 </c:v>
                </c:pt>
                <c:pt idx="2">
                  <c:v>2015 </c:v>
                </c:pt>
                <c:pt idx="3">
                  <c:v>2016 </c:v>
                </c:pt>
                <c:pt idx="4">
                  <c:v>2017*</c:v>
                </c:pt>
              </c:strCache>
            </c:strRef>
          </c:cat>
          <c:val>
            <c:numRef>
              <c:f>Ghana!$K$16:$K$20</c:f>
              <c:numCache>
                <c:formatCode>_(* #,##0_);_(* \(#,##0\);_(* "-"??_);_(@_)</c:formatCode>
                <c:ptCount val="5"/>
                <c:pt idx="0">
                  <c:v>469.63467500000002</c:v>
                </c:pt>
                <c:pt idx="1">
                  <c:v>496.27359005043166</c:v>
                </c:pt>
                <c:pt idx="2">
                  <c:v>512.65616283238933</c:v>
                </c:pt>
                <c:pt idx="3">
                  <c:v>540.67854966414961</c:v>
                </c:pt>
                <c:pt idx="4">
                  <c:v>609.25297738559766</c:v>
                </c:pt>
              </c:numCache>
            </c:numRef>
          </c:val>
          <c:extLst>
            <c:ext xmlns:c16="http://schemas.microsoft.com/office/drawing/2014/chart" uri="{C3380CC4-5D6E-409C-BE32-E72D297353CC}">
              <c16:uniqueId val="{00000000-06F4-4F0F-9311-0FE1B378D8F2}"/>
            </c:ext>
          </c:extLst>
        </c:ser>
        <c:ser>
          <c:idx val="1"/>
          <c:order val="1"/>
          <c:tx>
            <c:strRef>
              <c:f>Ghana!$L$15</c:f>
              <c:strCache>
                <c:ptCount val="1"/>
                <c:pt idx="0">
                  <c:v> Non-life </c:v>
                </c:pt>
              </c:strCache>
            </c:strRef>
          </c:tx>
          <c:spPr>
            <a:solidFill>
              <a:schemeClr val="accent2"/>
            </a:solidFill>
            <a:ln>
              <a:noFill/>
            </a:ln>
            <a:effectLst/>
          </c:spPr>
          <c:invertIfNegative val="0"/>
          <c:cat>
            <c:strRef>
              <c:f>Ghana!$J$16:$J$20</c:f>
              <c:strCache>
                <c:ptCount val="5"/>
                <c:pt idx="0">
                  <c:v>2013 </c:v>
                </c:pt>
                <c:pt idx="1">
                  <c:v>2014 </c:v>
                </c:pt>
                <c:pt idx="2">
                  <c:v>2015 </c:v>
                </c:pt>
                <c:pt idx="3">
                  <c:v>2016 </c:v>
                </c:pt>
                <c:pt idx="4">
                  <c:v>2017*</c:v>
                </c:pt>
              </c:strCache>
            </c:strRef>
          </c:cat>
          <c:val>
            <c:numRef>
              <c:f>Ghana!$L$16:$L$20</c:f>
              <c:numCache>
                <c:formatCode>_(* #,##0_);_(* \(#,##0\);_(* "-"??_);_(@_)</c:formatCode>
                <c:ptCount val="5"/>
                <c:pt idx="0">
                  <c:v>582.45630600000004</c:v>
                </c:pt>
                <c:pt idx="1">
                  <c:v>563.52078724677324</c:v>
                </c:pt>
                <c:pt idx="2">
                  <c:v>620.85378092488156</c:v>
                </c:pt>
                <c:pt idx="3">
                  <c:v>673.69508957899654</c:v>
                </c:pt>
                <c:pt idx="4">
                  <c:v>764.10100319356582</c:v>
                </c:pt>
              </c:numCache>
            </c:numRef>
          </c:val>
          <c:extLst>
            <c:ext xmlns:c16="http://schemas.microsoft.com/office/drawing/2014/chart" uri="{C3380CC4-5D6E-409C-BE32-E72D297353CC}">
              <c16:uniqueId val="{00000001-06F4-4F0F-9311-0FE1B378D8F2}"/>
            </c:ext>
          </c:extLst>
        </c:ser>
        <c:dLbls>
          <c:showLegendKey val="0"/>
          <c:showVal val="0"/>
          <c:showCatName val="0"/>
          <c:showSerName val="0"/>
          <c:showPercent val="0"/>
          <c:showBubbleSize val="0"/>
        </c:dLbls>
        <c:gapWidth val="219"/>
        <c:overlap val="-27"/>
        <c:axId val="582097680"/>
        <c:axId val="496896632"/>
      </c:barChart>
      <c:catAx>
        <c:axId val="58209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496896632"/>
        <c:crosses val="autoZero"/>
        <c:auto val="1"/>
        <c:lblAlgn val="ctr"/>
        <c:lblOffset val="100"/>
        <c:noMultiLvlLbl val="0"/>
      </c:catAx>
      <c:valAx>
        <c:axId val="496896632"/>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582097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Ghana!$K$25</c:f>
              <c:strCache>
                <c:ptCount val="1"/>
                <c:pt idx="0">
                  <c:v> Life </c:v>
                </c:pt>
              </c:strCache>
            </c:strRef>
          </c:tx>
          <c:spPr>
            <a:solidFill>
              <a:schemeClr val="accent1"/>
            </a:solidFill>
            <a:ln>
              <a:noFill/>
            </a:ln>
            <a:effectLst/>
          </c:spPr>
          <c:invertIfNegative val="0"/>
          <c:cat>
            <c:strRef>
              <c:f>Ghana!$J$26:$J$30</c:f>
              <c:strCache>
                <c:ptCount val="5"/>
                <c:pt idx="0">
                  <c:v>2013 </c:v>
                </c:pt>
                <c:pt idx="1">
                  <c:v>2014 </c:v>
                </c:pt>
                <c:pt idx="2">
                  <c:v>2015 </c:v>
                </c:pt>
                <c:pt idx="3">
                  <c:v>2016 </c:v>
                </c:pt>
                <c:pt idx="4">
                  <c:v>2017*</c:v>
                </c:pt>
              </c:strCache>
            </c:strRef>
          </c:cat>
          <c:val>
            <c:numRef>
              <c:f>Ghana!$K$26:$K$30</c:f>
              <c:numCache>
                <c:formatCode>_(* #,##0_);_(* \(#,##0\);_(* "-"??_);_(@_)</c:formatCode>
                <c:ptCount val="5"/>
                <c:pt idx="0">
                  <c:v>197.74091578947369</c:v>
                </c:pt>
                <c:pt idx="1">
                  <c:v>180.4757454149829</c:v>
                </c:pt>
                <c:pt idx="2">
                  <c:v>188.98349665327979</c:v>
                </c:pt>
                <c:pt idx="3">
                  <c:v>208.94927542579072</c:v>
                </c:pt>
                <c:pt idx="4">
                  <c:v>240.19607369589346</c:v>
                </c:pt>
              </c:numCache>
            </c:numRef>
          </c:val>
          <c:extLst>
            <c:ext xmlns:c16="http://schemas.microsoft.com/office/drawing/2014/chart" uri="{C3380CC4-5D6E-409C-BE32-E72D297353CC}">
              <c16:uniqueId val="{00000000-ECFD-4A90-9EEA-0BD771354609}"/>
            </c:ext>
          </c:extLst>
        </c:ser>
        <c:ser>
          <c:idx val="1"/>
          <c:order val="1"/>
          <c:tx>
            <c:strRef>
              <c:f>Ghana!$L$25</c:f>
              <c:strCache>
                <c:ptCount val="1"/>
                <c:pt idx="0">
                  <c:v> Non-life </c:v>
                </c:pt>
              </c:strCache>
            </c:strRef>
          </c:tx>
          <c:spPr>
            <a:solidFill>
              <a:schemeClr val="accent2"/>
            </a:solidFill>
            <a:ln>
              <a:noFill/>
            </a:ln>
            <a:effectLst/>
          </c:spPr>
          <c:invertIfNegative val="0"/>
          <c:cat>
            <c:strRef>
              <c:f>Ghana!$J$26:$J$30</c:f>
              <c:strCache>
                <c:ptCount val="5"/>
                <c:pt idx="0">
                  <c:v>2013 </c:v>
                </c:pt>
                <c:pt idx="1">
                  <c:v>2014 </c:v>
                </c:pt>
                <c:pt idx="2">
                  <c:v>2015 </c:v>
                </c:pt>
                <c:pt idx="3">
                  <c:v>2016 </c:v>
                </c:pt>
                <c:pt idx="4">
                  <c:v>2017*</c:v>
                </c:pt>
              </c:strCache>
            </c:strRef>
          </c:cat>
          <c:val>
            <c:numRef>
              <c:f>Ghana!$L$26:$L$30</c:f>
              <c:numCache>
                <c:formatCode>_(* #,##0_);_(* \(#,##0\);_(* "-"??_);_(@_)</c:formatCode>
                <c:ptCount val="5"/>
                <c:pt idx="0">
                  <c:v>245.24476042105263</c:v>
                </c:pt>
                <c:pt idx="1">
                  <c:v>204.93098197078024</c:v>
                </c:pt>
                <c:pt idx="2">
                  <c:v>228.86902945113789</c:v>
                </c:pt>
                <c:pt idx="3">
                  <c:v>260.35451362530409</c:v>
                </c:pt>
                <c:pt idx="4">
                  <c:v>301.24442175360707</c:v>
                </c:pt>
              </c:numCache>
            </c:numRef>
          </c:val>
          <c:extLst>
            <c:ext xmlns:c16="http://schemas.microsoft.com/office/drawing/2014/chart" uri="{C3380CC4-5D6E-409C-BE32-E72D297353CC}">
              <c16:uniqueId val="{00000001-ECFD-4A90-9EEA-0BD771354609}"/>
            </c:ext>
          </c:extLst>
        </c:ser>
        <c:dLbls>
          <c:showLegendKey val="0"/>
          <c:showVal val="0"/>
          <c:showCatName val="0"/>
          <c:showSerName val="0"/>
          <c:showPercent val="0"/>
          <c:showBubbleSize val="0"/>
        </c:dLbls>
        <c:gapWidth val="219"/>
        <c:overlap val="-27"/>
        <c:axId val="493594992"/>
        <c:axId val="493599584"/>
      </c:barChart>
      <c:catAx>
        <c:axId val="49359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493599584"/>
        <c:crosses val="autoZero"/>
        <c:auto val="1"/>
        <c:lblAlgn val="ctr"/>
        <c:lblOffset val="100"/>
        <c:noMultiLvlLbl val="0"/>
      </c:catAx>
      <c:valAx>
        <c:axId val="493599584"/>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493594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'IP&amp;ID'!$C$18</c:f>
              <c:strCache>
                <c:ptCount val="1"/>
                <c:pt idx="0">
                  <c:v>Insurance Density*</c:v>
                </c:pt>
              </c:strCache>
            </c:strRef>
          </c:tx>
          <c:spPr>
            <a:solidFill>
              <a:schemeClr val="accent1"/>
            </a:solidFill>
            <a:ln>
              <a:noFill/>
            </a:ln>
            <a:effectLst/>
          </c:spPr>
          <c:invertIfNegative val="0"/>
          <c:cat>
            <c:strRef>
              <c:f>'IP&amp;ID'!$B$19:$B$25</c:f>
              <c:strCache>
                <c:ptCount val="7"/>
                <c:pt idx="0">
                  <c:v>South Africa</c:v>
                </c:pt>
                <c:pt idx="1">
                  <c:v>World</c:v>
                </c:pt>
                <c:pt idx="2">
                  <c:v>Namibia</c:v>
                </c:pt>
                <c:pt idx="3">
                  <c:v>Morocco</c:v>
                </c:pt>
                <c:pt idx="4">
                  <c:v>India</c:v>
                </c:pt>
                <c:pt idx="5">
                  <c:v>Kenya</c:v>
                </c:pt>
                <c:pt idx="6">
                  <c:v>Nigeria</c:v>
                </c:pt>
              </c:strCache>
            </c:strRef>
          </c:cat>
          <c:val>
            <c:numRef>
              <c:f>'IP&amp;ID'!$C$19:$C$25</c:f>
              <c:numCache>
                <c:formatCode>_(* #,##0_);_(* \(#,##0\);_(* "-"??_);_(@_)</c:formatCode>
                <c:ptCount val="7"/>
                <c:pt idx="0">
                  <c:v>840</c:v>
                </c:pt>
                <c:pt idx="1">
                  <c:v>682</c:v>
                </c:pt>
                <c:pt idx="2">
                  <c:v>390</c:v>
                </c:pt>
                <c:pt idx="3">
                  <c:v>127</c:v>
                </c:pt>
                <c:pt idx="4">
                  <c:v>74</c:v>
                </c:pt>
                <c:pt idx="5">
                  <c:v>42</c:v>
                </c:pt>
                <c:pt idx="6">
                  <c:v>6</c:v>
                </c:pt>
              </c:numCache>
            </c:numRef>
          </c:val>
          <c:extLst>
            <c:ext xmlns:c16="http://schemas.microsoft.com/office/drawing/2014/chart" uri="{C3380CC4-5D6E-409C-BE32-E72D297353CC}">
              <c16:uniqueId val="{00000000-306D-4DC1-B441-AD2AA41CB31E}"/>
            </c:ext>
          </c:extLst>
        </c:ser>
        <c:dLbls>
          <c:showLegendKey val="0"/>
          <c:showVal val="0"/>
          <c:showCatName val="0"/>
          <c:showSerName val="0"/>
          <c:showPercent val="0"/>
          <c:showBubbleSize val="0"/>
        </c:dLbls>
        <c:gapWidth val="219"/>
        <c:overlap val="-27"/>
        <c:axId val="818013728"/>
        <c:axId val="818012744"/>
      </c:barChart>
      <c:lineChart>
        <c:grouping val="standard"/>
        <c:varyColors val="0"/>
        <c:ser>
          <c:idx val="1"/>
          <c:order val="1"/>
          <c:tx>
            <c:strRef>
              <c:f>'IP&amp;ID'!$D$18</c:f>
              <c:strCache>
                <c:ptCount val="1"/>
                <c:pt idx="0">
                  <c:v>Insurance penetration</c:v>
                </c:pt>
              </c:strCache>
            </c:strRef>
          </c:tx>
          <c:spPr>
            <a:ln w="28575" cap="rnd">
              <a:solidFill>
                <a:schemeClr val="accent2"/>
              </a:solidFill>
              <a:round/>
            </a:ln>
            <a:effectLst/>
          </c:spPr>
          <c:marker>
            <c:symbol val="none"/>
          </c:marker>
          <c:cat>
            <c:strRef>
              <c:f>'IP&amp;ID'!$B$19:$B$25</c:f>
              <c:strCache>
                <c:ptCount val="7"/>
                <c:pt idx="0">
                  <c:v>South Africa</c:v>
                </c:pt>
                <c:pt idx="1">
                  <c:v>World</c:v>
                </c:pt>
                <c:pt idx="2">
                  <c:v>Namibia</c:v>
                </c:pt>
                <c:pt idx="3">
                  <c:v>Morocco</c:v>
                </c:pt>
                <c:pt idx="4">
                  <c:v>India</c:v>
                </c:pt>
                <c:pt idx="5">
                  <c:v>Kenya</c:v>
                </c:pt>
                <c:pt idx="6">
                  <c:v>Nigeria</c:v>
                </c:pt>
              </c:strCache>
            </c:strRef>
          </c:cat>
          <c:val>
            <c:numRef>
              <c:f>'IP&amp;ID'!$D$19:$D$25</c:f>
              <c:numCache>
                <c:formatCode>0.00%</c:formatCode>
                <c:ptCount val="7"/>
                <c:pt idx="0">
                  <c:v>0.12889999999999999</c:v>
                </c:pt>
                <c:pt idx="1">
                  <c:v>6.0900000000000003E-2</c:v>
                </c:pt>
                <c:pt idx="2">
                  <c:v>7.2499999999999995E-2</c:v>
                </c:pt>
                <c:pt idx="3">
                  <c:v>3.8800000000000001E-2</c:v>
                </c:pt>
                <c:pt idx="4">
                  <c:v>3.6999999999999998E-2</c:v>
                </c:pt>
                <c:pt idx="5">
                  <c:v>2.3699999999999999E-2</c:v>
                </c:pt>
                <c:pt idx="6">
                  <c:v>3.3E-3</c:v>
                </c:pt>
              </c:numCache>
            </c:numRef>
          </c:val>
          <c:smooth val="0"/>
          <c:extLst>
            <c:ext xmlns:c16="http://schemas.microsoft.com/office/drawing/2014/chart" uri="{C3380CC4-5D6E-409C-BE32-E72D297353CC}">
              <c16:uniqueId val="{00000001-306D-4DC1-B441-AD2AA41CB31E}"/>
            </c:ext>
          </c:extLst>
        </c:ser>
        <c:dLbls>
          <c:showLegendKey val="0"/>
          <c:showVal val="0"/>
          <c:showCatName val="0"/>
          <c:showSerName val="0"/>
          <c:showPercent val="0"/>
          <c:showBubbleSize val="0"/>
        </c:dLbls>
        <c:marker val="1"/>
        <c:smooth val="0"/>
        <c:axId val="819012096"/>
        <c:axId val="819011768"/>
      </c:lineChart>
      <c:catAx>
        <c:axId val="81801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818012744"/>
        <c:crosses val="autoZero"/>
        <c:auto val="1"/>
        <c:lblAlgn val="ctr"/>
        <c:lblOffset val="100"/>
        <c:noMultiLvlLbl val="0"/>
      </c:catAx>
      <c:valAx>
        <c:axId val="818012744"/>
        <c:scaling>
          <c:orientation val="minMax"/>
        </c:scaling>
        <c:delete val="0"/>
        <c:axPos val="l"/>
        <c:numFmt formatCode="_(* #,##0_);_(* \(#,##0\);_(* &quot;-&quot;??_);_(@_)" sourceLinked="1"/>
        <c:majorTickMark val="none"/>
        <c:minorTickMark val="none"/>
        <c:tickLblPos val="nextTo"/>
        <c:spPr>
          <a:noFill/>
          <a:ln>
            <a:noFill/>
          </a:ln>
          <a:effectLst/>
        </c:spPr>
        <c:txPr>
          <a:bodyPr rot="-60000000" vert="horz"/>
          <a:lstStyle/>
          <a:p>
            <a:pPr>
              <a:defRPr/>
            </a:pPr>
            <a:endParaRPr lang="en-US"/>
          </a:p>
        </c:txPr>
        <c:crossAx val="818013728"/>
        <c:crosses val="autoZero"/>
        <c:crossBetween val="between"/>
      </c:valAx>
      <c:valAx>
        <c:axId val="819011768"/>
        <c:scaling>
          <c:orientation val="minMax"/>
        </c:scaling>
        <c:delete val="0"/>
        <c:axPos val="r"/>
        <c:numFmt formatCode="0.0%" sourceLinked="0"/>
        <c:majorTickMark val="none"/>
        <c:minorTickMark val="none"/>
        <c:tickLblPos val="nextTo"/>
        <c:spPr>
          <a:noFill/>
          <a:ln>
            <a:noFill/>
          </a:ln>
          <a:effectLst/>
        </c:spPr>
        <c:txPr>
          <a:bodyPr rot="-60000000" vert="horz"/>
          <a:lstStyle/>
          <a:p>
            <a:pPr>
              <a:defRPr/>
            </a:pPr>
            <a:endParaRPr lang="en-US"/>
          </a:p>
        </c:txPr>
        <c:crossAx val="819012096"/>
        <c:crosses val="max"/>
        <c:crossBetween val="between"/>
      </c:valAx>
      <c:catAx>
        <c:axId val="819012096"/>
        <c:scaling>
          <c:orientation val="minMax"/>
        </c:scaling>
        <c:delete val="1"/>
        <c:axPos val="b"/>
        <c:numFmt formatCode="General" sourceLinked="1"/>
        <c:majorTickMark val="none"/>
        <c:minorTickMark val="none"/>
        <c:tickLblPos val="nextTo"/>
        <c:crossAx val="819011768"/>
        <c:crosses val="autoZero"/>
        <c:auto val="1"/>
        <c:lblAlgn val="ctr"/>
        <c:lblOffset val="100"/>
        <c:noMultiLvlLbl val="0"/>
      </c:catAx>
    </c:plotArea>
    <c:legend>
      <c:legendPos val="b"/>
      <c:overlay val="0"/>
      <c:spPr>
        <a:noFill/>
        <a:ln>
          <a:noFill/>
        </a:ln>
        <a:effectLst/>
      </c:spPr>
      <c:txPr>
        <a:bodyPr rot="0" vert="horz"/>
        <a:lstStyle/>
        <a:p>
          <a:pPr>
            <a:defRPr/>
          </a:pPr>
          <a:endParaRPr lang="en-US"/>
        </a:p>
      </c:txPr>
    </c:legend>
    <c:plotVisOnly val="1"/>
    <c:dispBlanksAs val="gap"/>
    <c:showDLblsOverMax val="0"/>
  </c:chart>
  <c:txPr>
    <a:bodyPr/>
    <a:lstStyle/>
    <a:p>
      <a:pPr>
        <a:defRPr sz="800">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'Shareholders funds'!$S$55</c:f>
              <c:strCache>
                <c:ptCount val="1"/>
                <c:pt idx="0">
                  <c:v>Composite</c:v>
                </c:pt>
              </c:strCache>
            </c:strRef>
          </c:tx>
          <c:spPr>
            <a:solidFill>
              <a:schemeClr val="accent1"/>
            </a:solidFill>
            <a:ln>
              <a:noFill/>
            </a:ln>
            <a:effectLst/>
          </c:spPr>
          <c:invertIfNegative val="0"/>
          <c:cat>
            <c:numRef>
              <c:f>'Shareholders funds'!$T$54:$X$54</c:f>
              <c:numCache>
                <c:formatCode>General</c:formatCode>
                <c:ptCount val="5"/>
                <c:pt idx="0">
                  <c:v>2014</c:v>
                </c:pt>
                <c:pt idx="1">
                  <c:v>2015</c:v>
                </c:pt>
                <c:pt idx="2">
                  <c:v>2016</c:v>
                </c:pt>
                <c:pt idx="3">
                  <c:v>2017</c:v>
                </c:pt>
                <c:pt idx="4">
                  <c:v>2018</c:v>
                </c:pt>
              </c:numCache>
            </c:numRef>
          </c:cat>
          <c:val>
            <c:numRef>
              <c:f>'Shareholders funds'!$T$55:$X$55</c:f>
              <c:numCache>
                <c:formatCode>0.0%</c:formatCode>
                <c:ptCount val="5"/>
                <c:pt idx="0">
                  <c:v>3.7701544463145914E-2</c:v>
                </c:pt>
                <c:pt idx="1">
                  <c:v>0.14055626537315319</c:v>
                </c:pt>
                <c:pt idx="2">
                  <c:v>2.2096955484929158E-3</c:v>
                </c:pt>
                <c:pt idx="3">
                  <c:v>2.9981534960102457E-2</c:v>
                </c:pt>
                <c:pt idx="4">
                  <c:v>0.14145025506716596</c:v>
                </c:pt>
              </c:numCache>
            </c:numRef>
          </c:val>
          <c:extLst>
            <c:ext xmlns:c16="http://schemas.microsoft.com/office/drawing/2014/chart" uri="{C3380CC4-5D6E-409C-BE32-E72D297353CC}">
              <c16:uniqueId val="{00000000-579B-4BA1-9D07-0CCB9603701D}"/>
            </c:ext>
          </c:extLst>
        </c:ser>
        <c:ser>
          <c:idx val="1"/>
          <c:order val="1"/>
          <c:tx>
            <c:strRef>
              <c:f>'Shareholders funds'!$S$56</c:f>
              <c:strCache>
                <c:ptCount val="1"/>
                <c:pt idx="0">
                  <c:v>Non-Life</c:v>
                </c:pt>
              </c:strCache>
            </c:strRef>
          </c:tx>
          <c:spPr>
            <a:solidFill>
              <a:schemeClr val="accent2"/>
            </a:solidFill>
            <a:ln>
              <a:noFill/>
            </a:ln>
            <a:effectLst/>
          </c:spPr>
          <c:invertIfNegative val="0"/>
          <c:cat>
            <c:numRef>
              <c:f>'Shareholders funds'!$T$54:$X$54</c:f>
              <c:numCache>
                <c:formatCode>General</c:formatCode>
                <c:ptCount val="5"/>
                <c:pt idx="0">
                  <c:v>2014</c:v>
                </c:pt>
                <c:pt idx="1">
                  <c:v>2015</c:v>
                </c:pt>
                <c:pt idx="2">
                  <c:v>2016</c:v>
                </c:pt>
                <c:pt idx="3">
                  <c:v>2017</c:v>
                </c:pt>
                <c:pt idx="4">
                  <c:v>2018</c:v>
                </c:pt>
              </c:numCache>
            </c:numRef>
          </c:cat>
          <c:val>
            <c:numRef>
              <c:f>'Shareholders funds'!$T$56:$X$56</c:f>
              <c:numCache>
                <c:formatCode>0.0%</c:formatCode>
                <c:ptCount val="5"/>
                <c:pt idx="0">
                  <c:v>0.14298978651137645</c:v>
                </c:pt>
                <c:pt idx="1">
                  <c:v>0.10547476156521327</c:v>
                </c:pt>
                <c:pt idx="2">
                  <c:v>0.11175370960123468</c:v>
                </c:pt>
                <c:pt idx="3">
                  <c:v>0.13683448812855314</c:v>
                </c:pt>
                <c:pt idx="4">
                  <c:v>6.9017297454470203E-2</c:v>
                </c:pt>
              </c:numCache>
            </c:numRef>
          </c:val>
          <c:extLst>
            <c:ext xmlns:c16="http://schemas.microsoft.com/office/drawing/2014/chart" uri="{C3380CC4-5D6E-409C-BE32-E72D297353CC}">
              <c16:uniqueId val="{00000001-579B-4BA1-9D07-0CCB9603701D}"/>
            </c:ext>
          </c:extLst>
        </c:ser>
        <c:ser>
          <c:idx val="2"/>
          <c:order val="2"/>
          <c:tx>
            <c:strRef>
              <c:f>'Shareholders funds'!$S$57</c:f>
              <c:strCache>
                <c:ptCount val="1"/>
                <c:pt idx="0">
                  <c:v>Life</c:v>
                </c:pt>
              </c:strCache>
            </c:strRef>
          </c:tx>
          <c:spPr>
            <a:solidFill>
              <a:schemeClr val="accent3"/>
            </a:solidFill>
            <a:ln>
              <a:noFill/>
            </a:ln>
            <a:effectLst/>
          </c:spPr>
          <c:invertIfNegative val="0"/>
          <c:cat>
            <c:numRef>
              <c:f>'Shareholders funds'!$T$54:$X$54</c:f>
              <c:numCache>
                <c:formatCode>General</c:formatCode>
                <c:ptCount val="5"/>
                <c:pt idx="0">
                  <c:v>2014</c:v>
                </c:pt>
                <c:pt idx="1">
                  <c:v>2015</c:v>
                </c:pt>
                <c:pt idx="2">
                  <c:v>2016</c:v>
                </c:pt>
                <c:pt idx="3">
                  <c:v>2017</c:v>
                </c:pt>
                <c:pt idx="4">
                  <c:v>2018</c:v>
                </c:pt>
              </c:numCache>
            </c:numRef>
          </c:cat>
          <c:val>
            <c:numRef>
              <c:f>'Shareholders funds'!$T$57:$X$57</c:f>
              <c:numCache>
                <c:formatCode>0.0%</c:formatCode>
                <c:ptCount val="5"/>
                <c:pt idx="0">
                  <c:v>8.8195926523120041E-2</c:v>
                </c:pt>
                <c:pt idx="1">
                  <c:v>-9.5983173144485512E-2</c:v>
                </c:pt>
                <c:pt idx="2">
                  <c:v>0.11389426104596456</c:v>
                </c:pt>
                <c:pt idx="3">
                  <c:v>0.10316001092356936</c:v>
                </c:pt>
                <c:pt idx="4">
                  <c:v>0.19443921548816756</c:v>
                </c:pt>
              </c:numCache>
            </c:numRef>
          </c:val>
          <c:extLst>
            <c:ext xmlns:c16="http://schemas.microsoft.com/office/drawing/2014/chart" uri="{C3380CC4-5D6E-409C-BE32-E72D297353CC}">
              <c16:uniqueId val="{00000002-579B-4BA1-9D07-0CCB9603701D}"/>
            </c:ext>
          </c:extLst>
        </c:ser>
        <c:dLbls>
          <c:showLegendKey val="0"/>
          <c:showVal val="0"/>
          <c:showCatName val="0"/>
          <c:showSerName val="0"/>
          <c:showPercent val="0"/>
          <c:showBubbleSize val="0"/>
        </c:dLbls>
        <c:gapWidth val="219"/>
        <c:overlap val="-27"/>
        <c:axId val="634697672"/>
        <c:axId val="634698984"/>
      </c:barChart>
      <c:lineChart>
        <c:grouping val="standard"/>
        <c:varyColors val="0"/>
        <c:ser>
          <c:idx val="3"/>
          <c:order val="3"/>
          <c:tx>
            <c:strRef>
              <c:f>'Shareholders funds'!$S$58</c:f>
              <c:strCache>
                <c:ptCount val="1"/>
                <c:pt idx="0">
                  <c:v>Average RFR**</c:v>
                </c:pt>
              </c:strCache>
            </c:strRef>
          </c:tx>
          <c:marker>
            <c:symbol val="none"/>
          </c:marker>
          <c:cat>
            <c:numRef>
              <c:f>'Shareholders funds'!$T$54:$X$54</c:f>
              <c:numCache>
                <c:formatCode>General</c:formatCode>
                <c:ptCount val="5"/>
                <c:pt idx="0">
                  <c:v>2014</c:v>
                </c:pt>
                <c:pt idx="1">
                  <c:v>2015</c:v>
                </c:pt>
                <c:pt idx="2">
                  <c:v>2016</c:v>
                </c:pt>
                <c:pt idx="3">
                  <c:v>2017</c:v>
                </c:pt>
                <c:pt idx="4">
                  <c:v>2018</c:v>
                </c:pt>
              </c:numCache>
            </c:numRef>
          </c:cat>
          <c:val>
            <c:numRef>
              <c:f>'Shareholders funds'!$T$58:$X$58</c:f>
              <c:numCache>
                <c:formatCode>0.0%</c:formatCode>
                <c:ptCount val="5"/>
                <c:pt idx="0">
                  <c:v>0.1176</c:v>
                </c:pt>
                <c:pt idx="1">
                  <c:v>0.1308</c:v>
                </c:pt>
                <c:pt idx="2">
                  <c:v>0.1371</c:v>
                </c:pt>
                <c:pt idx="3">
                  <c:v>0.1797</c:v>
                </c:pt>
                <c:pt idx="4">
                  <c:v>0.12770000000000001</c:v>
                </c:pt>
              </c:numCache>
            </c:numRef>
          </c:val>
          <c:smooth val="0"/>
          <c:extLst>
            <c:ext xmlns:c16="http://schemas.microsoft.com/office/drawing/2014/chart" uri="{C3380CC4-5D6E-409C-BE32-E72D297353CC}">
              <c16:uniqueId val="{00000003-579B-4BA1-9D07-0CCB9603701D}"/>
            </c:ext>
          </c:extLst>
        </c:ser>
        <c:dLbls>
          <c:showLegendKey val="0"/>
          <c:showVal val="0"/>
          <c:showCatName val="0"/>
          <c:showSerName val="0"/>
          <c:showPercent val="0"/>
          <c:showBubbleSize val="0"/>
        </c:dLbls>
        <c:marker val="1"/>
        <c:smooth val="0"/>
        <c:axId val="634697672"/>
        <c:axId val="634698984"/>
      </c:lineChart>
      <c:catAx>
        <c:axId val="6346976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lgn="ctr">
              <a:defRPr lang="en-US"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634698984"/>
        <c:crosses val="autoZero"/>
        <c:auto val="1"/>
        <c:lblAlgn val="ctr"/>
        <c:lblOffset val="100"/>
        <c:noMultiLvlLbl val="0"/>
      </c:catAx>
      <c:valAx>
        <c:axId val="6346989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634697672"/>
        <c:crosses val="autoZero"/>
        <c:crossBetween val="between"/>
      </c:valAx>
    </c:plotArea>
    <c:legend>
      <c:legendPos val="b"/>
      <c:overlay val="0"/>
      <c:spPr>
        <a:noFill/>
        <a:ln>
          <a:noFill/>
        </a:ln>
        <a:effectLst/>
      </c:spPr>
      <c:txPr>
        <a:bodyPr rot="0" spcFirstLastPara="1" vertOverflow="ellipsis" vert="horz" wrap="square" anchor="ctr" anchorCtr="1"/>
        <a:lstStyle/>
        <a:p>
          <a:pPr algn="ctr">
            <a:defRPr lang="en-US"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showDLblsOverMax val="0"/>
    <c:extLst/>
  </c:chart>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Sheet1!$D$24</c:f>
              <c:strCache>
                <c:ptCount val="1"/>
                <c:pt idx="0">
                  <c:v>Number of subscribers, millions</c:v>
                </c:pt>
              </c:strCache>
            </c:strRef>
          </c:tx>
          <c:spPr>
            <a:solidFill>
              <a:schemeClr val="accent1"/>
            </a:solidFill>
            <a:ln>
              <a:noFill/>
            </a:ln>
            <a:effectLst/>
          </c:spPr>
          <c:invertIfNegative val="0"/>
          <c:cat>
            <c:numRef>
              <c:f>Sheet1!$C$25:$C$41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Sheet1!$D$25:$D$41</c:f>
              <c:numCache>
                <c:formatCode>_-* #,##0_-;\-* #,##0_-;_-* "-"??_-;_-@_-</c:formatCode>
                <c:ptCount val="17"/>
                <c:pt idx="0">
                  <c:v>2.2710499999999998</c:v>
                </c:pt>
                <c:pt idx="1">
                  <c:v>4.0219449999999997</c:v>
                </c:pt>
                <c:pt idx="2">
                  <c:v>10.201727999999999</c:v>
                </c:pt>
                <c:pt idx="3">
                  <c:v>19.519154</c:v>
                </c:pt>
                <c:pt idx="4">
                  <c:v>33.858021999999998</c:v>
                </c:pt>
                <c:pt idx="5">
                  <c:v>41.975275000000003</c:v>
                </c:pt>
                <c:pt idx="6">
                  <c:v>64.296116999999995</c:v>
                </c:pt>
                <c:pt idx="7">
                  <c:v>74.518264000000002</c:v>
                </c:pt>
                <c:pt idx="8">
                  <c:v>88.348026000000004</c:v>
                </c:pt>
                <c:pt idx="9">
                  <c:v>95.886713999999998</c:v>
                </c:pt>
                <c:pt idx="10">
                  <c:v>113.19595099999999</c:v>
                </c:pt>
                <c:pt idx="11">
                  <c:v>127.606629</c:v>
                </c:pt>
                <c:pt idx="12">
                  <c:v>139.14361</c:v>
                </c:pt>
                <c:pt idx="13">
                  <c:v>151.01724400000001</c:v>
                </c:pt>
                <c:pt idx="14">
                  <c:v>154.52977999999999</c:v>
                </c:pt>
                <c:pt idx="15">
                  <c:v>145.05951400000001</c:v>
                </c:pt>
                <c:pt idx="16">
                  <c:v>172.871094</c:v>
                </c:pt>
              </c:numCache>
            </c:numRef>
          </c:val>
          <c:extLst>
            <c:ext xmlns:c16="http://schemas.microsoft.com/office/drawing/2014/chart" uri="{C3380CC4-5D6E-409C-BE32-E72D297353CC}">
              <c16:uniqueId val="{00000000-6019-40C2-AE83-B3C9FD3A027A}"/>
            </c:ext>
          </c:extLst>
        </c:ser>
        <c:dLbls>
          <c:showLegendKey val="0"/>
          <c:showVal val="0"/>
          <c:showCatName val="0"/>
          <c:showSerName val="0"/>
          <c:showPercent val="0"/>
          <c:showBubbleSize val="0"/>
        </c:dLbls>
        <c:gapWidth val="219"/>
        <c:overlap val="-27"/>
        <c:axId val="646716208"/>
        <c:axId val="646711288"/>
      </c:barChart>
      <c:catAx>
        <c:axId val="64671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646711288"/>
        <c:crosses val="autoZero"/>
        <c:auto val="1"/>
        <c:lblAlgn val="ctr"/>
        <c:lblOffset val="100"/>
        <c:noMultiLvlLbl val="0"/>
      </c:catAx>
      <c:valAx>
        <c:axId val="646711288"/>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r>
                  <a:rPr lang="en-US"/>
                  <a:t>Millions</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646716208"/>
        <c:crosses val="autoZero"/>
        <c:crossBetween val="between"/>
      </c:valAx>
      <c:spPr>
        <a:noFill/>
        <a:ln>
          <a:noFill/>
        </a:ln>
        <a:effectLst/>
      </c:spPr>
    </c:plotArea>
    <c:plotVisOnly val="1"/>
    <c:dispBlanksAs val="gap"/>
    <c:showDLblsOverMax val="0"/>
  </c:chart>
  <c:spPr>
    <a:noFill/>
    <a:ln>
      <a:noFill/>
    </a:ln>
    <a:effectLst/>
  </c:spPr>
  <c:txPr>
    <a:bodyPr/>
    <a:lstStyle/>
    <a:p>
      <a:pPr>
        <a:defRPr sz="800">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18424199376378"/>
          <c:y val="3.8955284519973016E-2"/>
          <c:w val="0.87012612530423539"/>
          <c:h val="0.47776634804385637"/>
        </c:manualLayout>
      </c:layout>
      <c:barChart>
        <c:barDir val="col"/>
        <c:grouping val="clustered"/>
        <c:varyColors val="0"/>
        <c:ser>
          <c:idx val="0"/>
          <c:order val="0"/>
          <c:tx>
            <c:strRef>
              <c:f>'Underwriting profit'!$C$3</c:f>
              <c:strCache>
                <c:ptCount val="1"/>
                <c:pt idx="0">
                  <c:v>2014</c:v>
                </c:pt>
              </c:strCache>
            </c:strRef>
          </c:tx>
          <c:spPr>
            <a:solidFill>
              <a:schemeClr val="accent1"/>
            </a:solidFill>
            <a:ln>
              <a:noFill/>
            </a:ln>
            <a:effectLst/>
          </c:spPr>
          <c:invertIfNegative val="0"/>
          <c:cat>
            <c:strRef>
              <c:f>'Underwriting profit'!$B$4:$B$12</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'Underwriting profit'!$C$4:$C$12</c:f>
              <c:numCache>
                <c:formatCode>#,##0_);\(#,##0\)</c:formatCode>
                <c:ptCount val="9"/>
                <c:pt idx="0">
                  <c:v>2980.8539999999998</c:v>
                </c:pt>
                <c:pt idx="1">
                  <c:v>5222.9729999999981</c:v>
                </c:pt>
                <c:pt idx="2">
                  <c:v>3382.4449999999997</c:v>
                </c:pt>
                <c:pt idx="3">
                  <c:v>1504.9049999999997</c:v>
                </c:pt>
                <c:pt idx="4">
                  <c:v>1195.8230000000001</c:v>
                </c:pt>
                <c:pt idx="5">
                  <c:v>1895.1869999999999</c:v>
                </c:pt>
                <c:pt idx="6">
                  <c:v>1430.6869999999999</c:v>
                </c:pt>
                <c:pt idx="7">
                  <c:v>630.25300000000038</c:v>
                </c:pt>
                <c:pt idx="8">
                  <c:v>3090.1200000000026</c:v>
                </c:pt>
              </c:numCache>
            </c:numRef>
          </c:val>
          <c:extLst>
            <c:ext xmlns:c16="http://schemas.microsoft.com/office/drawing/2014/chart" uri="{C3380CC4-5D6E-409C-BE32-E72D297353CC}">
              <c16:uniqueId val="{00000000-605F-41EF-A0E2-D1DE9097870D}"/>
            </c:ext>
          </c:extLst>
        </c:ser>
        <c:ser>
          <c:idx val="1"/>
          <c:order val="1"/>
          <c:tx>
            <c:strRef>
              <c:f>'Underwriting profit'!$D$3</c:f>
              <c:strCache>
                <c:ptCount val="1"/>
                <c:pt idx="0">
                  <c:v>2015</c:v>
                </c:pt>
              </c:strCache>
            </c:strRef>
          </c:tx>
          <c:spPr>
            <a:solidFill>
              <a:schemeClr val="accent2"/>
            </a:solidFill>
            <a:ln>
              <a:noFill/>
            </a:ln>
            <a:effectLst/>
          </c:spPr>
          <c:invertIfNegative val="0"/>
          <c:cat>
            <c:strRef>
              <c:f>'Underwriting profit'!$B$4:$B$12</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'Underwriting profit'!$D$4:$D$12</c:f>
              <c:numCache>
                <c:formatCode>#,##0_);\(#,##0\)</c:formatCode>
                <c:ptCount val="9"/>
                <c:pt idx="0">
                  <c:v>-12421.548000000001</c:v>
                </c:pt>
                <c:pt idx="1">
                  <c:v>-5498.8340000000007</c:v>
                </c:pt>
                <c:pt idx="2">
                  <c:v>2985.7030000000032</c:v>
                </c:pt>
                <c:pt idx="3">
                  <c:v>1646.1599999999999</c:v>
                </c:pt>
                <c:pt idx="4">
                  <c:v>1039.2449999999999</c:v>
                </c:pt>
                <c:pt idx="5">
                  <c:v>1667.6410000000001</c:v>
                </c:pt>
                <c:pt idx="6">
                  <c:v>1233.998</c:v>
                </c:pt>
                <c:pt idx="7">
                  <c:v>903.2199999999998</c:v>
                </c:pt>
                <c:pt idx="8">
                  <c:v>3159.3429999999998</c:v>
                </c:pt>
              </c:numCache>
            </c:numRef>
          </c:val>
          <c:extLst>
            <c:ext xmlns:c16="http://schemas.microsoft.com/office/drawing/2014/chart" uri="{C3380CC4-5D6E-409C-BE32-E72D297353CC}">
              <c16:uniqueId val="{00000001-605F-41EF-A0E2-D1DE9097870D}"/>
            </c:ext>
          </c:extLst>
        </c:ser>
        <c:ser>
          <c:idx val="2"/>
          <c:order val="2"/>
          <c:tx>
            <c:strRef>
              <c:f>'Underwriting profit'!$E$3</c:f>
              <c:strCache>
                <c:ptCount val="1"/>
                <c:pt idx="0">
                  <c:v>2016</c:v>
                </c:pt>
              </c:strCache>
            </c:strRef>
          </c:tx>
          <c:spPr>
            <a:solidFill>
              <a:schemeClr val="accent3"/>
            </a:solidFill>
            <a:ln>
              <a:noFill/>
            </a:ln>
            <a:effectLst/>
          </c:spPr>
          <c:invertIfNegative val="0"/>
          <c:cat>
            <c:strRef>
              <c:f>'Underwriting profit'!$B$4:$B$12</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'Underwriting profit'!$E$4:$E$12</c:f>
              <c:numCache>
                <c:formatCode>#,##0_);\(#,##0\)</c:formatCode>
                <c:ptCount val="9"/>
                <c:pt idx="0">
                  <c:v>10534.358</c:v>
                </c:pt>
                <c:pt idx="1">
                  <c:v>12448.232999999998</c:v>
                </c:pt>
                <c:pt idx="2">
                  <c:v>2946.121000000001</c:v>
                </c:pt>
                <c:pt idx="3">
                  <c:v>696.38500000000022</c:v>
                </c:pt>
                <c:pt idx="4">
                  <c:v>235.15700000000001</c:v>
                </c:pt>
                <c:pt idx="5">
                  <c:v>956.76400000000001</c:v>
                </c:pt>
                <c:pt idx="6">
                  <c:v>271.84699999999998</c:v>
                </c:pt>
                <c:pt idx="7">
                  <c:v>280.4970000000003</c:v>
                </c:pt>
                <c:pt idx="8">
                  <c:v>888.88199999999915</c:v>
                </c:pt>
              </c:numCache>
            </c:numRef>
          </c:val>
          <c:extLst>
            <c:ext xmlns:c16="http://schemas.microsoft.com/office/drawing/2014/chart" uri="{C3380CC4-5D6E-409C-BE32-E72D297353CC}">
              <c16:uniqueId val="{00000002-605F-41EF-A0E2-D1DE9097870D}"/>
            </c:ext>
          </c:extLst>
        </c:ser>
        <c:ser>
          <c:idx val="3"/>
          <c:order val="3"/>
          <c:tx>
            <c:strRef>
              <c:f>'Underwriting profit'!$F$3</c:f>
              <c:strCache>
                <c:ptCount val="1"/>
                <c:pt idx="0">
                  <c:v>2017</c:v>
                </c:pt>
              </c:strCache>
            </c:strRef>
          </c:tx>
          <c:spPr>
            <a:solidFill>
              <a:schemeClr val="accent4"/>
            </a:solidFill>
            <a:ln>
              <a:noFill/>
            </a:ln>
            <a:effectLst/>
          </c:spPr>
          <c:invertIfNegative val="0"/>
          <c:cat>
            <c:strRef>
              <c:f>'Underwriting profit'!$B$4:$B$12</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'Underwriting profit'!$F$4:$F$12</c:f>
              <c:numCache>
                <c:formatCode>#,##0_);\(#,##0\)</c:formatCode>
                <c:ptCount val="9"/>
                <c:pt idx="0">
                  <c:v>-10413.084999999999</c:v>
                </c:pt>
                <c:pt idx="1">
                  <c:v>-4022.3210000000036</c:v>
                </c:pt>
                <c:pt idx="2">
                  <c:v>2610.603000000001</c:v>
                </c:pt>
                <c:pt idx="3">
                  <c:v>-2032.4269999999997</c:v>
                </c:pt>
                <c:pt idx="4">
                  <c:v>1253.5989999999999</c:v>
                </c:pt>
                <c:pt idx="5">
                  <c:v>1262.193</c:v>
                </c:pt>
                <c:pt idx="6">
                  <c:v>1384.2739999999999</c:v>
                </c:pt>
                <c:pt idx="7">
                  <c:v>994.66699999999992</c:v>
                </c:pt>
                <c:pt idx="8">
                  <c:v>1101.7580000000016</c:v>
                </c:pt>
              </c:numCache>
            </c:numRef>
          </c:val>
          <c:extLst>
            <c:ext xmlns:c16="http://schemas.microsoft.com/office/drawing/2014/chart" uri="{C3380CC4-5D6E-409C-BE32-E72D297353CC}">
              <c16:uniqueId val="{00000003-605F-41EF-A0E2-D1DE9097870D}"/>
            </c:ext>
          </c:extLst>
        </c:ser>
        <c:ser>
          <c:idx val="4"/>
          <c:order val="4"/>
          <c:tx>
            <c:strRef>
              <c:f>'Underwriting profit'!$G$3</c:f>
              <c:strCache>
                <c:ptCount val="1"/>
                <c:pt idx="0">
                  <c:v>2018</c:v>
                </c:pt>
              </c:strCache>
            </c:strRef>
          </c:tx>
          <c:spPr>
            <a:solidFill>
              <a:schemeClr val="accent5"/>
            </a:solidFill>
            <a:ln>
              <a:noFill/>
            </a:ln>
            <a:effectLst/>
          </c:spPr>
          <c:invertIfNegative val="0"/>
          <c:cat>
            <c:strRef>
              <c:f>'Underwriting profit'!$B$4:$B$12</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'Underwriting profit'!$G$4:$G$12</c:f>
              <c:numCache>
                <c:formatCode>#,##0_);\(#,##0\)</c:formatCode>
                <c:ptCount val="9"/>
                <c:pt idx="0">
                  <c:v>2961.9280000000144</c:v>
                </c:pt>
                <c:pt idx="1">
                  <c:v>3213.8799999999974</c:v>
                </c:pt>
                <c:pt idx="2">
                  <c:v>5938.3549999999996</c:v>
                </c:pt>
                <c:pt idx="3">
                  <c:v>2331.1399999999994</c:v>
                </c:pt>
                <c:pt idx="4">
                  <c:v>1524.69</c:v>
                </c:pt>
                <c:pt idx="5">
                  <c:v>0</c:v>
                </c:pt>
                <c:pt idx="6">
                  <c:v>846.80899999999997</c:v>
                </c:pt>
                <c:pt idx="7">
                  <c:v>0</c:v>
                </c:pt>
                <c:pt idx="8">
                  <c:v>1436.1119999999996</c:v>
                </c:pt>
              </c:numCache>
            </c:numRef>
          </c:val>
          <c:extLst>
            <c:ext xmlns:c16="http://schemas.microsoft.com/office/drawing/2014/chart" uri="{C3380CC4-5D6E-409C-BE32-E72D297353CC}">
              <c16:uniqueId val="{00000004-605F-41EF-A0E2-D1DE9097870D}"/>
            </c:ext>
          </c:extLst>
        </c:ser>
        <c:dLbls>
          <c:showLegendKey val="0"/>
          <c:showVal val="0"/>
          <c:showCatName val="0"/>
          <c:showSerName val="0"/>
          <c:showPercent val="0"/>
          <c:showBubbleSize val="0"/>
        </c:dLbls>
        <c:gapWidth val="219"/>
        <c:overlap val="-27"/>
        <c:axId val="646966784"/>
        <c:axId val="646972032"/>
      </c:barChart>
      <c:catAx>
        <c:axId val="646966784"/>
        <c:scaling>
          <c:orientation val="minMax"/>
        </c:scaling>
        <c:delete val="0"/>
        <c:axPos val="b"/>
        <c:numFmt formatCode="General" sourceLinked="1"/>
        <c:majorTickMark val="none"/>
        <c:minorTickMark val="none"/>
        <c:tickLblPos val="low"/>
        <c:spPr>
          <a:noFill/>
          <a:ln w="9525" cap="flat" cmpd="sng" algn="ctr">
            <a:solidFill>
              <a:schemeClr val="tx1">
                <a:lumMod val="50000"/>
              </a:schemeClr>
            </a:solidFill>
            <a:round/>
          </a:ln>
          <a:effectLst/>
        </c:spPr>
        <c:txPr>
          <a:bodyPr rot="-5400000" spcFirstLastPara="1" vertOverflow="ellipsis" wrap="square" anchor="ctr" anchorCtr="1"/>
          <a:lstStyle/>
          <a:p>
            <a:pP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646972032"/>
        <c:crosses val="autoZero"/>
        <c:auto val="1"/>
        <c:lblAlgn val="ctr"/>
        <c:lblOffset val="100"/>
        <c:noMultiLvlLbl val="0"/>
      </c:catAx>
      <c:valAx>
        <c:axId val="646972032"/>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64696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5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'Underwriting profit'!$V$3</c:f>
              <c:strCache>
                <c:ptCount val="1"/>
                <c:pt idx="0">
                  <c:v>2014</c:v>
                </c:pt>
              </c:strCache>
            </c:strRef>
          </c:tx>
          <c:spPr>
            <a:solidFill>
              <a:schemeClr val="accent1"/>
            </a:solidFill>
            <a:ln>
              <a:noFill/>
            </a:ln>
            <a:effectLst/>
          </c:spPr>
          <c:invertIfNegative val="0"/>
          <c:cat>
            <c:strRef>
              <c:f>'Underwriting profit'!$U$4:$U$12</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'Underwriting profit'!$V$4:$V$12</c:f>
              <c:numCache>
                <c:formatCode>#,##0_);\(#,##0\)</c:formatCode>
                <c:ptCount val="9"/>
                <c:pt idx="0">
                  <c:v>10465.947</c:v>
                </c:pt>
                <c:pt idx="1">
                  <c:v>9181.7359999999971</c:v>
                </c:pt>
                <c:pt idx="2">
                  <c:v>6051.4830000000002</c:v>
                </c:pt>
                <c:pt idx="3">
                  <c:v>2504.0609999999997</c:v>
                </c:pt>
                <c:pt idx="4">
                  <c:v>1711.0060000000001</c:v>
                </c:pt>
                <c:pt idx="5">
                  <c:v>2919.6889999999999</c:v>
                </c:pt>
                <c:pt idx="6">
                  <c:v>1670.318</c:v>
                </c:pt>
                <c:pt idx="7">
                  <c:v>971.41300000000047</c:v>
                </c:pt>
                <c:pt idx="8">
                  <c:v>3701.2770000000028</c:v>
                </c:pt>
              </c:numCache>
            </c:numRef>
          </c:val>
          <c:extLst>
            <c:ext xmlns:c16="http://schemas.microsoft.com/office/drawing/2014/chart" uri="{C3380CC4-5D6E-409C-BE32-E72D297353CC}">
              <c16:uniqueId val="{00000000-9F4B-47A2-A2BC-9662E4DD6652}"/>
            </c:ext>
          </c:extLst>
        </c:ser>
        <c:ser>
          <c:idx val="1"/>
          <c:order val="1"/>
          <c:tx>
            <c:strRef>
              <c:f>'Underwriting profit'!$W$3</c:f>
              <c:strCache>
                <c:ptCount val="1"/>
                <c:pt idx="0">
                  <c:v>2015</c:v>
                </c:pt>
              </c:strCache>
            </c:strRef>
          </c:tx>
          <c:spPr>
            <a:solidFill>
              <a:schemeClr val="accent2"/>
            </a:solidFill>
            <a:ln>
              <a:noFill/>
            </a:ln>
            <a:effectLst/>
          </c:spPr>
          <c:invertIfNegative val="0"/>
          <c:cat>
            <c:strRef>
              <c:f>'Underwriting profit'!$U$4:$U$12</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'Underwriting profit'!$W$4:$W$12</c:f>
              <c:numCache>
                <c:formatCode>#,##0_);\(#,##0\)</c:formatCode>
                <c:ptCount val="9"/>
                <c:pt idx="0">
                  <c:v>-2826.2090000000007</c:v>
                </c:pt>
                <c:pt idx="1">
                  <c:v>365.99399999999969</c:v>
                </c:pt>
                <c:pt idx="2">
                  <c:v>6714.9320000000025</c:v>
                </c:pt>
                <c:pt idx="3">
                  <c:v>2857.4709999999995</c:v>
                </c:pt>
                <c:pt idx="4">
                  <c:v>1700.7729999999999</c:v>
                </c:pt>
                <c:pt idx="5">
                  <c:v>2624.3519999999999</c:v>
                </c:pt>
                <c:pt idx="6">
                  <c:v>1547.3230000000001</c:v>
                </c:pt>
                <c:pt idx="7">
                  <c:v>1284.7009999999998</c:v>
                </c:pt>
                <c:pt idx="8">
                  <c:v>3868.17</c:v>
                </c:pt>
              </c:numCache>
            </c:numRef>
          </c:val>
          <c:extLst>
            <c:ext xmlns:c16="http://schemas.microsoft.com/office/drawing/2014/chart" uri="{C3380CC4-5D6E-409C-BE32-E72D297353CC}">
              <c16:uniqueId val="{00000001-9F4B-47A2-A2BC-9662E4DD6652}"/>
            </c:ext>
          </c:extLst>
        </c:ser>
        <c:ser>
          <c:idx val="2"/>
          <c:order val="2"/>
          <c:tx>
            <c:strRef>
              <c:f>'Underwriting profit'!$X$3</c:f>
              <c:strCache>
                <c:ptCount val="1"/>
                <c:pt idx="0">
                  <c:v>2016</c:v>
                </c:pt>
              </c:strCache>
            </c:strRef>
          </c:tx>
          <c:spPr>
            <a:solidFill>
              <a:schemeClr val="accent3"/>
            </a:solidFill>
            <a:ln>
              <a:noFill/>
            </a:ln>
            <a:effectLst/>
          </c:spPr>
          <c:invertIfNegative val="0"/>
          <c:cat>
            <c:strRef>
              <c:f>'Underwriting profit'!$U$4:$U$12</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'Underwriting profit'!$X$4:$X$12</c:f>
              <c:numCache>
                <c:formatCode>#,##0_);\(#,##0\)</c:formatCode>
                <c:ptCount val="9"/>
                <c:pt idx="0">
                  <c:v>21296.659</c:v>
                </c:pt>
                <c:pt idx="1">
                  <c:v>19838.985999999997</c:v>
                </c:pt>
                <c:pt idx="2">
                  <c:v>6981.2020000000011</c:v>
                </c:pt>
                <c:pt idx="3">
                  <c:v>1423.8380000000002</c:v>
                </c:pt>
                <c:pt idx="4">
                  <c:v>676.298</c:v>
                </c:pt>
                <c:pt idx="5">
                  <c:v>1724.796</c:v>
                </c:pt>
                <c:pt idx="6">
                  <c:v>560.322</c:v>
                </c:pt>
                <c:pt idx="7">
                  <c:v>587.0690000000003</c:v>
                </c:pt>
                <c:pt idx="8">
                  <c:v>1411.7469999999992</c:v>
                </c:pt>
              </c:numCache>
            </c:numRef>
          </c:val>
          <c:extLst>
            <c:ext xmlns:c16="http://schemas.microsoft.com/office/drawing/2014/chart" uri="{C3380CC4-5D6E-409C-BE32-E72D297353CC}">
              <c16:uniqueId val="{00000002-9F4B-47A2-A2BC-9662E4DD6652}"/>
            </c:ext>
          </c:extLst>
        </c:ser>
        <c:ser>
          <c:idx val="3"/>
          <c:order val="3"/>
          <c:tx>
            <c:strRef>
              <c:f>'Underwriting profit'!$Y$3</c:f>
              <c:strCache>
                <c:ptCount val="1"/>
                <c:pt idx="0">
                  <c:v>2017</c:v>
                </c:pt>
              </c:strCache>
            </c:strRef>
          </c:tx>
          <c:spPr>
            <a:solidFill>
              <a:schemeClr val="accent4"/>
            </a:solidFill>
            <a:ln>
              <a:noFill/>
            </a:ln>
            <a:effectLst/>
          </c:spPr>
          <c:invertIfNegative val="0"/>
          <c:cat>
            <c:strRef>
              <c:f>'Underwriting profit'!$U$4:$U$12</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'Underwriting profit'!$Y$4:$Y$12</c:f>
              <c:numCache>
                <c:formatCode>#,##0_);\(#,##0\)</c:formatCode>
                <c:ptCount val="9"/>
                <c:pt idx="0">
                  <c:v>6919.5390000000007</c:v>
                </c:pt>
                <c:pt idx="1">
                  <c:v>4822.9059999999972</c:v>
                </c:pt>
                <c:pt idx="2">
                  <c:v>7979.6220000000012</c:v>
                </c:pt>
                <c:pt idx="3">
                  <c:v>-1322.3799999999997</c:v>
                </c:pt>
                <c:pt idx="4">
                  <c:v>2128.2730000000001</c:v>
                </c:pt>
                <c:pt idx="5">
                  <c:v>2470.808</c:v>
                </c:pt>
                <c:pt idx="6">
                  <c:v>1747.454</c:v>
                </c:pt>
                <c:pt idx="7">
                  <c:v>1395.951</c:v>
                </c:pt>
                <c:pt idx="8">
                  <c:v>1685.0870000000016</c:v>
                </c:pt>
              </c:numCache>
            </c:numRef>
          </c:val>
          <c:extLst>
            <c:ext xmlns:c16="http://schemas.microsoft.com/office/drawing/2014/chart" uri="{C3380CC4-5D6E-409C-BE32-E72D297353CC}">
              <c16:uniqueId val="{00000003-9F4B-47A2-A2BC-9662E4DD6652}"/>
            </c:ext>
          </c:extLst>
        </c:ser>
        <c:ser>
          <c:idx val="4"/>
          <c:order val="4"/>
          <c:tx>
            <c:strRef>
              <c:f>'Underwriting profit'!$Z$3</c:f>
              <c:strCache>
                <c:ptCount val="1"/>
                <c:pt idx="0">
                  <c:v>2018</c:v>
                </c:pt>
              </c:strCache>
            </c:strRef>
          </c:tx>
          <c:spPr>
            <a:solidFill>
              <a:schemeClr val="accent5"/>
            </a:solidFill>
            <a:ln>
              <a:noFill/>
            </a:ln>
            <a:effectLst/>
          </c:spPr>
          <c:invertIfNegative val="0"/>
          <c:cat>
            <c:strRef>
              <c:f>'Underwriting profit'!$U$4:$U$12</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'Underwriting profit'!$Z$4:$Z$12</c:f>
              <c:numCache>
                <c:formatCode>#,##0_);\(#,##0\)</c:formatCode>
                <c:ptCount val="9"/>
                <c:pt idx="0">
                  <c:v>25868.903000000013</c:v>
                </c:pt>
                <c:pt idx="1">
                  <c:v>12265.833999999997</c:v>
                </c:pt>
                <c:pt idx="2">
                  <c:v>11326.775999999998</c:v>
                </c:pt>
                <c:pt idx="3">
                  <c:v>3074.2569999999996</c:v>
                </c:pt>
                <c:pt idx="4">
                  <c:v>2097.665</c:v>
                </c:pt>
                <c:pt idx="6">
                  <c:v>947.05899999999997</c:v>
                </c:pt>
                <c:pt idx="8">
                  <c:v>1746.9169999999997</c:v>
                </c:pt>
              </c:numCache>
            </c:numRef>
          </c:val>
          <c:extLst>
            <c:ext xmlns:c16="http://schemas.microsoft.com/office/drawing/2014/chart" uri="{C3380CC4-5D6E-409C-BE32-E72D297353CC}">
              <c16:uniqueId val="{00000004-9F4B-47A2-A2BC-9662E4DD6652}"/>
            </c:ext>
          </c:extLst>
        </c:ser>
        <c:dLbls>
          <c:showLegendKey val="0"/>
          <c:showVal val="0"/>
          <c:showCatName val="0"/>
          <c:showSerName val="0"/>
          <c:showPercent val="0"/>
          <c:showBubbleSize val="0"/>
        </c:dLbls>
        <c:gapWidth val="219"/>
        <c:overlap val="-27"/>
        <c:axId val="646966784"/>
        <c:axId val="646972032"/>
      </c:barChart>
      <c:catAx>
        <c:axId val="646966784"/>
        <c:scaling>
          <c:orientation val="minMax"/>
        </c:scaling>
        <c:delete val="0"/>
        <c:axPos val="b"/>
        <c:numFmt formatCode="General" sourceLinked="1"/>
        <c:majorTickMark val="none"/>
        <c:minorTickMark val="none"/>
        <c:tickLblPos val="low"/>
        <c:spPr>
          <a:noFill/>
          <a:ln w="9525" cap="flat" cmpd="sng" algn="ctr">
            <a:solidFill>
              <a:schemeClr val="tx1">
                <a:lumMod val="50000"/>
              </a:schemeClr>
            </a:solidFill>
            <a:round/>
          </a:ln>
          <a:effectLst/>
        </c:spPr>
        <c:txPr>
          <a:bodyPr rot="-5400000" spcFirstLastPara="1" vertOverflow="ellipsis"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646972032"/>
        <c:crosses val="autoZero"/>
        <c:auto val="1"/>
        <c:lblAlgn val="ctr"/>
        <c:lblOffset val="100"/>
        <c:noMultiLvlLbl val="0"/>
      </c:catAx>
      <c:valAx>
        <c:axId val="646972032"/>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646966784"/>
        <c:crosses val="autoZero"/>
        <c:crossBetween val="between"/>
      </c:valAx>
    </c:plotArea>
    <c:legend>
      <c:legendPos val="b"/>
      <c:overlay val="0"/>
      <c:spPr>
        <a:noFill/>
        <a:ln>
          <a:noFill/>
        </a:ln>
        <a:effectLst/>
      </c:spPr>
      <c:txPr>
        <a:bodyPr rot="0" spcFirstLastPara="1" vertOverflow="ellipsis" vert="horz" wrap="square" anchor="ctr" anchorCtr="1"/>
        <a:lstStyle/>
        <a:p>
          <a:pPr>
            <a:defRPr lang="en-US" sz="95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showDLblsOverMax val="0"/>
    <c:extLst/>
  </c:chart>
  <c:txPr>
    <a:bodyPr/>
    <a:lstStyle/>
    <a:p>
      <a:pPr>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50872990105714E-2"/>
          <c:y val="4.1962474073829324E-2"/>
          <c:w val="0.89923499884766245"/>
          <c:h val="0.60263249193115986"/>
        </c:manualLayout>
      </c:layout>
      <c:barChart>
        <c:barDir val="col"/>
        <c:grouping val="clustered"/>
        <c:varyColors val="0"/>
        <c:ser>
          <c:idx val="0"/>
          <c:order val="0"/>
          <c:tx>
            <c:strRef>
              <c:f>'Loss ratio'!$C$3</c:f>
              <c:strCache>
                <c:ptCount val="1"/>
                <c:pt idx="0">
                  <c:v>2014</c:v>
                </c:pt>
              </c:strCache>
            </c:strRef>
          </c:tx>
          <c:spPr>
            <a:solidFill>
              <a:schemeClr val="accent1"/>
            </a:solidFill>
            <a:ln>
              <a:noFill/>
            </a:ln>
            <a:effectLst/>
          </c:spPr>
          <c:invertIfNegative val="0"/>
          <c:cat>
            <c:strRef>
              <c:f>'Loss ratio'!$B$4:$B$12</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'Loss ratio'!$C$4:$C$12</c:f>
              <c:numCache>
                <c:formatCode>0%</c:formatCode>
                <c:ptCount val="9"/>
                <c:pt idx="0">
                  <c:v>0.71565823710381682</c:v>
                </c:pt>
                <c:pt idx="1">
                  <c:v>0.56085951854819549</c:v>
                </c:pt>
                <c:pt idx="2">
                  <c:v>0.45440878449085254</c:v>
                </c:pt>
                <c:pt idx="3">
                  <c:v>0.3685430790873987</c:v>
                </c:pt>
                <c:pt idx="4">
                  <c:v>0.4445227477824864</c:v>
                </c:pt>
                <c:pt idx="5">
                  <c:v>0.29520250004016035</c:v>
                </c:pt>
                <c:pt idx="6">
                  <c:v>0.30905223642635593</c:v>
                </c:pt>
                <c:pt idx="7">
                  <c:v>0.53976012990679911</c:v>
                </c:pt>
                <c:pt idx="8">
                  <c:v>0.42795350318250169</c:v>
                </c:pt>
              </c:numCache>
            </c:numRef>
          </c:val>
          <c:extLst>
            <c:ext xmlns:c16="http://schemas.microsoft.com/office/drawing/2014/chart" uri="{C3380CC4-5D6E-409C-BE32-E72D297353CC}">
              <c16:uniqueId val="{00000000-9CBE-45D3-9E78-1D47CF0ECB6E}"/>
            </c:ext>
          </c:extLst>
        </c:ser>
        <c:ser>
          <c:idx val="1"/>
          <c:order val="1"/>
          <c:tx>
            <c:strRef>
              <c:f>'Loss ratio'!$D$3</c:f>
              <c:strCache>
                <c:ptCount val="1"/>
                <c:pt idx="0">
                  <c:v>2015</c:v>
                </c:pt>
              </c:strCache>
            </c:strRef>
          </c:tx>
          <c:spPr>
            <a:solidFill>
              <a:schemeClr val="accent2"/>
            </a:solidFill>
            <a:ln>
              <a:noFill/>
            </a:ln>
            <a:effectLst/>
          </c:spPr>
          <c:invertIfNegative val="0"/>
          <c:cat>
            <c:strRef>
              <c:f>'Loss ratio'!$B$4:$B$12</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'Loss ratio'!$D$4:$D$12</c:f>
              <c:numCache>
                <c:formatCode>0%</c:formatCode>
                <c:ptCount val="9"/>
                <c:pt idx="0">
                  <c:v>1.2241020354126879</c:v>
                </c:pt>
                <c:pt idx="1">
                  <c:v>1.5807543852785988</c:v>
                </c:pt>
                <c:pt idx="2">
                  <c:v>0.54742807978326746</c:v>
                </c:pt>
                <c:pt idx="3">
                  <c:v>0.4384560795535643</c:v>
                </c:pt>
                <c:pt idx="4">
                  <c:v>0.28687541011680284</c:v>
                </c:pt>
                <c:pt idx="5">
                  <c:v>0.3812780659542051</c:v>
                </c:pt>
                <c:pt idx="6">
                  <c:v>0.37573699551848994</c:v>
                </c:pt>
                <c:pt idx="7">
                  <c:v>0.41280318084930612</c:v>
                </c:pt>
                <c:pt idx="8">
                  <c:v>0.44413237525640586</c:v>
                </c:pt>
              </c:numCache>
            </c:numRef>
          </c:val>
          <c:extLst>
            <c:ext xmlns:c16="http://schemas.microsoft.com/office/drawing/2014/chart" uri="{C3380CC4-5D6E-409C-BE32-E72D297353CC}">
              <c16:uniqueId val="{00000001-9CBE-45D3-9E78-1D47CF0ECB6E}"/>
            </c:ext>
          </c:extLst>
        </c:ser>
        <c:ser>
          <c:idx val="2"/>
          <c:order val="2"/>
          <c:tx>
            <c:strRef>
              <c:f>'Loss ratio'!$E$3</c:f>
              <c:strCache>
                <c:ptCount val="1"/>
                <c:pt idx="0">
                  <c:v>2016</c:v>
                </c:pt>
              </c:strCache>
            </c:strRef>
          </c:tx>
          <c:spPr>
            <a:solidFill>
              <a:schemeClr val="accent3"/>
            </a:solidFill>
            <a:ln>
              <a:noFill/>
            </a:ln>
            <a:effectLst/>
          </c:spPr>
          <c:invertIfNegative val="0"/>
          <c:cat>
            <c:strRef>
              <c:f>'Loss ratio'!$B$4:$B$12</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'Loss ratio'!$E$4:$E$12</c:f>
              <c:numCache>
                <c:formatCode>0%</c:formatCode>
                <c:ptCount val="9"/>
                <c:pt idx="0">
                  <c:v>0.66739617943823015</c:v>
                </c:pt>
                <c:pt idx="1">
                  <c:v>0.49072245993172103</c:v>
                </c:pt>
                <c:pt idx="2">
                  <c:v>0.62250571688839806</c:v>
                </c:pt>
                <c:pt idx="3">
                  <c:v>0.6514038017052789</c:v>
                </c:pt>
                <c:pt idx="4">
                  <c:v>0.44471420940933848</c:v>
                </c:pt>
                <c:pt idx="5">
                  <c:v>0.53893974965271152</c:v>
                </c:pt>
                <c:pt idx="6">
                  <c:v>0.39360904635913702</c:v>
                </c:pt>
                <c:pt idx="7">
                  <c:v>0.69655090882755977</c:v>
                </c:pt>
                <c:pt idx="8">
                  <c:v>0.57847254874710752</c:v>
                </c:pt>
              </c:numCache>
            </c:numRef>
          </c:val>
          <c:extLst>
            <c:ext xmlns:c16="http://schemas.microsoft.com/office/drawing/2014/chart" uri="{C3380CC4-5D6E-409C-BE32-E72D297353CC}">
              <c16:uniqueId val="{00000002-9CBE-45D3-9E78-1D47CF0ECB6E}"/>
            </c:ext>
          </c:extLst>
        </c:ser>
        <c:ser>
          <c:idx val="3"/>
          <c:order val="3"/>
          <c:tx>
            <c:strRef>
              <c:f>'Loss ratio'!$F$3</c:f>
              <c:strCache>
                <c:ptCount val="1"/>
                <c:pt idx="0">
                  <c:v>2017</c:v>
                </c:pt>
              </c:strCache>
            </c:strRef>
          </c:tx>
          <c:spPr>
            <a:solidFill>
              <a:schemeClr val="accent4"/>
            </a:solidFill>
            <a:ln>
              <a:noFill/>
            </a:ln>
            <a:effectLst/>
          </c:spPr>
          <c:invertIfNegative val="0"/>
          <c:cat>
            <c:strRef>
              <c:f>'Loss ratio'!$B$4:$B$12</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'Loss ratio'!$F$4:$F$12</c:f>
              <c:numCache>
                <c:formatCode>0%</c:formatCode>
                <c:ptCount val="9"/>
                <c:pt idx="0">
                  <c:v>1.1007616883509501</c:v>
                </c:pt>
                <c:pt idx="1">
                  <c:v>1.1870354309818842</c:v>
                </c:pt>
                <c:pt idx="2">
                  <c:v>0.69175407687882529</c:v>
                </c:pt>
                <c:pt idx="3">
                  <c:v>1.1708514991116201</c:v>
                </c:pt>
                <c:pt idx="4">
                  <c:v>0.5340455268576344</c:v>
                </c:pt>
                <c:pt idx="5">
                  <c:v>0.32268730781038468</c:v>
                </c:pt>
                <c:pt idx="6">
                  <c:v>0.34773253649813157</c:v>
                </c:pt>
                <c:pt idx="7">
                  <c:v>0.46991644331011262</c:v>
                </c:pt>
                <c:pt idx="8">
                  <c:v>0.62405256528061881</c:v>
                </c:pt>
              </c:numCache>
            </c:numRef>
          </c:val>
          <c:extLst>
            <c:ext xmlns:c16="http://schemas.microsoft.com/office/drawing/2014/chart" uri="{C3380CC4-5D6E-409C-BE32-E72D297353CC}">
              <c16:uniqueId val="{00000003-9CBE-45D3-9E78-1D47CF0ECB6E}"/>
            </c:ext>
          </c:extLst>
        </c:ser>
        <c:ser>
          <c:idx val="4"/>
          <c:order val="4"/>
          <c:tx>
            <c:strRef>
              <c:f>'Loss ratio'!$G$3</c:f>
              <c:strCache>
                <c:ptCount val="1"/>
                <c:pt idx="0">
                  <c:v>2018</c:v>
                </c:pt>
              </c:strCache>
            </c:strRef>
          </c:tx>
          <c:spPr>
            <a:solidFill>
              <a:schemeClr val="accent5"/>
            </a:solidFill>
            <a:ln>
              <a:noFill/>
            </a:ln>
            <a:effectLst/>
          </c:spPr>
          <c:invertIfNegative val="0"/>
          <c:cat>
            <c:strRef>
              <c:f>'Loss ratio'!$B$4:$B$12</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'Loss ratio'!$G$4:$G$12</c:f>
              <c:numCache>
                <c:formatCode>0%</c:formatCode>
                <c:ptCount val="9"/>
                <c:pt idx="0">
                  <c:v>0.89841734225916281</c:v>
                </c:pt>
                <c:pt idx="1">
                  <c:v>0.74905472815426222</c:v>
                </c:pt>
                <c:pt idx="2">
                  <c:v>0.61575654682285996</c:v>
                </c:pt>
                <c:pt idx="3">
                  <c:v>0.42305057515215577</c:v>
                </c:pt>
                <c:pt idx="4">
                  <c:v>0.26349701274333276</c:v>
                </c:pt>
                <c:pt idx="6">
                  <c:v>0.43510882495739001</c:v>
                </c:pt>
                <c:pt idx="8">
                  <c:v>0.35550119972627192</c:v>
                </c:pt>
              </c:numCache>
            </c:numRef>
          </c:val>
          <c:extLst>
            <c:ext xmlns:c16="http://schemas.microsoft.com/office/drawing/2014/chart" uri="{C3380CC4-5D6E-409C-BE32-E72D297353CC}">
              <c16:uniqueId val="{00000004-9CBE-45D3-9E78-1D47CF0ECB6E}"/>
            </c:ext>
          </c:extLst>
        </c:ser>
        <c:dLbls>
          <c:showLegendKey val="0"/>
          <c:showVal val="0"/>
          <c:showCatName val="0"/>
          <c:showSerName val="0"/>
          <c:showPercent val="0"/>
          <c:showBubbleSize val="0"/>
        </c:dLbls>
        <c:gapWidth val="219"/>
        <c:overlap val="-27"/>
        <c:axId val="526338184"/>
        <c:axId val="526342776"/>
      </c:barChart>
      <c:catAx>
        <c:axId val="526338184"/>
        <c:scaling>
          <c:orientation val="minMax"/>
        </c:scaling>
        <c:delete val="0"/>
        <c:axPos val="b"/>
        <c:numFmt formatCode="General" sourceLinked="1"/>
        <c:majorTickMark val="none"/>
        <c:minorTickMark val="none"/>
        <c:tickLblPos val="nextTo"/>
        <c:spPr>
          <a:noFill/>
          <a:ln w="9525" cap="flat" cmpd="sng" algn="ctr">
            <a:solidFill>
              <a:schemeClr val="tx1">
                <a:lumMod val="50000"/>
              </a:schemeClr>
            </a:solidFill>
            <a:round/>
          </a:ln>
          <a:effectLst/>
        </c:spPr>
        <c:txPr>
          <a:bodyPr rot="-5400000" spcFirstLastPara="1" vertOverflow="ellipsis" wrap="square" anchor="ctr" anchorCtr="1"/>
          <a:lstStyle/>
          <a:p>
            <a:pPr algn="ct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526342776"/>
        <c:crosses val="autoZero"/>
        <c:auto val="1"/>
        <c:lblAlgn val="ctr"/>
        <c:lblOffset val="100"/>
        <c:noMultiLvlLbl val="0"/>
      </c:catAx>
      <c:valAx>
        <c:axId val="526342776"/>
        <c:scaling>
          <c:orientation val="minMax"/>
          <c:max val="1.6"/>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crossAx val="526338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5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39218746305361"/>
          <c:y val="6.0867640548915448E-2"/>
          <c:w val="0.86808028500941892"/>
          <c:h val="0.50666452352904268"/>
        </c:manualLayout>
      </c:layout>
      <c:barChart>
        <c:barDir val="col"/>
        <c:grouping val="clustered"/>
        <c:varyColors val="0"/>
        <c:ser>
          <c:idx val="0"/>
          <c:order val="0"/>
          <c:tx>
            <c:strRef>
              <c:f>'Underwriting profit'!$C$17</c:f>
              <c:strCache>
                <c:ptCount val="1"/>
                <c:pt idx="0">
                  <c:v>2014</c:v>
                </c:pt>
              </c:strCache>
            </c:strRef>
          </c:tx>
          <c:spPr>
            <a:solidFill>
              <a:schemeClr val="accent1"/>
            </a:solidFill>
            <a:ln>
              <a:noFill/>
            </a:ln>
            <a:effectLst/>
          </c:spPr>
          <c:invertIfNegative val="0"/>
          <c:cat>
            <c:strRef>
              <c:f>'Underwriting profit'!$B$18:$B$27</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'Underwriting profit'!$C$18:$C$27</c:f>
              <c:numCache>
                <c:formatCode>#,##0_);\(#,##0\)</c:formatCode>
                <c:ptCount val="10"/>
                <c:pt idx="0">
                  <c:v>2962.5439999999999</c:v>
                </c:pt>
                <c:pt idx="1">
                  <c:v>3381.2629999999999</c:v>
                </c:pt>
                <c:pt idx="2">
                  <c:v>3414.098</c:v>
                </c:pt>
                <c:pt idx="3">
                  <c:v>1707.0639999999994</c:v>
                </c:pt>
                <c:pt idx="4">
                  <c:v>838.44100000000003</c:v>
                </c:pt>
                <c:pt idx="5">
                  <c:v>324.15199999999999</c:v>
                </c:pt>
                <c:pt idx="6">
                  <c:v>1384.1369999999999</c:v>
                </c:pt>
                <c:pt idx="7">
                  <c:v>3688.078</c:v>
                </c:pt>
                <c:pt idx="8">
                  <c:v>863.24400600000001</c:v>
                </c:pt>
                <c:pt idx="9">
                  <c:v>1420.6669999999999</c:v>
                </c:pt>
              </c:numCache>
            </c:numRef>
          </c:val>
          <c:extLst>
            <c:ext xmlns:c16="http://schemas.microsoft.com/office/drawing/2014/chart" uri="{C3380CC4-5D6E-409C-BE32-E72D297353CC}">
              <c16:uniqueId val="{00000000-25BE-4D4F-9319-5F2DED5A6E76}"/>
            </c:ext>
          </c:extLst>
        </c:ser>
        <c:ser>
          <c:idx val="1"/>
          <c:order val="1"/>
          <c:tx>
            <c:strRef>
              <c:f>'Underwriting profit'!$D$17</c:f>
              <c:strCache>
                <c:ptCount val="1"/>
                <c:pt idx="0">
                  <c:v>2015</c:v>
                </c:pt>
              </c:strCache>
            </c:strRef>
          </c:tx>
          <c:spPr>
            <a:solidFill>
              <a:schemeClr val="accent2"/>
            </a:solidFill>
            <a:ln>
              <a:noFill/>
            </a:ln>
            <a:effectLst/>
          </c:spPr>
          <c:invertIfNegative val="0"/>
          <c:cat>
            <c:strRef>
              <c:f>'Underwriting profit'!$B$18:$B$27</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'Underwriting profit'!$D$18:$D$27</c:f>
              <c:numCache>
                <c:formatCode>#,##0_);\(#,##0\)</c:formatCode>
                <c:ptCount val="10"/>
                <c:pt idx="0">
                  <c:v>3075.6709999999998</c:v>
                </c:pt>
                <c:pt idx="1">
                  <c:v>2281.1759999999999</c:v>
                </c:pt>
                <c:pt idx="2">
                  <c:v>-1322.278</c:v>
                </c:pt>
                <c:pt idx="3">
                  <c:v>1673.5860000000002</c:v>
                </c:pt>
                <c:pt idx="4">
                  <c:v>1194.1769999999999</c:v>
                </c:pt>
                <c:pt idx="5">
                  <c:v>344.29700000000003</c:v>
                </c:pt>
                <c:pt idx="6">
                  <c:v>1318.922</c:v>
                </c:pt>
                <c:pt idx="7">
                  <c:v>2563.5949999999998</c:v>
                </c:pt>
                <c:pt idx="8">
                  <c:v>1369.7526029999999</c:v>
                </c:pt>
                <c:pt idx="9">
                  <c:v>1538.348</c:v>
                </c:pt>
              </c:numCache>
            </c:numRef>
          </c:val>
          <c:extLst>
            <c:ext xmlns:c16="http://schemas.microsoft.com/office/drawing/2014/chart" uri="{C3380CC4-5D6E-409C-BE32-E72D297353CC}">
              <c16:uniqueId val="{00000001-25BE-4D4F-9319-5F2DED5A6E76}"/>
            </c:ext>
          </c:extLst>
        </c:ser>
        <c:ser>
          <c:idx val="2"/>
          <c:order val="2"/>
          <c:tx>
            <c:strRef>
              <c:f>'Underwriting profit'!$E$17</c:f>
              <c:strCache>
                <c:ptCount val="1"/>
                <c:pt idx="0">
                  <c:v>2016</c:v>
                </c:pt>
              </c:strCache>
            </c:strRef>
          </c:tx>
          <c:spPr>
            <a:solidFill>
              <a:schemeClr val="accent3"/>
            </a:solidFill>
            <a:ln>
              <a:noFill/>
            </a:ln>
            <a:effectLst/>
          </c:spPr>
          <c:invertIfNegative val="0"/>
          <c:cat>
            <c:strRef>
              <c:f>'Underwriting profit'!$B$18:$B$27</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'Underwriting profit'!$E$18:$E$27</c:f>
              <c:numCache>
                <c:formatCode>#,##0_);\(#,##0\)</c:formatCode>
                <c:ptCount val="10"/>
                <c:pt idx="0">
                  <c:v>2413.0659999999998</c:v>
                </c:pt>
                <c:pt idx="1">
                  <c:v>3436.9780000000001</c:v>
                </c:pt>
                <c:pt idx="2">
                  <c:v>-1331.076</c:v>
                </c:pt>
                <c:pt idx="3">
                  <c:v>1651.7219999999998</c:v>
                </c:pt>
                <c:pt idx="4">
                  <c:v>577.96199999999999</c:v>
                </c:pt>
                <c:pt idx="5">
                  <c:v>600.99800000000005</c:v>
                </c:pt>
                <c:pt idx="6">
                  <c:v>1605.0519999999999</c:v>
                </c:pt>
                <c:pt idx="7">
                  <c:v>2872.0830000000001</c:v>
                </c:pt>
                <c:pt idx="8">
                  <c:v>1068.527507</c:v>
                </c:pt>
                <c:pt idx="9">
                  <c:v>2001.5909999999999</c:v>
                </c:pt>
              </c:numCache>
            </c:numRef>
          </c:val>
          <c:extLst>
            <c:ext xmlns:c16="http://schemas.microsoft.com/office/drawing/2014/chart" uri="{C3380CC4-5D6E-409C-BE32-E72D297353CC}">
              <c16:uniqueId val="{00000002-25BE-4D4F-9319-5F2DED5A6E76}"/>
            </c:ext>
          </c:extLst>
        </c:ser>
        <c:ser>
          <c:idx val="3"/>
          <c:order val="3"/>
          <c:tx>
            <c:strRef>
              <c:f>'Underwriting profit'!$F$17</c:f>
              <c:strCache>
                <c:ptCount val="1"/>
                <c:pt idx="0">
                  <c:v>2017</c:v>
                </c:pt>
              </c:strCache>
            </c:strRef>
          </c:tx>
          <c:spPr>
            <a:solidFill>
              <a:schemeClr val="accent4"/>
            </a:solidFill>
            <a:ln>
              <a:noFill/>
            </a:ln>
            <a:effectLst/>
          </c:spPr>
          <c:invertIfNegative val="0"/>
          <c:cat>
            <c:strRef>
              <c:f>'Underwriting profit'!$B$18:$B$27</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'Underwriting profit'!$F$18:$F$27</c:f>
              <c:numCache>
                <c:formatCode>#,##0_);\(#,##0\)</c:formatCode>
                <c:ptCount val="10"/>
                <c:pt idx="0">
                  <c:v>3963.3139999999999</c:v>
                </c:pt>
                <c:pt idx="1">
                  <c:v>4512.5540000000001</c:v>
                </c:pt>
                <c:pt idx="2">
                  <c:v>2910.2910000000002</c:v>
                </c:pt>
                <c:pt idx="3">
                  <c:v>1210.3110000000006</c:v>
                </c:pt>
                <c:pt idx="4">
                  <c:v>1198.4069999999999</c:v>
                </c:pt>
                <c:pt idx="5">
                  <c:v>628.83000000000004</c:v>
                </c:pt>
                <c:pt idx="6">
                  <c:v>1334.327</c:v>
                </c:pt>
                <c:pt idx="7">
                  <c:v>2546.2249999999999</c:v>
                </c:pt>
                <c:pt idx="8">
                  <c:v>1246.059743</c:v>
                </c:pt>
                <c:pt idx="9">
                  <c:v>1707.1079999999999</c:v>
                </c:pt>
              </c:numCache>
            </c:numRef>
          </c:val>
          <c:extLst>
            <c:ext xmlns:c16="http://schemas.microsoft.com/office/drawing/2014/chart" uri="{C3380CC4-5D6E-409C-BE32-E72D297353CC}">
              <c16:uniqueId val="{00000003-25BE-4D4F-9319-5F2DED5A6E76}"/>
            </c:ext>
          </c:extLst>
        </c:ser>
        <c:ser>
          <c:idx val="4"/>
          <c:order val="4"/>
          <c:tx>
            <c:strRef>
              <c:f>'Underwriting profit'!$G$17</c:f>
              <c:strCache>
                <c:ptCount val="1"/>
                <c:pt idx="0">
                  <c:v>2018</c:v>
                </c:pt>
              </c:strCache>
            </c:strRef>
          </c:tx>
          <c:spPr>
            <a:solidFill>
              <a:schemeClr val="accent5"/>
            </a:solidFill>
            <a:ln>
              <a:noFill/>
            </a:ln>
            <a:effectLst/>
          </c:spPr>
          <c:invertIfNegative val="0"/>
          <c:cat>
            <c:strRef>
              <c:f>'Underwriting profit'!$B$18:$B$27</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'Underwriting profit'!$G$18:$G$27</c:f>
              <c:numCache>
                <c:formatCode>#,##0_);\(#,##0\)</c:formatCode>
                <c:ptCount val="10"/>
                <c:pt idx="0">
                  <c:v>3880.1390000000001</c:v>
                </c:pt>
                <c:pt idx="1">
                  <c:v>4623.241</c:v>
                </c:pt>
                <c:pt idx="2">
                  <c:v>2779.8029999999999</c:v>
                </c:pt>
                <c:pt idx="3">
                  <c:v>1922.9669999999996</c:v>
                </c:pt>
                <c:pt idx="4">
                  <c:v>1442.2929999999999</c:v>
                </c:pt>
                <c:pt idx="5">
                  <c:v>588.827</c:v>
                </c:pt>
                <c:pt idx="6">
                  <c:v>0</c:v>
                </c:pt>
                <c:pt idx="7">
                  <c:v>2472.4949999999999</c:v>
                </c:pt>
                <c:pt idx="8">
                  <c:v>1207.4368919999999</c:v>
                </c:pt>
                <c:pt idx="9">
                  <c:v>1971.1969999999999</c:v>
                </c:pt>
              </c:numCache>
            </c:numRef>
          </c:val>
          <c:extLst>
            <c:ext xmlns:c16="http://schemas.microsoft.com/office/drawing/2014/chart" uri="{C3380CC4-5D6E-409C-BE32-E72D297353CC}">
              <c16:uniqueId val="{00000004-25BE-4D4F-9319-5F2DED5A6E76}"/>
            </c:ext>
          </c:extLst>
        </c:ser>
        <c:dLbls>
          <c:showLegendKey val="0"/>
          <c:showVal val="0"/>
          <c:showCatName val="0"/>
          <c:showSerName val="0"/>
          <c:showPercent val="0"/>
          <c:showBubbleSize val="0"/>
        </c:dLbls>
        <c:gapWidth val="219"/>
        <c:overlap val="-27"/>
        <c:axId val="646966784"/>
        <c:axId val="646972032"/>
      </c:barChart>
      <c:catAx>
        <c:axId val="646966784"/>
        <c:scaling>
          <c:orientation val="minMax"/>
        </c:scaling>
        <c:delete val="0"/>
        <c:axPos val="b"/>
        <c:numFmt formatCode="General" sourceLinked="1"/>
        <c:majorTickMark val="none"/>
        <c:minorTickMark val="none"/>
        <c:tickLblPos val="low"/>
        <c:spPr>
          <a:noFill/>
          <a:ln w="9525" cap="flat" cmpd="sng" algn="ctr">
            <a:solidFill>
              <a:schemeClr val="tx1">
                <a:lumMod val="50000"/>
              </a:schemeClr>
            </a:solidFill>
            <a:round/>
          </a:ln>
          <a:effectLst/>
        </c:spPr>
        <c:txPr>
          <a:bodyPr rot="-5400000" spcFirstLastPara="1" vertOverflow="ellipsis"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646972032"/>
        <c:crosses val="autoZero"/>
        <c:auto val="1"/>
        <c:lblAlgn val="ctr"/>
        <c:lblOffset val="100"/>
        <c:noMultiLvlLbl val="0"/>
      </c:catAx>
      <c:valAx>
        <c:axId val="646972032"/>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646966784"/>
        <c:crosses val="autoZero"/>
        <c:crossBetween val="between"/>
      </c:valAx>
    </c:plotArea>
    <c:legend>
      <c:legendPos val="b"/>
      <c:layout>
        <c:manualLayout>
          <c:xMode val="edge"/>
          <c:yMode val="edge"/>
          <c:x val="0.25353286357223365"/>
          <c:y val="0.86851916922735883"/>
          <c:w val="0.45789923782049768"/>
          <c:h val="9.8280107914797507E-2"/>
        </c:manualLayout>
      </c:layout>
      <c:overlay val="0"/>
      <c:spPr>
        <a:noFill/>
        <a:ln>
          <a:noFill/>
        </a:ln>
        <a:effectLst/>
      </c:spPr>
      <c:txPr>
        <a:bodyPr rot="0" spcFirstLastPara="1" vertOverflow="ellipsis" vert="horz" wrap="square" anchor="ctr" anchorCtr="1"/>
        <a:lstStyle/>
        <a:p>
          <a:pPr>
            <a:defRPr lang="en-US" sz="95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showDLblsOverMax val="0"/>
    <c:extLst/>
  </c:chart>
  <c:txPr>
    <a:bodyPr/>
    <a:lstStyle/>
    <a:p>
      <a:pPr>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74975810142942E-2"/>
          <c:y val="4.7743055555555552E-2"/>
          <c:w val="0.88612914486682537"/>
          <c:h val="0.58245661905071977"/>
        </c:manualLayout>
      </c:layout>
      <c:barChart>
        <c:barDir val="col"/>
        <c:grouping val="clustered"/>
        <c:varyColors val="0"/>
        <c:ser>
          <c:idx val="0"/>
          <c:order val="0"/>
          <c:tx>
            <c:strRef>
              <c:f>'Underwriting profit'!$V$17</c:f>
              <c:strCache>
                <c:ptCount val="1"/>
                <c:pt idx="0">
                  <c:v>2014</c:v>
                </c:pt>
              </c:strCache>
            </c:strRef>
          </c:tx>
          <c:spPr>
            <a:solidFill>
              <a:schemeClr val="accent1"/>
            </a:solidFill>
            <a:ln>
              <a:noFill/>
            </a:ln>
            <a:effectLst/>
          </c:spPr>
          <c:invertIfNegative val="0"/>
          <c:cat>
            <c:strRef>
              <c:f>'Underwriting profit'!$U$18:$U$27</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'Underwriting profit'!$V$18:$V$27</c:f>
              <c:numCache>
                <c:formatCode>#,##0_);\(#,##0\)</c:formatCode>
                <c:ptCount val="10"/>
                <c:pt idx="0">
                  <c:v>4940.7969999999996</c:v>
                </c:pt>
                <c:pt idx="1">
                  <c:v>3989.1</c:v>
                </c:pt>
                <c:pt idx="2">
                  <c:v>5796.92</c:v>
                </c:pt>
                <c:pt idx="3">
                  <c:v>1819.1959999999995</c:v>
                </c:pt>
                <c:pt idx="4">
                  <c:v>1794.1890000000001</c:v>
                </c:pt>
                <c:pt idx="5">
                  <c:v>486.40999999999997</c:v>
                </c:pt>
                <c:pt idx="6">
                  <c:v>2124.395</c:v>
                </c:pt>
                <c:pt idx="7">
                  <c:v>4759.3450000000003</c:v>
                </c:pt>
                <c:pt idx="8">
                  <c:v>1192.6136120000001</c:v>
                </c:pt>
                <c:pt idx="9">
                  <c:v>1598.4409999999998</c:v>
                </c:pt>
              </c:numCache>
            </c:numRef>
          </c:val>
          <c:extLst>
            <c:ext xmlns:c16="http://schemas.microsoft.com/office/drawing/2014/chart" uri="{C3380CC4-5D6E-409C-BE32-E72D297353CC}">
              <c16:uniqueId val="{00000000-B406-4E7D-B39A-4FCFCCAE08BF}"/>
            </c:ext>
          </c:extLst>
        </c:ser>
        <c:ser>
          <c:idx val="1"/>
          <c:order val="1"/>
          <c:tx>
            <c:strRef>
              <c:f>'Underwriting profit'!$W$17</c:f>
              <c:strCache>
                <c:ptCount val="1"/>
                <c:pt idx="0">
                  <c:v>2015</c:v>
                </c:pt>
              </c:strCache>
            </c:strRef>
          </c:tx>
          <c:spPr>
            <a:solidFill>
              <a:schemeClr val="accent2"/>
            </a:solidFill>
            <a:ln>
              <a:noFill/>
            </a:ln>
            <a:effectLst/>
          </c:spPr>
          <c:invertIfNegative val="0"/>
          <c:cat>
            <c:strRef>
              <c:f>'Underwriting profit'!$U$18:$U$27</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'Underwriting profit'!$W$18:$W$27</c:f>
              <c:numCache>
                <c:formatCode>#,##0_);\(#,##0\)</c:formatCode>
                <c:ptCount val="10"/>
                <c:pt idx="0">
                  <c:v>4921.5439999999999</c:v>
                </c:pt>
                <c:pt idx="1">
                  <c:v>3027.413</c:v>
                </c:pt>
                <c:pt idx="2">
                  <c:v>1667.905</c:v>
                </c:pt>
                <c:pt idx="3">
                  <c:v>1887.6470000000002</c:v>
                </c:pt>
                <c:pt idx="4">
                  <c:v>1940.3139999999999</c:v>
                </c:pt>
                <c:pt idx="5">
                  <c:v>523.60800000000006</c:v>
                </c:pt>
                <c:pt idx="6">
                  <c:v>2088.3339999999998</c:v>
                </c:pt>
                <c:pt idx="7">
                  <c:v>3417.8909999999996</c:v>
                </c:pt>
                <c:pt idx="8">
                  <c:v>1817.1149579999999</c:v>
                </c:pt>
                <c:pt idx="9">
                  <c:v>1818.008</c:v>
                </c:pt>
              </c:numCache>
            </c:numRef>
          </c:val>
          <c:extLst>
            <c:ext xmlns:c16="http://schemas.microsoft.com/office/drawing/2014/chart" uri="{C3380CC4-5D6E-409C-BE32-E72D297353CC}">
              <c16:uniqueId val="{00000001-B406-4E7D-B39A-4FCFCCAE08BF}"/>
            </c:ext>
          </c:extLst>
        </c:ser>
        <c:ser>
          <c:idx val="2"/>
          <c:order val="2"/>
          <c:tx>
            <c:strRef>
              <c:f>'Underwriting profit'!$X$17</c:f>
              <c:strCache>
                <c:ptCount val="1"/>
                <c:pt idx="0">
                  <c:v>2016</c:v>
                </c:pt>
              </c:strCache>
            </c:strRef>
          </c:tx>
          <c:spPr>
            <a:solidFill>
              <a:schemeClr val="accent3"/>
            </a:solidFill>
            <a:ln>
              <a:noFill/>
            </a:ln>
            <a:effectLst/>
          </c:spPr>
          <c:invertIfNegative val="0"/>
          <c:cat>
            <c:strRef>
              <c:f>'Underwriting profit'!$U$18:$U$27</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'Underwriting profit'!$X$18:$X$27</c:f>
              <c:numCache>
                <c:formatCode>#,##0_);\(#,##0\)</c:formatCode>
                <c:ptCount val="10"/>
                <c:pt idx="0">
                  <c:v>4051.8769999999995</c:v>
                </c:pt>
                <c:pt idx="1">
                  <c:v>3916.45</c:v>
                </c:pt>
                <c:pt idx="2">
                  <c:v>987.98399999999992</c:v>
                </c:pt>
                <c:pt idx="3">
                  <c:v>1933.0099999999998</c:v>
                </c:pt>
                <c:pt idx="4">
                  <c:v>1319.9270000000001</c:v>
                </c:pt>
                <c:pt idx="5">
                  <c:v>793.86500000000001</c:v>
                </c:pt>
                <c:pt idx="6">
                  <c:v>2430.0259999999998</c:v>
                </c:pt>
                <c:pt idx="7">
                  <c:v>3851.848</c:v>
                </c:pt>
                <c:pt idx="8">
                  <c:v>1540.81717</c:v>
                </c:pt>
                <c:pt idx="9">
                  <c:v>2384.4929999999999</c:v>
                </c:pt>
              </c:numCache>
            </c:numRef>
          </c:val>
          <c:extLst>
            <c:ext xmlns:c16="http://schemas.microsoft.com/office/drawing/2014/chart" uri="{C3380CC4-5D6E-409C-BE32-E72D297353CC}">
              <c16:uniqueId val="{00000002-B406-4E7D-B39A-4FCFCCAE08BF}"/>
            </c:ext>
          </c:extLst>
        </c:ser>
        <c:ser>
          <c:idx val="3"/>
          <c:order val="3"/>
          <c:tx>
            <c:strRef>
              <c:f>'Underwriting profit'!$Y$17</c:f>
              <c:strCache>
                <c:ptCount val="1"/>
                <c:pt idx="0">
                  <c:v>2017</c:v>
                </c:pt>
              </c:strCache>
            </c:strRef>
          </c:tx>
          <c:spPr>
            <a:solidFill>
              <a:schemeClr val="accent4"/>
            </a:solidFill>
            <a:ln>
              <a:noFill/>
            </a:ln>
            <a:effectLst/>
          </c:spPr>
          <c:invertIfNegative val="0"/>
          <c:cat>
            <c:strRef>
              <c:f>'Underwriting profit'!$U$18:$U$27</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'Underwriting profit'!$Y$18:$Y$27</c:f>
              <c:numCache>
                <c:formatCode>#,##0_);\(#,##0\)</c:formatCode>
                <c:ptCount val="10"/>
                <c:pt idx="0">
                  <c:v>5965.9369999999999</c:v>
                </c:pt>
                <c:pt idx="1">
                  <c:v>5222.4979999999996</c:v>
                </c:pt>
                <c:pt idx="2">
                  <c:v>6548.1110000000008</c:v>
                </c:pt>
                <c:pt idx="3">
                  <c:v>1536.9870000000005</c:v>
                </c:pt>
                <c:pt idx="4">
                  <c:v>1819.67</c:v>
                </c:pt>
                <c:pt idx="5">
                  <c:v>822.65200000000004</c:v>
                </c:pt>
                <c:pt idx="6">
                  <c:v>2217.625</c:v>
                </c:pt>
                <c:pt idx="7">
                  <c:v>4143.4870000000001</c:v>
                </c:pt>
                <c:pt idx="8">
                  <c:v>2042.2788719999999</c:v>
                </c:pt>
                <c:pt idx="9">
                  <c:v>2283.6799999999998</c:v>
                </c:pt>
              </c:numCache>
            </c:numRef>
          </c:val>
          <c:extLst>
            <c:ext xmlns:c16="http://schemas.microsoft.com/office/drawing/2014/chart" uri="{C3380CC4-5D6E-409C-BE32-E72D297353CC}">
              <c16:uniqueId val="{00000003-B406-4E7D-B39A-4FCFCCAE08BF}"/>
            </c:ext>
          </c:extLst>
        </c:ser>
        <c:ser>
          <c:idx val="4"/>
          <c:order val="4"/>
          <c:tx>
            <c:strRef>
              <c:f>'Underwriting profit'!$Z$17</c:f>
              <c:strCache>
                <c:ptCount val="1"/>
                <c:pt idx="0">
                  <c:v>2018</c:v>
                </c:pt>
              </c:strCache>
            </c:strRef>
          </c:tx>
          <c:spPr>
            <a:solidFill>
              <a:schemeClr val="accent5"/>
            </a:solidFill>
            <a:ln>
              <a:noFill/>
            </a:ln>
            <a:effectLst/>
          </c:spPr>
          <c:invertIfNegative val="0"/>
          <c:cat>
            <c:strRef>
              <c:f>'Underwriting profit'!$U$18:$U$27</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'Underwriting profit'!$Z$18:$Z$27</c:f>
              <c:numCache>
                <c:formatCode>#,##0_);\(#,##0\)</c:formatCode>
                <c:ptCount val="10"/>
                <c:pt idx="0">
                  <c:v>5895.6270000000004</c:v>
                </c:pt>
                <c:pt idx="1">
                  <c:v>5576.0240000000003</c:v>
                </c:pt>
                <c:pt idx="2">
                  <c:v>6331.0190000000002</c:v>
                </c:pt>
                <c:pt idx="3">
                  <c:v>2257.4619999999995</c:v>
                </c:pt>
                <c:pt idx="4">
                  <c:v>2361.5039999999999</c:v>
                </c:pt>
                <c:pt idx="5">
                  <c:v>897.69200000000001</c:v>
                </c:pt>
                <c:pt idx="7">
                  <c:v>4658.777</c:v>
                </c:pt>
                <c:pt idx="8">
                  <c:v>2147.3907239999999</c:v>
                </c:pt>
                <c:pt idx="9">
                  <c:v>2589.7199999999998</c:v>
                </c:pt>
              </c:numCache>
            </c:numRef>
          </c:val>
          <c:extLst>
            <c:ext xmlns:c16="http://schemas.microsoft.com/office/drawing/2014/chart" uri="{C3380CC4-5D6E-409C-BE32-E72D297353CC}">
              <c16:uniqueId val="{00000004-B406-4E7D-B39A-4FCFCCAE08BF}"/>
            </c:ext>
          </c:extLst>
        </c:ser>
        <c:dLbls>
          <c:showLegendKey val="0"/>
          <c:showVal val="0"/>
          <c:showCatName val="0"/>
          <c:showSerName val="0"/>
          <c:showPercent val="0"/>
          <c:showBubbleSize val="0"/>
        </c:dLbls>
        <c:gapWidth val="219"/>
        <c:overlap val="-27"/>
        <c:axId val="536651200"/>
        <c:axId val="536649560"/>
      </c:barChart>
      <c:catAx>
        <c:axId val="536651200"/>
        <c:scaling>
          <c:orientation val="minMax"/>
        </c:scaling>
        <c:delete val="0"/>
        <c:axPos val="b"/>
        <c:numFmt formatCode="General" sourceLinked="1"/>
        <c:majorTickMark val="none"/>
        <c:minorTickMark val="none"/>
        <c:tickLblPos val="nextTo"/>
        <c:spPr>
          <a:noFill/>
          <a:ln w="9525" cap="flat" cmpd="sng" algn="ctr">
            <a:solidFill>
              <a:schemeClr val="tx1">
                <a:lumMod val="50000"/>
              </a:schemeClr>
            </a:solidFill>
            <a:round/>
          </a:ln>
          <a:effectLst/>
        </c:spPr>
        <c:txPr>
          <a:bodyPr rot="-5400000" spcFirstLastPara="1" vertOverflow="ellipsis"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536649560"/>
        <c:crosses val="autoZero"/>
        <c:auto val="1"/>
        <c:lblAlgn val="ctr"/>
        <c:lblOffset val="100"/>
        <c:noMultiLvlLbl val="0"/>
      </c:catAx>
      <c:valAx>
        <c:axId val="536649560"/>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536651200"/>
        <c:crosses val="autoZero"/>
        <c:crossBetween val="between"/>
      </c:valAx>
      <c:spPr>
        <a:noFill/>
        <a:ln>
          <a:noFill/>
        </a:ln>
        <a:effectLst/>
      </c:spPr>
    </c:plotArea>
    <c:legend>
      <c:legendPos val="b"/>
      <c:layout>
        <c:manualLayout>
          <c:xMode val="edge"/>
          <c:yMode val="edge"/>
          <c:x val="0.31031947269008592"/>
          <c:y val="0.89977809542413556"/>
          <c:w val="0.42075178309664935"/>
          <c:h val="7.561927366716617E-2"/>
        </c:manualLayout>
      </c:layout>
      <c:overlay val="0"/>
      <c:spPr>
        <a:noFill/>
        <a:ln>
          <a:noFill/>
        </a:ln>
        <a:effectLst/>
      </c:spPr>
      <c:txPr>
        <a:bodyPr rot="0" spcFirstLastPara="1" vertOverflow="ellipsis" vert="horz" wrap="square" anchor="ctr" anchorCtr="1"/>
        <a:lstStyle/>
        <a:p>
          <a:pPr>
            <a:defRPr lang="en-US" sz="95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303981394986142E-2"/>
          <c:y val="4.1904246546949103E-2"/>
          <c:w val="0.88971024189701609"/>
          <c:h val="0.64108457908729133"/>
        </c:manualLayout>
      </c:layout>
      <c:barChart>
        <c:barDir val="col"/>
        <c:grouping val="clustered"/>
        <c:varyColors val="0"/>
        <c:ser>
          <c:idx val="0"/>
          <c:order val="0"/>
          <c:tx>
            <c:strRef>
              <c:f>'Loss ratio'!$C$18</c:f>
              <c:strCache>
                <c:ptCount val="1"/>
                <c:pt idx="0">
                  <c:v>2014</c:v>
                </c:pt>
              </c:strCache>
            </c:strRef>
          </c:tx>
          <c:spPr>
            <a:solidFill>
              <a:schemeClr val="accent1"/>
            </a:solidFill>
            <a:ln>
              <a:noFill/>
            </a:ln>
            <a:effectLst/>
          </c:spPr>
          <c:invertIfNegative val="0"/>
          <c:cat>
            <c:strRef>
              <c:f>'Loss ratio'!$B$19:$B$28</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'Loss ratio'!$C$19:$C$28</c:f>
              <c:numCache>
                <c:formatCode>0.0%</c:formatCode>
                <c:ptCount val="10"/>
                <c:pt idx="0">
                  <c:v>0.55761971646711672</c:v>
                </c:pt>
                <c:pt idx="1">
                  <c:v>0.33314591074752287</c:v>
                </c:pt>
                <c:pt idx="2">
                  <c:v>0.53264882144060444</c:v>
                </c:pt>
                <c:pt idx="3">
                  <c:v>0.47354854201254398</c:v>
                </c:pt>
                <c:pt idx="4">
                  <c:v>0.25575351503370164</c:v>
                </c:pt>
                <c:pt idx="5">
                  <c:v>0.73885846350868511</c:v>
                </c:pt>
                <c:pt idx="6">
                  <c:v>0.78826676207627733</c:v>
                </c:pt>
                <c:pt idx="7">
                  <c:v>0.25930610752662903</c:v>
                </c:pt>
                <c:pt idx="8">
                  <c:v>0.38218799771981293</c:v>
                </c:pt>
                <c:pt idx="9">
                  <c:v>0.23692498193870212</c:v>
                </c:pt>
              </c:numCache>
            </c:numRef>
          </c:val>
          <c:extLst>
            <c:ext xmlns:c16="http://schemas.microsoft.com/office/drawing/2014/chart" uri="{C3380CC4-5D6E-409C-BE32-E72D297353CC}">
              <c16:uniqueId val="{00000000-27D8-4210-A82E-56C0E902C972}"/>
            </c:ext>
          </c:extLst>
        </c:ser>
        <c:ser>
          <c:idx val="1"/>
          <c:order val="1"/>
          <c:tx>
            <c:strRef>
              <c:f>'Loss ratio'!$D$18</c:f>
              <c:strCache>
                <c:ptCount val="1"/>
                <c:pt idx="0">
                  <c:v>2015</c:v>
                </c:pt>
              </c:strCache>
            </c:strRef>
          </c:tx>
          <c:spPr>
            <a:solidFill>
              <a:schemeClr val="accent2"/>
            </a:solidFill>
            <a:ln>
              <a:noFill/>
            </a:ln>
            <a:effectLst/>
          </c:spPr>
          <c:invertIfNegative val="0"/>
          <c:cat>
            <c:strRef>
              <c:f>'Loss ratio'!$B$19:$B$28</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'Loss ratio'!$D$19:$D$28</c:f>
              <c:numCache>
                <c:formatCode>0.0%</c:formatCode>
                <c:ptCount val="10"/>
                <c:pt idx="0">
                  <c:v>0.44837789420943047</c:v>
                </c:pt>
                <c:pt idx="1">
                  <c:v>0.46267667209616881</c:v>
                </c:pt>
                <c:pt idx="2">
                  <c:v>0.42776230641841068</c:v>
                </c:pt>
                <c:pt idx="3">
                  <c:v>0.3829234908438362</c:v>
                </c:pt>
                <c:pt idx="4">
                  <c:v>0.31774861835217205</c:v>
                </c:pt>
                <c:pt idx="5">
                  <c:v>0.69217329420316742</c:v>
                </c:pt>
                <c:pt idx="6">
                  <c:v>0.77691489592416618</c:v>
                </c:pt>
                <c:pt idx="7">
                  <c:v>0.25460428324259365</c:v>
                </c:pt>
                <c:pt idx="8">
                  <c:v>0.30033761188679936</c:v>
                </c:pt>
                <c:pt idx="9">
                  <c:v>0.25882118858613423</c:v>
                </c:pt>
              </c:numCache>
            </c:numRef>
          </c:val>
          <c:extLst>
            <c:ext xmlns:c16="http://schemas.microsoft.com/office/drawing/2014/chart" uri="{C3380CC4-5D6E-409C-BE32-E72D297353CC}">
              <c16:uniqueId val="{00000001-27D8-4210-A82E-56C0E902C972}"/>
            </c:ext>
          </c:extLst>
        </c:ser>
        <c:ser>
          <c:idx val="2"/>
          <c:order val="2"/>
          <c:tx>
            <c:strRef>
              <c:f>'Loss ratio'!$E$18</c:f>
              <c:strCache>
                <c:ptCount val="1"/>
                <c:pt idx="0">
                  <c:v>2016</c:v>
                </c:pt>
              </c:strCache>
            </c:strRef>
          </c:tx>
          <c:spPr>
            <a:solidFill>
              <a:schemeClr val="accent3"/>
            </a:solidFill>
            <a:ln>
              <a:noFill/>
            </a:ln>
            <a:effectLst/>
          </c:spPr>
          <c:invertIfNegative val="0"/>
          <c:cat>
            <c:strRef>
              <c:f>'Loss ratio'!$B$19:$B$28</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'Loss ratio'!$E$19:$E$28</c:f>
              <c:numCache>
                <c:formatCode>0.0%</c:formatCode>
                <c:ptCount val="10"/>
                <c:pt idx="0">
                  <c:v>0.48434372991881036</c:v>
                </c:pt>
                <c:pt idx="1">
                  <c:v>0.31363175915982994</c:v>
                </c:pt>
                <c:pt idx="2">
                  <c:v>0.44841357768547652</c:v>
                </c:pt>
                <c:pt idx="3">
                  <c:v>0.36780922312525566</c:v>
                </c:pt>
                <c:pt idx="4">
                  <c:v>0.46140507351076082</c:v>
                </c:pt>
                <c:pt idx="5">
                  <c:v>0.49152957817351178</c:v>
                </c:pt>
                <c:pt idx="6">
                  <c:v>0.75377375508039701</c:v>
                </c:pt>
                <c:pt idx="7">
                  <c:v>0.19516328683173345</c:v>
                </c:pt>
                <c:pt idx="8">
                  <c:v>0.39539119225700803</c:v>
                </c:pt>
                <c:pt idx="9">
                  <c:v>0.2585037562752267</c:v>
                </c:pt>
              </c:numCache>
            </c:numRef>
          </c:val>
          <c:extLst>
            <c:ext xmlns:c16="http://schemas.microsoft.com/office/drawing/2014/chart" uri="{C3380CC4-5D6E-409C-BE32-E72D297353CC}">
              <c16:uniqueId val="{00000002-27D8-4210-A82E-56C0E902C972}"/>
            </c:ext>
          </c:extLst>
        </c:ser>
        <c:ser>
          <c:idx val="3"/>
          <c:order val="3"/>
          <c:tx>
            <c:strRef>
              <c:f>'Loss ratio'!$F$18</c:f>
              <c:strCache>
                <c:ptCount val="1"/>
                <c:pt idx="0">
                  <c:v>2017</c:v>
                </c:pt>
              </c:strCache>
            </c:strRef>
          </c:tx>
          <c:spPr>
            <a:solidFill>
              <a:schemeClr val="accent4"/>
            </a:solidFill>
            <a:ln>
              <a:noFill/>
            </a:ln>
            <a:effectLst/>
          </c:spPr>
          <c:invertIfNegative val="0"/>
          <c:cat>
            <c:strRef>
              <c:f>'Loss ratio'!$B$19:$B$28</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'Loss ratio'!$F$19:$F$28</c:f>
              <c:numCache>
                <c:formatCode>0.0%</c:formatCode>
                <c:ptCount val="10"/>
                <c:pt idx="0">
                  <c:v>0.29218708032072283</c:v>
                </c:pt>
                <c:pt idx="1">
                  <c:v>0.18196114038533148</c:v>
                </c:pt>
                <c:pt idx="2">
                  <c:v>0.60060386121153908</c:v>
                </c:pt>
                <c:pt idx="3">
                  <c:v>0.33825764006019943</c:v>
                </c:pt>
                <c:pt idx="4">
                  <c:v>0.4483713019084053</c:v>
                </c:pt>
                <c:pt idx="5">
                  <c:v>0.41523457951977305</c:v>
                </c:pt>
                <c:pt idx="6">
                  <c:v>0.79537104670834657</c:v>
                </c:pt>
                <c:pt idx="7">
                  <c:v>0.32223493456045182</c:v>
                </c:pt>
                <c:pt idx="8">
                  <c:v>0.38633448097155387</c:v>
                </c:pt>
                <c:pt idx="9">
                  <c:v>0.37598236641413635</c:v>
                </c:pt>
              </c:numCache>
            </c:numRef>
          </c:val>
          <c:extLst>
            <c:ext xmlns:c16="http://schemas.microsoft.com/office/drawing/2014/chart" uri="{C3380CC4-5D6E-409C-BE32-E72D297353CC}">
              <c16:uniqueId val="{00000003-27D8-4210-A82E-56C0E902C972}"/>
            </c:ext>
          </c:extLst>
        </c:ser>
        <c:ser>
          <c:idx val="4"/>
          <c:order val="4"/>
          <c:tx>
            <c:strRef>
              <c:f>'Loss ratio'!$G$18</c:f>
              <c:strCache>
                <c:ptCount val="1"/>
                <c:pt idx="0">
                  <c:v>2018</c:v>
                </c:pt>
              </c:strCache>
            </c:strRef>
          </c:tx>
          <c:spPr>
            <a:solidFill>
              <a:schemeClr val="accent5"/>
            </a:solidFill>
            <a:ln>
              <a:noFill/>
            </a:ln>
            <a:effectLst/>
          </c:spPr>
          <c:invertIfNegative val="0"/>
          <c:cat>
            <c:strRef>
              <c:f>'Loss ratio'!$B$19:$B$28</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'Loss ratio'!$G$19:$G$28</c:f>
              <c:numCache>
                <c:formatCode>0.0%</c:formatCode>
                <c:ptCount val="10"/>
                <c:pt idx="0">
                  <c:v>0.36189992265247078</c:v>
                </c:pt>
                <c:pt idx="1">
                  <c:v>0.23885376883078166</c:v>
                </c:pt>
                <c:pt idx="2">
                  <c:v>0.61799916433091784</c:v>
                </c:pt>
                <c:pt idx="3">
                  <c:v>0.35316318069173669</c:v>
                </c:pt>
                <c:pt idx="4">
                  <c:v>0.41165053536239893</c:v>
                </c:pt>
                <c:pt idx="5">
                  <c:v>0.59596237940824259</c:v>
                </c:pt>
                <c:pt idx="7">
                  <c:v>0.36882404286609033</c:v>
                </c:pt>
                <c:pt idx="8">
                  <c:v>0.42121635944850122</c:v>
                </c:pt>
                <c:pt idx="9">
                  <c:v>0.3612142412576666</c:v>
                </c:pt>
              </c:numCache>
            </c:numRef>
          </c:val>
          <c:extLst>
            <c:ext xmlns:c16="http://schemas.microsoft.com/office/drawing/2014/chart" uri="{C3380CC4-5D6E-409C-BE32-E72D297353CC}">
              <c16:uniqueId val="{00000004-27D8-4210-A82E-56C0E902C972}"/>
            </c:ext>
          </c:extLst>
        </c:ser>
        <c:dLbls>
          <c:showLegendKey val="0"/>
          <c:showVal val="0"/>
          <c:showCatName val="0"/>
          <c:showSerName val="0"/>
          <c:showPercent val="0"/>
          <c:showBubbleSize val="0"/>
        </c:dLbls>
        <c:gapWidth val="219"/>
        <c:overlap val="-27"/>
        <c:axId val="525615104"/>
        <c:axId val="525619368"/>
      </c:barChart>
      <c:catAx>
        <c:axId val="525615104"/>
        <c:scaling>
          <c:orientation val="minMax"/>
        </c:scaling>
        <c:delete val="0"/>
        <c:axPos val="b"/>
        <c:numFmt formatCode="General" sourceLinked="1"/>
        <c:majorTickMark val="none"/>
        <c:minorTickMark val="none"/>
        <c:tickLblPos val="nextTo"/>
        <c:spPr>
          <a:noFill/>
          <a:ln w="9525" cap="flat" cmpd="sng" algn="ctr">
            <a:solidFill>
              <a:schemeClr val="tx1">
                <a:lumMod val="50000"/>
              </a:schemeClr>
            </a:solidFill>
            <a:round/>
          </a:ln>
          <a:effectLst/>
        </c:spPr>
        <c:txPr>
          <a:bodyPr rot="-5400000" spcFirstLastPara="1" vertOverflow="ellipsis"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525619368"/>
        <c:crosses val="autoZero"/>
        <c:auto val="1"/>
        <c:lblAlgn val="ctr"/>
        <c:lblOffset val="100"/>
        <c:noMultiLvlLbl val="0"/>
      </c:catAx>
      <c:valAx>
        <c:axId val="525619368"/>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52561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5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16443678403096E-2"/>
          <c:y val="2.7909307204556907E-2"/>
          <c:w val="0.88189622746359586"/>
          <c:h val="0.66140699534698377"/>
        </c:manualLayout>
      </c:layout>
      <c:barChart>
        <c:barDir val="col"/>
        <c:grouping val="clustered"/>
        <c:varyColors val="0"/>
        <c:ser>
          <c:idx val="0"/>
          <c:order val="0"/>
          <c:tx>
            <c:strRef>
              <c:f>'Underwriting profit'!$C$41</c:f>
              <c:strCache>
                <c:ptCount val="1"/>
                <c:pt idx="0">
                  <c:v>2014</c:v>
                </c:pt>
              </c:strCache>
            </c:strRef>
          </c:tx>
          <c:spPr>
            <a:solidFill>
              <a:schemeClr val="accent1"/>
            </a:solidFill>
            <a:ln>
              <a:noFill/>
            </a:ln>
            <a:effectLst/>
          </c:spPr>
          <c:invertIfNegative val="0"/>
          <c:cat>
            <c:strRef>
              <c:f>'Underwriting profit'!$B$42:$B$50</c:f>
              <c:strCache>
                <c:ptCount val="9"/>
                <c:pt idx="0">
                  <c:v>FBN
Life </c:v>
                </c:pt>
                <c:pt idx="1">
                  <c:v>Custodian
Life</c:v>
                </c:pt>
                <c:pt idx="2">
                  <c:v>African
Alliance</c:v>
                </c:pt>
                <c:pt idx="3">
                  <c:v>Mutual
Benefits </c:v>
                </c:pt>
                <c:pt idx="4">
                  <c:v>ARM
Life</c:v>
                </c:pt>
                <c:pt idx="5">
                  <c:v>Zenith
Life</c:v>
                </c:pt>
                <c:pt idx="6">
                  <c:v>Wapic
Life</c:v>
                </c:pt>
                <c:pt idx="7">
                  <c:v>United
Met*</c:v>
                </c:pt>
                <c:pt idx="8">
                  <c:v>Royal
Exch Pru**</c:v>
                </c:pt>
              </c:strCache>
            </c:strRef>
          </c:cat>
          <c:val>
            <c:numRef>
              <c:f>'Underwriting profit'!$C$42:$C$50</c:f>
              <c:numCache>
                <c:formatCode>#,##0_);\(#,##0\)</c:formatCode>
                <c:ptCount val="9"/>
                <c:pt idx="0">
                  <c:v>1469.0930000000001</c:v>
                </c:pt>
                <c:pt idx="1">
                  <c:v>927.73199999999997</c:v>
                </c:pt>
                <c:pt idx="2">
                  <c:v>1109.4889999999996</c:v>
                </c:pt>
                <c:pt idx="3">
                  <c:v>824.15599999999995</c:v>
                </c:pt>
                <c:pt idx="4">
                  <c:v>51.383000000000003</c:v>
                </c:pt>
                <c:pt idx="5">
                  <c:v>889.87599999999998</c:v>
                </c:pt>
                <c:pt idx="6">
                  <c:v>477.39699999999993</c:v>
                </c:pt>
                <c:pt idx="7">
                  <c:v>64.254999999999995</c:v>
                </c:pt>
                <c:pt idx="8">
                  <c:v>798.56299999999999</c:v>
                </c:pt>
              </c:numCache>
            </c:numRef>
          </c:val>
          <c:extLst>
            <c:ext xmlns:c16="http://schemas.microsoft.com/office/drawing/2014/chart" uri="{C3380CC4-5D6E-409C-BE32-E72D297353CC}">
              <c16:uniqueId val="{00000000-DDC3-4C1F-AB02-50335FFE12F4}"/>
            </c:ext>
          </c:extLst>
        </c:ser>
        <c:ser>
          <c:idx val="1"/>
          <c:order val="1"/>
          <c:tx>
            <c:strRef>
              <c:f>'Underwriting profit'!$D$41</c:f>
              <c:strCache>
                <c:ptCount val="1"/>
                <c:pt idx="0">
                  <c:v>2015</c:v>
                </c:pt>
              </c:strCache>
            </c:strRef>
          </c:tx>
          <c:spPr>
            <a:solidFill>
              <a:schemeClr val="accent2"/>
            </a:solidFill>
            <a:ln>
              <a:noFill/>
            </a:ln>
            <a:effectLst/>
          </c:spPr>
          <c:invertIfNegative val="0"/>
          <c:cat>
            <c:strRef>
              <c:f>'Underwriting profit'!$B$42:$B$50</c:f>
              <c:strCache>
                <c:ptCount val="9"/>
                <c:pt idx="0">
                  <c:v>FBN
Life </c:v>
                </c:pt>
                <c:pt idx="1">
                  <c:v>Custodian
Life</c:v>
                </c:pt>
                <c:pt idx="2">
                  <c:v>African
Alliance</c:v>
                </c:pt>
                <c:pt idx="3">
                  <c:v>Mutual
Benefits </c:v>
                </c:pt>
                <c:pt idx="4">
                  <c:v>ARM
Life</c:v>
                </c:pt>
                <c:pt idx="5">
                  <c:v>Zenith
Life</c:v>
                </c:pt>
                <c:pt idx="6">
                  <c:v>Wapic
Life</c:v>
                </c:pt>
                <c:pt idx="7">
                  <c:v>United
Met*</c:v>
                </c:pt>
                <c:pt idx="8">
                  <c:v>Royal
Exch Pru**</c:v>
                </c:pt>
              </c:strCache>
            </c:strRef>
          </c:cat>
          <c:val>
            <c:numRef>
              <c:f>'Underwriting profit'!$D$42:$D$50</c:f>
              <c:numCache>
                <c:formatCode>#,##0_);\(#,##0\)</c:formatCode>
                <c:ptCount val="9"/>
                <c:pt idx="0">
                  <c:v>2106.25</c:v>
                </c:pt>
                <c:pt idx="1">
                  <c:v>-301.42500000000001</c:v>
                </c:pt>
                <c:pt idx="2">
                  <c:v>-4954.2889999999998</c:v>
                </c:pt>
                <c:pt idx="3">
                  <c:v>967.68700000000001</c:v>
                </c:pt>
                <c:pt idx="4">
                  <c:v>259.89800000000002</c:v>
                </c:pt>
                <c:pt idx="5">
                  <c:v>663.25699999999995</c:v>
                </c:pt>
                <c:pt idx="6">
                  <c:v>-197.285</c:v>
                </c:pt>
                <c:pt idx="7">
                  <c:v>-34.018999999999998</c:v>
                </c:pt>
                <c:pt idx="8">
                  <c:v>224.733</c:v>
                </c:pt>
              </c:numCache>
            </c:numRef>
          </c:val>
          <c:extLst>
            <c:ext xmlns:c16="http://schemas.microsoft.com/office/drawing/2014/chart" uri="{C3380CC4-5D6E-409C-BE32-E72D297353CC}">
              <c16:uniqueId val="{00000001-DDC3-4C1F-AB02-50335FFE12F4}"/>
            </c:ext>
          </c:extLst>
        </c:ser>
        <c:ser>
          <c:idx val="2"/>
          <c:order val="2"/>
          <c:tx>
            <c:strRef>
              <c:f>'Underwriting profit'!$E$41</c:f>
              <c:strCache>
                <c:ptCount val="1"/>
                <c:pt idx="0">
                  <c:v>2016</c:v>
                </c:pt>
              </c:strCache>
            </c:strRef>
          </c:tx>
          <c:spPr>
            <a:solidFill>
              <a:schemeClr val="accent3"/>
            </a:solidFill>
            <a:ln>
              <a:noFill/>
            </a:ln>
            <a:effectLst/>
          </c:spPr>
          <c:invertIfNegative val="0"/>
          <c:cat>
            <c:strRef>
              <c:f>'Underwriting profit'!$B$42:$B$50</c:f>
              <c:strCache>
                <c:ptCount val="9"/>
                <c:pt idx="0">
                  <c:v>FBN
Life </c:v>
                </c:pt>
                <c:pt idx="1">
                  <c:v>Custodian
Life</c:v>
                </c:pt>
                <c:pt idx="2">
                  <c:v>African
Alliance</c:v>
                </c:pt>
                <c:pt idx="3">
                  <c:v>Mutual
Benefits </c:v>
                </c:pt>
                <c:pt idx="4">
                  <c:v>ARM
Life</c:v>
                </c:pt>
                <c:pt idx="5">
                  <c:v>Zenith
Life</c:v>
                </c:pt>
                <c:pt idx="6">
                  <c:v>Wapic
Life</c:v>
                </c:pt>
                <c:pt idx="7">
                  <c:v>United
Met*</c:v>
                </c:pt>
                <c:pt idx="8">
                  <c:v>Royal
Exch Pru**</c:v>
                </c:pt>
              </c:strCache>
            </c:strRef>
          </c:cat>
          <c:val>
            <c:numRef>
              <c:f>'Underwriting profit'!$E$42:$E$50</c:f>
              <c:numCache>
                <c:formatCode>#,##0_);\(#,##0\)</c:formatCode>
                <c:ptCount val="9"/>
                <c:pt idx="0">
                  <c:v>3455.038</c:v>
                </c:pt>
                <c:pt idx="1">
                  <c:v>622.35199999999998</c:v>
                </c:pt>
                <c:pt idx="2">
                  <c:v>1214.4139999999995</c:v>
                </c:pt>
                <c:pt idx="3">
                  <c:v>779.202</c:v>
                </c:pt>
                <c:pt idx="4">
                  <c:v>101.55200000000001</c:v>
                </c:pt>
                <c:pt idx="5">
                  <c:v>1058.2429999999999</c:v>
                </c:pt>
                <c:pt idx="6">
                  <c:v>283.51600000000002</c:v>
                </c:pt>
                <c:pt idx="7">
                  <c:v>342.19299999999998</c:v>
                </c:pt>
                <c:pt idx="8">
                  <c:v>463.52300000000002</c:v>
                </c:pt>
              </c:numCache>
            </c:numRef>
          </c:val>
          <c:extLst>
            <c:ext xmlns:c16="http://schemas.microsoft.com/office/drawing/2014/chart" uri="{C3380CC4-5D6E-409C-BE32-E72D297353CC}">
              <c16:uniqueId val="{00000002-DDC3-4C1F-AB02-50335FFE12F4}"/>
            </c:ext>
          </c:extLst>
        </c:ser>
        <c:ser>
          <c:idx val="3"/>
          <c:order val="3"/>
          <c:tx>
            <c:strRef>
              <c:f>'Underwriting profit'!$F$41</c:f>
              <c:strCache>
                <c:ptCount val="1"/>
                <c:pt idx="0">
                  <c:v>2017</c:v>
                </c:pt>
              </c:strCache>
            </c:strRef>
          </c:tx>
          <c:spPr>
            <a:solidFill>
              <a:schemeClr val="accent4"/>
            </a:solidFill>
            <a:ln>
              <a:noFill/>
            </a:ln>
            <a:effectLst/>
          </c:spPr>
          <c:invertIfNegative val="0"/>
          <c:cat>
            <c:strRef>
              <c:f>'Underwriting profit'!$B$42:$B$50</c:f>
              <c:strCache>
                <c:ptCount val="9"/>
                <c:pt idx="0">
                  <c:v>FBN
Life </c:v>
                </c:pt>
                <c:pt idx="1">
                  <c:v>Custodian
Life</c:v>
                </c:pt>
                <c:pt idx="2">
                  <c:v>African
Alliance</c:v>
                </c:pt>
                <c:pt idx="3">
                  <c:v>Mutual
Benefits </c:v>
                </c:pt>
                <c:pt idx="4">
                  <c:v>ARM
Life</c:v>
                </c:pt>
                <c:pt idx="5">
                  <c:v>Zenith
Life</c:v>
                </c:pt>
                <c:pt idx="6">
                  <c:v>Wapic
Life</c:v>
                </c:pt>
                <c:pt idx="7">
                  <c:v>United
Met*</c:v>
                </c:pt>
                <c:pt idx="8">
                  <c:v>Royal
Exch Pru**</c:v>
                </c:pt>
              </c:strCache>
            </c:strRef>
          </c:cat>
          <c:val>
            <c:numRef>
              <c:f>'Underwriting profit'!$F$42:$F$50</c:f>
              <c:numCache>
                <c:formatCode>#,##0_);\(#,##0\)</c:formatCode>
                <c:ptCount val="9"/>
                <c:pt idx="0">
                  <c:v>1858.1469999999999</c:v>
                </c:pt>
                <c:pt idx="1">
                  <c:v>-1121.8389999999999</c:v>
                </c:pt>
                <c:pt idx="2">
                  <c:v>-7176.2339999999986</c:v>
                </c:pt>
                <c:pt idx="3">
                  <c:v>340.238</c:v>
                </c:pt>
                <c:pt idx="4">
                  <c:v>-121.774</c:v>
                </c:pt>
                <c:pt idx="5">
                  <c:v>1028.2349999999999</c:v>
                </c:pt>
                <c:pt idx="6">
                  <c:v>952.04299999999989</c:v>
                </c:pt>
                <c:pt idx="7">
                  <c:v>109.327</c:v>
                </c:pt>
                <c:pt idx="8">
                  <c:v>-91.721000000000004</c:v>
                </c:pt>
              </c:numCache>
            </c:numRef>
          </c:val>
          <c:extLst>
            <c:ext xmlns:c16="http://schemas.microsoft.com/office/drawing/2014/chart" uri="{C3380CC4-5D6E-409C-BE32-E72D297353CC}">
              <c16:uniqueId val="{00000003-DDC3-4C1F-AB02-50335FFE12F4}"/>
            </c:ext>
          </c:extLst>
        </c:ser>
        <c:ser>
          <c:idx val="4"/>
          <c:order val="4"/>
          <c:tx>
            <c:strRef>
              <c:f>'Underwriting profit'!$G$41</c:f>
              <c:strCache>
                <c:ptCount val="1"/>
                <c:pt idx="0">
                  <c:v>2018</c:v>
                </c:pt>
              </c:strCache>
            </c:strRef>
          </c:tx>
          <c:spPr>
            <a:solidFill>
              <a:schemeClr val="accent5"/>
            </a:solidFill>
            <a:ln>
              <a:noFill/>
            </a:ln>
            <a:effectLst/>
          </c:spPr>
          <c:invertIfNegative val="0"/>
          <c:cat>
            <c:strRef>
              <c:f>'Underwriting profit'!$B$42:$B$50</c:f>
              <c:strCache>
                <c:ptCount val="9"/>
                <c:pt idx="0">
                  <c:v>FBN
Life </c:v>
                </c:pt>
                <c:pt idx="1">
                  <c:v>Custodian
Life</c:v>
                </c:pt>
                <c:pt idx="2">
                  <c:v>African
Alliance</c:v>
                </c:pt>
                <c:pt idx="3">
                  <c:v>Mutual
Benefits </c:v>
                </c:pt>
                <c:pt idx="4">
                  <c:v>ARM
Life</c:v>
                </c:pt>
                <c:pt idx="5">
                  <c:v>Zenith
Life</c:v>
                </c:pt>
                <c:pt idx="6">
                  <c:v>Wapic
Life</c:v>
                </c:pt>
                <c:pt idx="7">
                  <c:v>United
Met*</c:v>
                </c:pt>
                <c:pt idx="8">
                  <c:v>Royal
Exch Pru**</c:v>
                </c:pt>
              </c:strCache>
            </c:strRef>
          </c:cat>
          <c:val>
            <c:numRef>
              <c:f>'Underwriting profit'!$G$42:$G$50</c:f>
              <c:numCache>
                <c:formatCode>#,##0_);\(#,##0\)</c:formatCode>
                <c:ptCount val="9"/>
                <c:pt idx="0">
                  <c:v>6033.88</c:v>
                </c:pt>
                <c:pt idx="1">
                  <c:v>-284.09199999999998</c:v>
                </c:pt>
                <c:pt idx="2">
                  <c:v>-2575.1220000000012</c:v>
                </c:pt>
                <c:pt idx="3">
                  <c:v>-217.089</c:v>
                </c:pt>
                <c:pt idx="4">
                  <c:v>59.85399999999936</c:v>
                </c:pt>
                <c:pt idx="5">
                  <c:v>1240.7360000000001</c:v>
                </c:pt>
                <c:pt idx="6">
                  <c:v>93.844000000000051</c:v>
                </c:pt>
                <c:pt idx="7">
                  <c:v>0</c:v>
                </c:pt>
                <c:pt idx="8">
                  <c:v>0</c:v>
                </c:pt>
              </c:numCache>
            </c:numRef>
          </c:val>
          <c:extLst>
            <c:ext xmlns:c16="http://schemas.microsoft.com/office/drawing/2014/chart" uri="{C3380CC4-5D6E-409C-BE32-E72D297353CC}">
              <c16:uniqueId val="{00000004-DDC3-4C1F-AB02-50335FFE12F4}"/>
            </c:ext>
          </c:extLst>
        </c:ser>
        <c:dLbls>
          <c:showLegendKey val="0"/>
          <c:showVal val="0"/>
          <c:showCatName val="0"/>
          <c:showSerName val="0"/>
          <c:showPercent val="0"/>
          <c:showBubbleSize val="0"/>
        </c:dLbls>
        <c:gapWidth val="219"/>
        <c:overlap val="-27"/>
        <c:axId val="646966784"/>
        <c:axId val="646972032"/>
      </c:barChart>
      <c:catAx>
        <c:axId val="646966784"/>
        <c:scaling>
          <c:orientation val="minMax"/>
        </c:scaling>
        <c:delete val="0"/>
        <c:axPos val="b"/>
        <c:numFmt formatCode="General" sourceLinked="1"/>
        <c:majorTickMark val="none"/>
        <c:minorTickMark val="none"/>
        <c:tickLblPos val="low"/>
        <c:spPr>
          <a:noFill/>
          <a:ln w="9525" cap="flat" cmpd="sng" algn="ctr">
            <a:solidFill>
              <a:schemeClr val="tx1">
                <a:lumMod val="50000"/>
              </a:schemeClr>
            </a:solidFill>
            <a:round/>
          </a:ln>
          <a:effectLst/>
        </c:spPr>
        <c:txPr>
          <a:bodyPr rot="-5400000"/>
          <a:lstStyle/>
          <a:p>
            <a:pPr>
              <a:defRPr/>
            </a:pPr>
            <a:endParaRPr lang="en-US"/>
          </a:p>
        </c:txPr>
        <c:crossAx val="646972032"/>
        <c:crosses val="autoZero"/>
        <c:auto val="1"/>
        <c:lblAlgn val="ctr"/>
        <c:lblOffset val="100"/>
        <c:noMultiLvlLbl val="0"/>
      </c:catAx>
      <c:valAx>
        <c:axId val="646972032"/>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vert="horz"/>
          <a:lstStyle/>
          <a:p>
            <a:pPr algn="ctr">
              <a:defRPr/>
            </a:pPr>
            <a:endParaRPr lang="en-US"/>
          </a:p>
        </c:txPr>
        <c:crossAx val="646966784"/>
        <c:crosses val="autoZero"/>
        <c:crossBetween val="between"/>
      </c:valAx>
    </c:plotArea>
    <c:legend>
      <c:legendPos val="b"/>
      <c:overlay val="0"/>
      <c:spPr>
        <a:noFill/>
        <a:ln>
          <a:noFill/>
        </a:ln>
        <a:effectLst/>
      </c:spPr>
      <c:txPr>
        <a:bodyPr rot="0" vert="horz"/>
        <a:lstStyle/>
        <a:p>
          <a:pP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showDLblsOverMax val="0"/>
    <c:extLst/>
  </c:chart>
  <c:txPr>
    <a:bodyPr/>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'Underwriting profit'!$V$41</c:f>
              <c:strCache>
                <c:ptCount val="1"/>
                <c:pt idx="0">
                  <c:v>2014</c:v>
                </c:pt>
              </c:strCache>
            </c:strRef>
          </c:tx>
          <c:spPr>
            <a:solidFill>
              <a:schemeClr val="accent1"/>
            </a:solidFill>
            <a:ln>
              <a:noFill/>
            </a:ln>
            <a:effectLst/>
          </c:spPr>
          <c:invertIfNegative val="0"/>
          <c:cat>
            <c:strRef>
              <c:f>'Underwriting profit'!$U$42:$U$50</c:f>
              <c:strCache>
                <c:ptCount val="9"/>
                <c:pt idx="0">
                  <c:v>FBN
Life </c:v>
                </c:pt>
                <c:pt idx="1">
                  <c:v>Custodian
Life</c:v>
                </c:pt>
                <c:pt idx="2">
                  <c:v>African
Alliance</c:v>
                </c:pt>
                <c:pt idx="3">
                  <c:v>Mutual
Benefits </c:v>
                </c:pt>
                <c:pt idx="4">
                  <c:v>ARM
Life</c:v>
                </c:pt>
                <c:pt idx="5">
                  <c:v>Zenith
Life</c:v>
                </c:pt>
                <c:pt idx="6">
                  <c:v>Wapic
Life</c:v>
                </c:pt>
                <c:pt idx="7">
                  <c:v>United
Met*</c:v>
                </c:pt>
                <c:pt idx="8">
                  <c:v>Royal
Exch Pru**</c:v>
                </c:pt>
              </c:strCache>
            </c:strRef>
          </c:cat>
          <c:val>
            <c:numRef>
              <c:f>'Underwriting profit'!$V$42:$V$50</c:f>
              <c:numCache>
                <c:formatCode>#,##0_);\(#,##0\)</c:formatCode>
                <c:ptCount val="9"/>
                <c:pt idx="0">
                  <c:v>3101.3510000000001</c:v>
                </c:pt>
                <c:pt idx="1">
                  <c:v>1287.529</c:v>
                </c:pt>
                <c:pt idx="2">
                  <c:v>1915.5569999999996</c:v>
                </c:pt>
                <c:pt idx="3">
                  <c:v>1114.481</c:v>
                </c:pt>
                <c:pt idx="4">
                  <c:v>265.024</c:v>
                </c:pt>
                <c:pt idx="5">
                  <c:v>1604.117</c:v>
                </c:pt>
                <c:pt idx="6">
                  <c:v>801.65299999999991</c:v>
                </c:pt>
                <c:pt idx="7">
                  <c:v>761.351</c:v>
                </c:pt>
                <c:pt idx="8">
                  <c:v>972.81600000000003</c:v>
                </c:pt>
              </c:numCache>
            </c:numRef>
          </c:val>
          <c:extLst>
            <c:ext xmlns:c16="http://schemas.microsoft.com/office/drawing/2014/chart" uri="{C3380CC4-5D6E-409C-BE32-E72D297353CC}">
              <c16:uniqueId val="{00000000-FA85-4B63-B94C-C3C69AF9F494}"/>
            </c:ext>
          </c:extLst>
        </c:ser>
        <c:ser>
          <c:idx val="1"/>
          <c:order val="1"/>
          <c:tx>
            <c:strRef>
              <c:f>'Underwriting profit'!$W$41</c:f>
              <c:strCache>
                <c:ptCount val="1"/>
                <c:pt idx="0">
                  <c:v>2015</c:v>
                </c:pt>
              </c:strCache>
            </c:strRef>
          </c:tx>
          <c:spPr>
            <a:solidFill>
              <a:schemeClr val="accent2"/>
            </a:solidFill>
            <a:ln>
              <a:noFill/>
            </a:ln>
            <a:effectLst/>
          </c:spPr>
          <c:invertIfNegative val="0"/>
          <c:cat>
            <c:strRef>
              <c:f>'Underwriting profit'!$U$42:$U$50</c:f>
              <c:strCache>
                <c:ptCount val="9"/>
                <c:pt idx="0">
                  <c:v>FBN
Life </c:v>
                </c:pt>
                <c:pt idx="1">
                  <c:v>Custodian
Life</c:v>
                </c:pt>
                <c:pt idx="2">
                  <c:v>African
Alliance</c:v>
                </c:pt>
                <c:pt idx="3">
                  <c:v>Mutual
Benefits </c:v>
                </c:pt>
                <c:pt idx="4">
                  <c:v>ARM
Life</c:v>
                </c:pt>
                <c:pt idx="5">
                  <c:v>Zenith
Life</c:v>
                </c:pt>
                <c:pt idx="6">
                  <c:v>Wapic
Life</c:v>
                </c:pt>
                <c:pt idx="7">
                  <c:v>United
Met*</c:v>
                </c:pt>
                <c:pt idx="8">
                  <c:v>Royal
Exch Pru**</c:v>
                </c:pt>
              </c:strCache>
            </c:strRef>
          </c:cat>
          <c:val>
            <c:numRef>
              <c:f>'Underwriting profit'!$W$42:$W$50</c:f>
              <c:numCache>
                <c:formatCode>#,##0_);\(#,##0\)</c:formatCode>
                <c:ptCount val="9"/>
                <c:pt idx="0">
                  <c:v>3808.2460000000001</c:v>
                </c:pt>
                <c:pt idx="1">
                  <c:v>567.24399999999991</c:v>
                </c:pt>
                <c:pt idx="2">
                  <c:v>-3151.576</c:v>
                </c:pt>
                <c:pt idx="3">
                  <c:v>1288.8340000000001</c:v>
                </c:pt>
                <c:pt idx="4">
                  <c:v>554.51400000000001</c:v>
                </c:pt>
                <c:pt idx="5">
                  <c:v>1553.664</c:v>
                </c:pt>
                <c:pt idx="6">
                  <c:v>336.37300000000005</c:v>
                </c:pt>
                <c:pt idx="7">
                  <c:v>731.24800000000005</c:v>
                </c:pt>
                <c:pt idx="8">
                  <c:v>443.13300000000004</c:v>
                </c:pt>
              </c:numCache>
            </c:numRef>
          </c:val>
          <c:extLst>
            <c:ext xmlns:c16="http://schemas.microsoft.com/office/drawing/2014/chart" uri="{C3380CC4-5D6E-409C-BE32-E72D297353CC}">
              <c16:uniqueId val="{00000001-FA85-4B63-B94C-C3C69AF9F494}"/>
            </c:ext>
          </c:extLst>
        </c:ser>
        <c:ser>
          <c:idx val="2"/>
          <c:order val="2"/>
          <c:tx>
            <c:strRef>
              <c:f>'Underwriting profit'!$X$41</c:f>
              <c:strCache>
                <c:ptCount val="1"/>
                <c:pt idx="0">
                  <c:v>2016</c:v>
                </c:pt>
              </c:strCache>
            </c:strRef>
          </c:tx>
          <c:spPr>
            <a:solidFill>
              <a:schemeClr val="accent3"/>
            </a:solidFill>
            <a:ln>
              <a:noFill/>
            </a:ln>
            <a:effectLst/>
          </c:spPr>
          <c:invertIfNegative val="0"/>
          <c:cat>
            <c:strRef>
              <c:f>'Underwriting profit'!$U$42:$U$50</c:f>
              <c:strCache>
                <c:ptCount val="9"/>
                <c:pt idx="0">
                  <c:v>FBN
Life </c:v>
                </c:pt>
                <c:pt idx="1">
                  <c:v>Custodian
Life</c:v>
                </c:pt>
                <c:pt idx="2">
                  <c:v>African
Alliance</c:v>
                </c:pt>
                <c:pt idx="3">
                  <c:v>Mutual
Benefits </c:v>
                </c:pt>
                <c:pt idx="4">
                  <c:v>ARM
Life</c:v>
                </c:pt>
                <c:pt idx="5">
                  <c:v>Zenith
Life</c:v>
                </c:pt>
                <c:pt idx="6">
                  <c:v>Wapic
Life</c:v>
                </c:pt>
                <c:pt idx="7">
                  <c:v>United
Met*</c:v>
                </c:pt>
                <c:pt idx="8">
                  <c:v>Royal
Exch Pru**</c:v>
                </c:pt>
              </c:strCache>
            </c:strRef>
          </c:cat>
          <c:val>
            <c:numRef>
              <c:f>'Underwriting profit'!$X$42:$X$50</c:f>
              <c:numCache>
                <c:formatCode>#,##0_);\(#,##0\)</c:formatCode>
                <c:ptCount val="9"/>
                <c:pt idx="0">
                  <c:v>5177.1509999999998</c:v>
                </c:pt>
                <c:pt idx="1">
                  <c:v>2450.5169999999998</c:v>
                </c:pt>
                <c:pt idx="2">
                  <c:v>4464.7199999999993</c:v>
                </c:pt>
                <c:pt idx="3">
                  <c:v>1271.453</c:v>
                </c:pt>
                <c:pt idx="4">
                  <c:v>1042.1089999999999</c:v>
                </c:pt>
                <c:pt idx="5">
                  <c:v>1732.4059999999999</c:v>
                </c:pt>
                <c:pt idx="6">
                  <c:v>630.48</c:v>
                </c:pt>
                <c:pt idx="7">
                  <c:v>1119.396</c:v>
                </c:pt>
                <c:pt idx="8">
                  <c:v>490.57000000000005</c:v>
                </c:pt>
              </c:numCache>
            </c:numRef>
          </c:val>
          <c:extLst>
            <c:ext xmlns:c16="http://schemas.microsoft.com/office/drawing/2014/chart" uri="{C3380CC4-5D6E-409C-BE32-E72D297353CC}">
              <c16:uniqueId val="{00000002-FA85-4B63-B94C-C3C69AF9F494}"/>
            </c:ext>
          </c:extLst>
        </c:ser>
        <c:ser>
          <c:idx val="3"/>
          <c:order val="3"/>
          <c:tx>
            <c:strRef>
              <c:f>'Underwriting profit'!$Y$41</c:f>
              <c:strCache>
                <c:ptCount val="1"/>
                <c:pt idx="0">
                  <c:v>2017</c:v>
                </c:pt>
              </c:strCache>
            </c:strRef>
          </c:tx>
          <c:spPr>
            <a:solidFill>
              <a:schemeClr val="accent4"/>
            </a:solidFill>
            <a:ln>
              <a:noFill/>
            </a:ln>
            <a:effectLst/>
          </c:spPr>
          <c:invertIfNegative val="0"/>
          <c:cat>
            <c:strRef>
              <c:f>'Underwriting profit'!$U$42:$U$50</c:f>
              <c:strCache>
                <c:ptCount val="9"/>
                <c:pt idx="0">
                  <c:v>FBN
Life </c:v>
                </c:pt>
                <c:pt idx="1">
                  <c:v>Custodian
Life</c:v>
                </c:pt>
                <c:pt idx="2">
                  <c:v>African
Alliance</c:v>
                </c:pt>
                <c:pt idx="3">
                  <c:v>Mutual
Benefits </c:v>
                </c:pt>
                <c:pt idx="4">
                  <c:v>ARM
Life</c:v>
                </c:pt>
                <c:pt idx="5">
                  <c:v>Zenith
Life</c:v>
                </c:pt>
                <c:pt idx="6">
                  <c:v>Wapic
Life</c:v>
                </c:pt>
                <c:pt idx="7">
                  <c:v>United
Met*</c:v>
                </c:pt>
                <c:pt idx="8">
                  <c:v>Royal
Exch Pru**</c:v>
                </c:pt>
              </c:strCache>
            </c:strRef>
          </c:cat>
          <c:val>
            <c:numRef>
              <c:f>'Underwriting profit'!$Y$42:$Y$50</c:f>
              <c:numCache>
                <c:formatCode>#,##0_);\(#,##0\)</c:formatCode>
                <c:ptCount val="9"/>
                <c:pt idx="0">
                  <c:v>4858.2299999999996</c:v>
                </c:pt>
                <c:pt idx="1">
                  <c:v>1624.2240000000002</c:v>
                </c:pt>
                <c:pt idx="2">
                  <c:v>-3815.7549999999983</c:v>
                </c:pt>
                <c:pt idx="3">
                  <c:v>986.46</c:v>
                </c:pt>
                <c:pt idx="4">
                  <c:v>1167.0129999999999</c:v>
                </c:pt>
                <c:pt idx="5">
                  <c:v>2283.83</c:v>
                </c:pt>
                <c:pt idx="6">
                  <c:v>1634.4349999999999</c:v>
                </c:pt>
                <c:pt idx="7">
                  <c:v>1147.864</c:v>
                </c:pt>
                <c:pt idx="8">
                  <c:v>649.70500000000004</c:v>
                </c:pt>
              </c:numCache>
            </c:numRef>
          </c:val>
          <c:extLst>
            <c:ext xmlns:c16="http://schemas.microsoft.com/office/drawing/2014/chart" uri="{C3380CC4-5D6E-409C-BE32-E72D297353CC}">
              <c16:uniqueId val="{00000003-FA85-4B63-B94C-C3C69AF9F494}"/>
            </c:ext>
          </c:extLst>
        </c:ser>
        <c:ser>
          <c:idx val="4"/>
          <c:order val="4"/>
          <c:tx>
            <c:strRef>
              <c:f>'Underwriting profit'!$Z$41</c:f>
              <c:strCache>
                <c:ptCount val="1"/>
                <c:pt idx="0">
                  <c:v>2018</c:v>
                </c:pt>
              </c:strCache>
            </c:strRef>
          </c:tx>
          <c:spPr>
            <a:solidFill>
              <a:schemeClr val="accent5"/>
            </a:solidFill>
            <a:ln>
              <a:noFill/>
            </a:ln>
            <a:effectLst/>
          </c:spPr>
          <c:invertIfNegative val="0"/>
          <c:cat>
            <c:strRef>
              <c:f>'Underwriting profit'!$U$42:$U$50</c:f>
              <c:strCache>
                <c:ptCount val="9"/>
                <c:pt idx="0">
                  <c:v>FBN
Life </c:v>
                </c:pt>
                <c:pt idx="1">
                  <c:v>Custodian
Life</c:v>
                </c:pt>
                <c:pt idx="2">
                  <c:v>African
Alliance</c:v>
                </c:pt>
                <c:pt idx="3">
                  <c:v>Mutual
Benefits </c:v>
                </c:pt>
                <c:pt idx="4">
                  <c:v>ARM
Life</c:v>
                </c:pt>
                <c:pt idx="5">
                  <c:v>Zenith
Life</c:v>
                </c:pt>
                <c:pt idx="6">
                  <c:v>Wapic
Life</c:v>
                </c:pt>
                <c:pt idx="7">
                  <c:v>United
Met*</c:v>
                </c:pt>
                <c:pt idx="8">
                  <c:v>Royal
Exch Pru**</c:v>
                </c:pt>
              </c:strCache>
            </c:strRef>
          </c:cat>
          <c:val>
            <c:numRef>
              <c:f>'Underwriting profit'!$Z$42:$Z$50</c:f>
              <c:numCache>
                <c:formatCode>#,##0_);\(#,##0\)</c:formatCode>
                <c:ptCount val="9"/>
                <c:pt idx="0">
                  <c:v>11311.745000000001</c:v>
                </c:pt>
                <c:pt idx="1">
                  <c:v>3663.6569999999997</c:v>
                </c:pt>
                <c:pt idx="2">
                  <c:v>964.64799999999832</c:v>
                </c:pt>
                <c:pt idx="3">
                  <c:v>1331.8210000000001</c:v>
                </c:pt>
                <c:pt idx="4">
                  <c:v>1900.4229999999993</c:v>
                </c:pt>
                <c:pt idx="5">
                  <c:v>2589.6860000000001</c:v>
                </c:pt>
                <c:pt idx="6">
                  <c:v>582.83300000000008</c:v>
                </c:pt>
                <c:pt idx="7">
                  <c:v>0</c:v>
                </c:pt>
                <c:pt idx="8">
                  <c:v>0</c:v>
                </c:pt>
              </c:numCache>
            </c:numRef>
          </c:val>
          <c:extLst>
            <c:ext xmlns:c16="http://schemas.microsoft.com/office/drawing/2014/chart" uri="{C3380CC4-5D6E-409C-BE32-E72D297353CC}">
              <c16:uniqueId val="{00000004-FA85-4B63-B94C-C3C69AF9F494}"/>
            </c:ext>
          </c:extLst>
        </c:ser>
        <c:dLbls>
          <c:showLegendKey val="0"/>
          <c:showVal val="0"/>
          <c:showCatName val="0"/>
          <c:showSerName val="0"/>
          <c:showPercent val="0"/>
          <c:showBubbleSize val="0"/>
        </c:dLbls>
        <c:gapWidth val="219"/>
        <c:overlap val="-27"/>
        <c:axId val="646966784"/>
        <c:axId val="646972032"/>
      </c:barChart>
      <c:catAx>
        <c:axId val="646966784"/>
        <c:scaling>
          <c:orientation val="minMax"/>
        </c:scaling>
        <c:delete val="0"/>
        <c:axPos val="b"/>
        <c:numFmt formatCode="General" sourceLinked="1"/>
        <c:majorTickMark val="none"/>
        <c:minorTickMark val="none"/>
        <c:tickLblPos val="low"/>
        <c:spPr>
          <a:noFill/>
          <a:ln w="9525" cap="flat" cmpd="sng" algn="ctr">
            <a:solidFill>
              <a:schemeClr val="tx1">
                <a:lumMod val="50000"/>
              </a:schemeClr>
            </a:solidFill>
            <a:round/>
          </a:ln>
          <a:effectLst/>
        </c:spPr>
        <c:txPr>
          <a:bodyPr rot="-5400000"/>
          <a:lstStyle/>
          <a:p>
            <a:pPr algn="ctr">
              <a:defRPr/>
            </a:pPr>
            <a:endParaRPr lang="en-US"/>
          </a:p>
        </c:txPr>
        <c:crossAx val="646972032"/>
        <c:crosses val="autoZero"/>
        <c:auto val="1"/>
        <c:lblAlgn val="ctr"/>
        <c:lblOffset val="100"/>
        <c:noMultiLvlLbl val="0"/>
      </c:catAx>
      <c:valAx>
        <c:axId val="646972032"/>
        <c:scaling>
          <c:orientation val="minMax"/>
          <c:max val="12000"/>
          <c:min val="-4000"/>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vert="horz"/>
          <a:lstStyle/>
          <a:p>
            <a:pPr algn="ctr">
              <a:defRPr/>
            </a:pPr>
            <a:endParaRPr lang="en-US"/>
          </a:p>
        </c:txPr>
        <c:crossAx val="646966784"/>
        <c:crosses val="autoZero"/>
        <c:crossBetween val="between"/>
      </c:valAx>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800">
          <a:solidFill>
            <a:schemeClr val="tx1">
              <a:lumMod val="50000"/>
            </a:schemeClr>
          </a:solidFill>
          <a:latin typeface="Fedra Sans Std Book LF" panose="020B0403040000020004" pitchFamily="34" charset="0"/>
          <a:ea typeface="Fedra Sans Std Book LF" panose="020B0403040000020004"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'Loss ratio'!$C$31</c:f>
              <c:strCache>
                <c:ptCount val="1"/>
                <c:pt idx="0">
                  <c:v>2014</c:v>
                </c:pt>
              </c:strCache>
            </c:strRef>
          </c:tx>
          <c:spPr>
            <a:solidFill>
              <a:schemeClr val="accent1"/>
            </a:solidFill>
            <a:ln>
              <a:noFill/>
            </a:ln>
            <a:effectLst/>
          </c:spPr>
          <c:invertIfNegative val="0"/>
          <c:cat>
            <c:strRef>
              <c:f>'Loss ratio'!$B$32:$B$40</c:f>
              <c:strCache>
                <c:ptCount val="9"/>
                <c:pt idx="0">
                  <c:v>FBN Life </c:v>
                </c:pt>
                <c:pt idx="1">
                  <c:v>Custodian Life</c:v>
                </c:pt>
                <c:pt idx="2">
                  <c:v>African Alliance</c:v>
                </c:pt>
                <c:pt idx="3">
                  <c:v>Mutual Benefits </c:v>
                </c:pt>
                <c:pt idx="4">
                  <c:v>ARM Life</c:v>
                </c:pt>
                <c:pt idx="5">
                  <c:v>Prudential Zenith Life</c:v>
                </c:pt>
                <c:pt idx="6">
                  <c:v>Wapic Life</c:v>
                </c:pt>
                <c:pt idx="7">
                  <c:v>United Met*</c:v>
                </c:pt>
                <c:pt idx="8">
                  <c:v>Royal Exch Pru**</c:v>
                </c:pt>
              </c:strCache>
            </c:strRef>
          </c:cat>
          <c:val>
            <c:numRef>
              <c:f>'Loss ratio'!$C$32:$C$40</c:f>
              <c:numCache>
                <c:formatCode>0.0%</c:formatCode>
                <c:ptCount val="9"/>
                <c:pt idx="0">
                  <c:v>0.11814323215522607</c:v>
                </c:pt>
                <c:pt idx="1">
                  <c:v>0.53911636405254582</c:v>
                </c:pt>
                <c:pt idx="2">
                  <c:v>0.27459016317067575</c:v>
                </c:pt>
                <c:pt idx="3">
                  <c:v>0.58251193455796946</c:v>
                </c:pt>
                <c:pt idx="4">
                  <c:v>0.79340959772944486</c:v>
                </c:pt>
                <c:pt idx="5">
                  <c:v>0.40796902957083786</c:v>
                </c:pt>
                <c:pt idx="6">
                  <c:v>0.69396037617515238</c:v>
                </c:pt>
                <c:pt idx="7">
                  <c:v>0.56416428984532951</c:v>
                </c:pt>
                <c:pt idx="8">
                  <c:v>0.6585405588461164</c:v>
                </c:pt>
              </c:numCache>
            </c:numRef>
          </c:val>
          <c:extLst>
            <c:ext xmlns:c16="http://schemas.microsoft.com/office/drawing/2014/chart" uri="{C3380CC4-5D6E-409C-BE32-E72D297353CC}">
              <c16:uniqueId val="{00000000-62BB-47F4-89A8-770842991790}"/>
            </c:ext>
          </c:extLst>
        </c:ser>
        <c:ser>
          <c:idx val="1"/>
          <c:order val="1"/>
          <c:tx>
            <c:strRef>
              <c:f>'Loss ratio'!$D$31</c:f>
              <c:strCache>
                <c:ptCount val="1"/>
                <c:pt idx="0">
                  <c:v>2015</c:v>
                </c:pt>
              </c:strCache>
            </c:strRef>
          </c:tx>
          <c:spPr>
            <a:solidFill>
              <a:schemeClr val="accent2"/>
            </a:solidFill>
            <a:ln>
              <a:noFill/>
            </a:ln>
            <a:effectLst/>
          </c:spPr>
          <c:invertIfNegative val="0"/>
          <c:cat>
            <c:strRef>
              <c:f>'Loss ratio'!$B$32:$B$40</c:f>
              <c:strCache>
                <c:ptCount val="9"/>
                <c:pt idx="0">
                  <c:v>FBN Life </c:v>
                </c:pt>
                <c:pt idx="1">
                  <c:v>Custodian Life</c:v>
                </c:pt>
                <c:pt idx="2">
                  <c:v>African Alliance</c:v>
                </c:pt>
                <c:pt idx="3">
                  <c:v>Mutual Benefits </c:v>
                </c:pt>
                <c:pt idx="4">
                  <c:v>ARM Life</c:v>
                </c:pt>
                <c:pt idx="5">
                  <c:v>Prudential Zenith Life</c:v>
                </c:pt>
                <c:pt idx="6">
                  <c:v>Wapic Life</c:v>
                </c:pt>
                <c:pt idx="7">
                  <c:v>United Met*</c:v>
                </c:pt>
                <c:pt idx="8">
                  <c:v>Royal Exch Pru**</c:v>
                </c:pt>
              </c:strCache>
            </c:strRef>
          </c:cat>
          <c:val>
            <c:numRef>
              <c:f>'Loss ratio'!$D$32:$D$40</c:f>
              <c:numCache>
                <c:formatCode>0.0%</c:formatCode>
                <c:ptCount val="9"/>
                <c:pt idx="0">
                  <c:v>0.33610357202770391</c:v>
                </c:pt>
                <c:pt idx="1">
                  <c:v>0.98153190377307853</c:v>
                </c:pt>
                <c:pt idx="2">
                  <c:v>0.35292707953422059</c:v>
                </c:pt>
                <c:pt idx="3">
                  <c:v>0.38238176982806926</c:v>
                </c:pt>
                <c:pt idx="4">
                  <c:v>0.45601348936677111</c:v>
                </c:pt>
                <c:pt idx="5">
                  <c:v>0.56524125152060056</c:v>
                </c:pt>
                <c:pt idx="6">
                  <c:v>0.58920533604020742</c:v>
                </c:pt>
                <c:pt idx="7">
                  <c:v>0.64173182813014595</c:v>
                </c:pt>
                <c:pt idx="8">
                  <c:v>0.92828669621574011</c:v>
                </c:pt>
              </c:numCache>
            </c:numRef>
          </c:val>
          <c:extLst>
            <c:ext xmlns:c16="http://schemas.microsoft.com/office/drawing/2014/chart" uri="{C3380CC4-5D6E-409C-BE32-E72D297353CC}">
              <c16:uniqueId val="{00000001-62BB-47F4-89A8-770842991790}"/>
            </c:ext>
          </c:extLst>
        </c:ser>
        <c:ser>
          <c:idx val="2"/>
          <c:order val="2"/>
          <c:tx>
            <c:strRef>
              <c:f>'Loss ratio'!$E$31</c:f>
              <c:strCache>
                <c:ptCount val="1"/>
                <c:pt idx="0">
                  <c:v>2016</c:v>
                </c:pt>
              </c:strCache>
            </c:strRef>
          </c:tx>
          <c:spPr>
            <a:solidFill>
              <a:schemeClr val="accent3"/>
            </a:solidFill>
            <a:ln>
              <a:noFill/>
            </a:ln>
            <a:effectLst/>
          </c:spPr>
          <c:invertIfNegative val="0"/>
          <c:cat>
            <c:strRef>
              <c:f>'Loss ratio'!$B$32:$B$40</c:f>
              <c:strCache>
                <c:ptCount val="9"/>
                <c:pt idx="0">
                  <c:v>FBN Life </c:v>
                </c:pt>
                <c:pt idx="1">
                  <c:v>Custodian Life</c:v>
                </c:pt>
                <c:pt idx="2">
                  <c:v>African Alliance</c:v>
                </c:pt>
                <c:pt idx="3">
                  <c:v>Mutual Benefits </c:v>
                </c:pt>
                <c:pt idx="4">
                  <c:v>ARM Life</c:v>
                </c:pt>
                <c:pt idx="5">
                  <c:v>Prudential Zenith Life</c:v>
                </c:pt>
                <c:pt idx="6">
                  <c:v>Wapic Life</c:v>
                </c:pt>
                <c:pt idx="7">
                  <c:v>United Met*</c:v>
                </c:pt>
                <c:pt idx="8">
                  <c:v>Royal Exch Pru**</c:v>
                </c:pt>
              </c:strCache>
            </c:strRef>
          </c:cat>
          <c:val>
            <c:numRef>
              <c:f>'Loss ratio'!$E$32:$E$40</c:f>
              <c:numCache>
                <c:formatCode>0.0%</c:formatCode>
                <c:ptCount val="9"/>
                <c:pt idx="0">
                  <c:v>0.23871795502743332</c:v>
                </c:pt>
                <c:pt idx="1">
                  <c:v>0.86853653589642699</c:v>
                </c:pt>
                <c:pt idx="2">
                  <c:v>0.49472130481458587</c:v>
                </c:pt>
                <c:pt idx="3">
                  <c:v>0.5171712507218561</c:v>
                </c:pt>
                <c:pt idx="4">
                  <c:v>0.91656738913114122</c:v>
                </c:pt>
                <c:pt idx="5">
                  <c:v>0.55098863097445894</c:v>
                </c:pt>
                <c:pt idx="6">
                  <c:v>1.1160177724997185</c:v>
                </c:pt>
                <c:pt idx="7">
                  <c:v>0.70234593485772756</c:v>
                </c:pt>
                <c:pt idx="8">
                  <c:v>0.85689048172873894</c:v>
                </c:pt>
              </c:numCache>
            </c:numRef>
          </c:val>
          <c:extLst>
            <c:ext xmlns:c16="http://schemas.microsoft.com/office/drawing/2014/chart" uri="{C3380CC4-5D6E-409C-BE32-E72D297353CC}">
              <c16:uniqueId val="{00000002-62BB-47F4-89A8-770842991790}"/>
            </c:ext>
          </c:extLst>
        </c:ser>
        <c:ser>
          <c:idx val="3"/>
          <c:order val="3"/>
          <c:tx>
            <c:strRef>
              <c:f>'Loss ratio'!$F$31</c:f>
              <c:strCache>
                <c:ptCount val="1"/>
                <c:pt idx="0">
                  <c:v>2017</c:v>
                </c:pt>
              </c:strCache>
            </c:strRef>
          </c:tx>
          <c:spPr>
            <a:solidFill>
              <a:schemeClr val="accent4"/>
            </a:solidFill>
            <a:ln>
              <a:noFill/>
            </a:ln>
            <a:effectLst/>
          </c:spPr>
          <c:invertIfNegative val="0"/>
          <c:cat>
            <c:strRef>
              <c:f>'Loss ratio'!$B$32:$B$40</c:f>
              <c:strCache>
                <c:ptCount val="9"/>
                <c:pt idx="0">
                  <c:v>FBN Life </c:v>
                </c:pt>
                <c:pt idx="1">
                  <c:v>Custodian Life</c:v>
                </c:pt>
                <c:pt idx="2">
                  <c:v>African Alliance</c:v>
                </c:pt>
                <c:pt idx="3">
                  <c:v>Mutual Benefits </c:v>
                </c:pt>
                <c:pt idx="4">
                  <c:v>ARM Life</c:v>
                </c:pt>
                <c:pt idx="5">
                  <c:v>Prudential Zenith Life</c:v>
                </c:pt>
                <c:pt idx="6">
                  <c:v>Wapic Life</c:v>
                </c:pt>
                <c:pt idx="7">
                  <c:v>United Met*</c:v>
                </c:pt>
                <c:pt idx="8">
                  <c:v>Royal Exch Pru**</c:v>
                </c:pt>
              </c:strCache>
            </c:strRef>
          </c:cat>
          <c:val>
            <c:numRef>
              <c:f>'Loss ratio'!$F$32:$F$40</c:f>
              <c:numCache>
                <c:formatCode>0.0%</c:formatCode>
                <c:ptCount val="9"/>
                <c:pt idx="0">
                  <c:v>0.19809788764571939</c:v>
                </c:pt>
                <c:pt idx="1">
                  <c:v>1.0260798418193564</c:v>
                </c:pt>
                <c:pt idx="2">
                  <c:v>1.2950046267723672</c:v>
                </c:pt>
                <c:pt idx="3">
                  <c:v>0.66199591497345145</c:v>
                </c:pt>
                <c:pt idx="4">
                  <c:v>0.99365225222348563</c:v>
                </c:pt>
                <c:pt idx="5">
                  <c:v>0.47777505114359264</c:v>
                </c:pt>
                <c:pt idx="6">
                  <c:v>0.77670117291930341</c:v>
                </c:pt>
                <c:pt idx="7">
                  <c:v>0.68529272490048987</c:v>
                </c:pt>
                <c:pt idx="8">
                  <c:v>1.033220161941091</c:v>
                </c:pt>
              </c:numCache>
            </c:numRef>
          </c:val>
          <c:extLst>
            <c:ext xmlns:c16="http://schemas.microsoft.com/office/drawing/2014/chart" uri="{C3380CC4-5D6E-409C-BE32-E72D297353CC}">
              <c16:uniqueId val="{00000003-62BB-47F4-89A8-770842991790}"/>
            </c:ext>
          </c:extLst>
        </c:ser>
        <c:ser>
          <c:idx val="4"/>
          <c:order val="4"/>
          <c:tx>
            <c:strRef>
              <c:f>'Loss ratio'!$G$31</c:f>
              <c:strCache>
                <c:ptCount val="1"/>
                <c:pt idx="0">
                  <c:v>2018</c:v>
                </c:pt>
              </c:strCache>
            </c:strRef>
          </c:tx>
          <c:spPr>
            <a:solidFill>
              <a:schemeClr val="accent5"/>
            </a:solidFill>
            <a:ln>
              <a:noFill/>
            </a:ln>
            <a:effectLst/>
          </c:spPr>
          <c:invertIfNegative val="0"/>
          <c:cat>
            <c:strRef>
              <c:f>'Loss ratio'!$B$32:$B$40</c:f>
              <c:strCache>
                <c:ptCount val="9"/>
                <c:pt idx="0">
                  <c:v>FBN Life </c:v>
                </c:pt>
                <c:pt idx="1">
                  <c:v>Custodian Life</c:v>
                </c:pt>
                <c:pt idx="2">
                  <c:v>African Alliance</c:v>
                </c:pt>
                <c:pt idx="3">
                  <c:v>Mutual Benefits </c:v>
                </c:pt>
                <c:pt idx="4">
                  <c:v>ARM Life</c:v>
                </c:pt>
                <c:pt idx="5">
                  <c:v>Prudential Zenith Life</c:v>
                </c:pt>
                <c:pt idx="6">
                  <c:v>Wapic Life</c:v>
                </c:pt>
                <c:pt idx="7">
                  <c:v>United Met*</c:v>
                </c:pt>
                <c:pt idx="8">
                  <c:v>Royal Exch Pru**</c:v>
                </c:pt>
              </c:strCache>
            </c:strRef>
          </c:cat>
          <c:val>
            <c:numRef>
              <c:f>'Loss ratio'!$G$32:$G$40</c:f>
              <c:numCache>
                <c:formatCode>0.0%</c:formatCode>
                <c:ptCount val="9"/>
                <c:pt idx="0">
                  <c:v>0.16490750558809439</c:v>
                </c:pt>
                <c:pt idx="1">
                  <c:v>0.96425689880956311</c:v>
                </c:pt>
                <c:pt idx="2">
                  <c:v>1.4151618131468502</c:v>
                </c:pt>
                <c:pt idx="3">
                  <c:v>0.80790049194164604</c:v>
                </c:pt>
                <c:pt idx="4">
                  <c:v>0.95467599441019624</c:v>
                </c:pt>
                <c:pt idx="5">
                  <c:v>0.45572804826737306</c:v>
                </c:pt>
                <c:pt idx="6">
                  <c:v>0.56880894866813869</c:v>
                </c:pt>
              </c:numCache>
            </c:numRef>
          </c:val>
          <c:extLst>
            <c:ext xmlns:c16="http://schemas.microsoft.com/office/drawing/2014/chart" uri="{C3380CC4-5D6E-409C-BE32-E72D297353CC}">
              <c16:uniqueId val="{00000004-62BB-47F4-89A8-770842991790}"/>
            </c:ext>
          </c:extLst>
        </c:ser>
        <c:dLbls>
          <c:showLegendKey val="0"/>
          <c:showVal val="0"/>
          <c:showCatName val="0"/>
          <c:showSerName val="0"/>
          <c:showPercent val="0"/>
          <c:showBubbleSize val="0"/>
        </c:dLbls>
        <c:gapWidth val="219"/>
        <c:overlap val="-27"/>
        <c:axId val="384578320"/>
        <c:axId val="384578648"/>
      </c:barChart>
      <c:catAx>
        <c:axId val="384578320"/>
        <c:scaling>
          <c:orientation val="minMax"/>
        </c:scaling>
        <c:delete val="0"/>
        <c:axPos val="b"/>
        <c:numFmt formatCode="General" sourceLinked="1"/>
        <c:majorTickMark val="none"/>
        <c:minorTickMark val="none"/>
        <c:tickLblPos val="nextTo"/>
        <c:spPr>
          <a:noFill/>
          <a:ln w="9525" cap="flat" cmpd="sng" algn="ctr">
            <a:solidFill>
              <a:schemeClr val="tx1">
                <a:lumMod val="50000"/>
              </a:schemeClr>
            </a:solidFill>
            <a:round/>
          </a:ln>
          <a:effectLst/>
        </c:spPr>
        <c:txPr>
          <a:bodyPr rot="-5400000" spcFirstLastPara="1" vertOverflow="ellipsis" wrap="square" anchor="ctr" anchorCtr="1"/>
          <a:lstStyle/>
          <a:p>
            <a:pP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384578648"/>
        <c:crosses val="autoZero"/>
        <c:auto val="1"/>
        <c:lblAlgn val="ctr"/>
        <c:lblOffset val="100"/>
        <c:noMultiLvlLbl val="0"/>
      </c:catAx>
      <c:valAx>
        <c:axId val="384578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384578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Sheet1!$A$7</c:f>
              <c:strCache>
                <c:ptCount val="1"/>
                <c:pt idx="0">
                  <c:v>Nigeria</c:v>
                </c:pt>
              </c:strCache>
            </c:strRef>
          </c:tx>
          <c:spPr>
            <a:solidFill>
              <a:schemeClr val="accent5">
                <a:lumMod val="75000"/>
              </a:schemeClr>
            </a:solidFill>
            <a:ln w="25400">
              <a:noFill/>
            </a:ln>
          </c:spPr>
          <c:cat>
            <c:numRef>
              <c:f>Sheet1!$B$4:$S$4</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Sheet1!$B$7:$S$7</c:f>
              <c:numCache>
                <c:formatCode>0.0%</c:formatCode>
                <c:ptCount val="18"/>
                <c:pt idx="0">
                  <c:v>1.6417393289309655E-2</c:v>
                </c:pt>
                <c:pt idx="1">
                  <c:v>1.6082841845809444E-2</c:v>
                </c:pt>
                <c:pt idx="2">
                  <c:v>1.9647267974306985E-2</c:v>
                </c:pt>
                <c:pt idx="3">
                  <c:v>1.9114634743362925E-2</c:v>
                </c:pt>
                <c:pt idx="4">
                  <c:v>1.3740861753432287E-2</c:v>
                </c:pt>
                <c:pt idx="5">
                  <c:v>2.8288300185554092E-2</c:v>
                </c:pt>
                <c:pt idx="6">
                  <c:v>2.0560237608429188E-2</c:v>
                </c:pt>
                <c:pt idx="7">
                  <c:v>2.1899342964020286E-2</c:v>
                </c:pt>
                <c:pt idx="8">
                  <c:v>2.431642644478333E-2</c:v>
                </c:pt>
                <c:pt idx="9">
                  <c:v>2.9309081567404402E-2</c:v>
                </c:pt>
                <c:pt idx="10">
                  <c:v>1.6584747711834127E-2</c:v>
                </c:pt>
                <c:pt idx="11">
                  <c:v>2.1546108312466363E-2</c:v>
                </c:pt>
                <c:pt idx="12">
                  <c:v>1.5390297792915225E-2</c:v>
                </c:pt>
                <c:pt idx="13">
                  <c:v>1.0802403463213756E-2</c:v>
                </c:pt>
                <c:pt idx="14">
                  <c:v>8.1820134393422207E-3</c:v>
                </c:pt>
                <c:pt idx="15">
                  <c:v>6.3433590581250358E-3</c:v>
                </c:pt>
                <c:pt idx="16">
                  <c:v>1.098506848180732E-2</c:v>
                </c:pt>
                <c:pt idx="17">
                  <c:v>9.3074529441797491E-3</c:v>
                </c:pt>
              </c:numCache>
            </c:numRef>
          </c:val>
          <c:extLst>
            <c:ext xmlns:c16="http://schemas.microsoft.com/office/drawing/2014/chart" uri="{C3380CC4-5D6E-409C-BE32-E72D297353CC}">
              <c16:uniqueId val="{00000000-DA9B-44C1-995E-6A1B2B1086D7}"/>
            </c:ext>
          </c:extLst>
        </c:ser>
        <c:dLbls>
          <c:showLegendKey val="0"/>
          <c:showVal val="0"/>
          <c:showCatName val="0"/>
          <c:showSerName val="0"/>
          <c:showPercent val="0"/>
          <c:showBubbleSize val="0"/>
        </c:dLbls>
        <c:axId val="601845880"/>
        <c:axId val="1"/>
      </c:areaChart>
      <c:catAx>
        <c:axId val="601845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0" vert="horz"/>
          <a:lstStyle/>
          <a:p>
            <a:pPr>
              <a:defRPr/>
            </a:pPr>
            <a:endParaRPr lang="en-US"/>
          </a:p>
        </c:txPr>
        <c:crossAx val="601845880"/>
        <c:crosses val="autoZero"/>
        <c:crossBetween val="midCat"/>
      </c:valAx>
      <c:spPr>
        <a:noFill/>
        <a:ln w="25400">
          <a:noFill/>
        </a:ln>
      </c:spPr>
    </c:plotArea>
    <c:plotVisOnly val="1"/>
    <c:dispBlanksAs val="zero"/>
    <c:showDLblsOverMax val="0"/>
  </c:chart>
  <c:spPr>
    <a:solidFill>
      <a:schemeClr val="bg1"/>
    </a:solidFill>
    <a:ln w="9525" cap="flat" cmpd="sng" algn="ctr">
      <a:noFill/>
      <a:round/>
    </a:ln>
    <a:effectLst/>
  </c:spPr>
  <c:txPr>
    <a:bodyPr/>
    <a:lstStyle/>
    <a:p>
      <a:pPr>
        <a:defRPr sz="950" b="0" i="0" u="none" strike="noStrike" baseline="0">
          <a:solidFill>
            <a:srgbClr val="000000"/>
          </a:solidFill>
          <a:latin typeface="Fedra Sans Std Book LF" panose="020B0403040000020004" pitchFamily="34" charset="0"/>
          <a:ea typeface="Fedra Sans Std Book LF" panose="020B0403040000020004" pitchFamily="34" charset="0"/>
          <a:cs typeface="Calibri" panose="020F0502020204030204"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Composite!$C$15</c:f>
              <c:strCache>
                <c:ptCount val="1"/>
                <c:pt idx="0">
                  <c:v>2014</c:v>
                </c:pt>
              </c:strCache>
            </c:strRef>
          </c:tx>
          <c:spPr>
            <a:solidFill>
              <a:schemeClr val="accent1"/>
            </a:solidFill>
            <a:ln>
              <a:noFill/>
            </a:ln>
            <a:effectLst/>
          </c:spPr>
          <c:invertIfNegative val="0"/>
          <c:cat>
            <c:strRef>
              <c:f>Composite!$B$16:$B$24</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Composite!$C$16:$C$24</c:f>
              <c:numCache>
                <c:formatCode>0.0%</c:formatCode>
                <c:ptCount val="9"/>
                <c:pt idx="0">
                  <c:v>0.45089913725416114</c:v>
                </c:pt>
                <c:pt idx="1">
                  <c:v>0.49197789921466867</c:v>
                </c:pt>
                <c:pt idx="2">
                  <c:v>0.62190450283350907</c:v>
                </c:pt>
                <c:pt idx="3">
                  <c:v>0.78865970299634525</c:v>
                </c:pt>
                <c:pt idx="4">
                  <c:v>0.70558304693911111</c:v>
                </c:pt>
                <c:pt idx="5">
                  <c:v>0.63140988128595787</c:v>
                </c:pt>
                <c:pt idx="6">
                  <c:v>0.78544795820754609</c:v>
                </c:pt>
                <c:pt idx="7">
                  <c:v>0.53976012990679911</c:v>
                </c:pt>
                <c:pt idx="8">
                  <c:v>0.6181254213906846</c:v>
                </c:pt>
              </c:numCache>
            </c:numRef>
          </c:val>
          <c:extLst>
            <c:ext xmlns:c16="http://schemas.microsoft.com/office/drawing/2014/chart" uri="{C3380CC4-5D6E-409C-BE32-E72D297353CC}">
              <c16:uniqueId val="{00000000-586B-4454-B2BB-C272C62D6831}"/>
            </c:ext>
          </c:extLst>
        </c:ser>
        <c:ser>
          <c:idx val="1"/>
          <c:order val="1"/>
          <c:tx>
            <c:strRef>
              <c:f>Composite!$D$15</c:f>
              <c:strCache>
                <c:ptCount val="1"/>
                <c:pt idx="0">
                  <c:v>2015</c:v>
                </c:pt>
              </c:strCache>
            </c:strRef>
          </c:tx>
          <c:spPr>
            <a:solidFill>
              <a:schemeClr val="accent2"/>
            </a:solidFill>
            <a:ln>
              <a:noFill/>
            </a:ln>
            <a:effectLst/>
          </c:spPr>
          <c:invertIfNegative val="0"/>
          <c:cat>
            <c:strRef>
              <c:f>Composite!$B$16:$B$24</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Composite!$D$16:$D$24</c:f>
              <c:numCache>
                <c:formatCode>0.0%</c:formatCode>
                <c:ptCount val="9"/>
                <c:pt idx="0">
                  <c:v>0.2645361966945905</c:v>
                </c:pt>
                <c:pt idx="1">
                  <c:v>0.65906846096489002</c:v>
                </c:pt>
                <c:pt idx="2">
                  <c:v>0.60611913214161739</c:v>
                </c:pt>
                <c:pt idx="3">
                  <c:v>0.70099821238038862</c:v>
                </c:pt>
                <c:pt idx="4">
                  <c:v>0.72092051210983354</c:v>
                </c:pt>
                <c:pt idx="5">
                  <c:v>0.64181859034318789</c:v>
                </c:pt>
                <c:pt idx="6">
                  <c:v>0.60813389815274654</c:v>
                </c:pt>
                <c:pt idx="7">
                  <c:v>0.41280318084930612</c:v>
                </c:pt>
                <c:pt idx="8">
                  <c:v>0.57285902660457744</c:v>
                </c:pt>
              </c:numCache>
            </c:numRef>
          </c:val>
          <c:extLst>
            <c:ext xmlns:c16="http://schemas.microsoft.com/office/drawing/2014/chart" uri="{C3380CC4-5D6E-409C-BE32-E72D297353CC}">
              <c16:uniqueId val="{00000001-586B-4454-B2BB-C272C62D6831}"/>
            </c:ext>
          </c:extLst>
        </c:ser>
        <c:ser>
          <c:idx val="2"/>
          <c:order val="2"/>
          <c:tx>
            <c:strRef>
              <c:f>Composite!$E$15</c:f>
              <c:strCache>
                <c:ptCount val="1"/>
                <c:pt idx="0">
                  <c:v>2016</c:v>
                </c:pt>
              </c:strCache>
            </c:strRef>
          </c:tx>
          <c:spPr>
            <a:solidFill>
              <a:schemeClr val="accent3"/>
            </a:solidFill>
            <a:ln>
              <a:noFill/>
            </a:ln>
            <a:effectLst/>
          </c:spPr>
          <c:invertIfNegative val="0"/>
          <c:cat>
            <c:strRef>
              <c:f>Composite!$B$16:$B$24</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Composite!$E$16:$E$24</c:f>
              <c:numCache>
                <c:formatCode>0.0%</c:formatCode>
                <c:ptCount val="9"/>
                <c:pt idx="0">
                  <c:v>0.29443938399428354</c:v>
                </c:pt>
                <c:pt idx="1">
                  <c:v>0.33274509443909661</c:v>
                </c:pt>
                <c:pt idx="2">
                  <c:v>0.62503541374672611</c:v>
                </c:pt>
                <c:pt idx="3">
                  <c:v>0.82307866236868343</c:v>
                </c:pt>
                <c:pt idx="4">
                  <c:v>0.70656985595502997</c:v>
                </c:pt>
                <c:pt idx="5">
                  <c:v>0.77767168784096996</c:v>
                </c:pt>
                <c:pt idx="6">
                  <c:v>0.83981858383672658</c:v>
                </c:pt>
                <c:pt idx="7">
                  <c:v>0.69655090882755977</c:v>
                </c:pt>
                <c:pt idx="8">
                  <c:v>0.87548531234084714</c:v>
                </c:pt>
              </c:numCache>
            </c:numRef>
          </c:val>
          <c:extLst>
            <c:ext xmlns:c16="http://schemas.microsoft.com/office/drawing/2014/chart" uri="{C3380CC4-5D6E-409C-BE32-E72D297353CC}">
              <c16:uniqueId val="{00000002-586B-4454-B2BB-C272C62D6831}"/>
            </c:ext>
          </c:extLst>
        </c:ser>
        <c:ser>
          <c:idx val="3"/>
          <c:order val="3"/>
          <c:tx>
            <c:strRef>
              <c:f>Composite!$F$15</c:f>
              <c:strCache>
                <c:ptCount val="1"/>
                <c:pt idx="0">
                  <c:v>2017</c:v>
                </c:pt>
              </c:strCache>
            </c:strRef>
          </c:tx>
          <c:spPr>
            <a:solidFill>
              <a:schemeClr val="accent4"/>
            </a:solidFill>
            <a:ln>
              <a:noFill/>
            </a:ln>
            <a:effectLst/>
          </c:spPr>
          <c:invertIfNegative val="0"/>
          <c:cat>
            <c:strRef>
              <c:f>Composite!$B$16:$B$24</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Composite!$F$16:$F$24</c:f>
              <c:numCache>
                <c:formatCode>0.0%</c:formatCode>
                <c:ptCount val="9"/>
                <c:pt idx="0">
                  <c:v>0.19154283234469427</c:v>
                </c:pt>
                <c:pt idx="1">
                  <c:v>0.72024074078942002</c:v>
                </c:pt>
                <c:pt idx="2">
                  <c:v>0.56261674800649031</c:v>
                </c:pt>
                <c:pt idx="3">
                  <c:v>0.85898274734297997</c:v>
                </c:pt>
                <c:pt idx="4">
                  <c:v>0.63191860852808657</c:v>
                </c:pt>
                <c:pt idx="5">
                  <c:v>0.98359688369728782</c:v>
                </c:pt>
                <c:pt idx="6">
                  <c:v>0.667779548903223</c:v>
                </c:pt>
                <c:pt idx="7">
                  <c:v>0.46991644331011262</c:v>
                </c:pt>
                <c:pt idx="8">
                  <c:v>0.68942340925060264</c:v>
                </c:pt>
              </c:numCache>
            </c:numRef>
          </c:val>
          <c:extLst>
            <c:ext xmlns:c16="http://schemas.microsoft.com/office/drawing/2014/chart" uri="{C3380CC4-5D6E-409C-BE32-E72D297353CC}">
              <c16:uniqueId val="{00000003-586B-4454-B2BB-C272C62D6831}"/>
            </c:ext>
          </c:extLst>
        </c:ser>
        <c:ser>
          <c:idx val="4"/>
          <c:order val="4"/>
          <c:tx>
            <c:strRef>
              <c:f>Composite!$G$15</c:f>
              <c:strCache>
                <c:ptCount val="1"/>
                <c:pt idx="0">
                  <c:v>2018</c:v>
                </c:pt>
              </c:strCache>
            </c:strRef>
          </c:tx>
          <c:spPr>
            <a:solidFill>
              <a:schemeClr val="accent5"/>
            </a:solidFill>
            <a:ln>
              <a:noFill/>
            </a:ln>
            <a:effectLst/>
          </c:spPr>
          <c:invertIfNegative val="0"/>
          <c:cat>
            <c:strRef>
              <c:f>Composite!$B$16:$B$24</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Composite!$G$16:$G$24</c:f>
              <c:numCache>
                <c:formatCode>0.0%</c:formatCode>
                <c:ptCount val="9"/>
                <c:pt idx="0">
                  <c:v>0.20749346627610121</c:v>
                </c:pt>
                <c:pt idx="1">
                  <c:v>0.4386911494587864</c:v>
                </c:pt>
                <c:pt idx="2">
                  <c:v>0.50649328301459251</c:v>
                </c:pt>
                <c:pt idx="3">
                  <c:v>0.54286154759281402</c:v>
                </c:pt>
                <c:pt idx="4">
                  <c:v>0.74335604690020018</c:v>
                </c:pt>
                <c:pt idx="6">
                  <c:v>0.45427329387947718</c:v>
                </c:pt>
                <c:pt idx="8">
                  <c:v>0.91696334987829498</c:v>
                </c:pt>
              </c:numCache>
            </c:numRef>
          </c:val>
          <c:extLst>
            <c:ext xmlns:c16="http://schemas.microsoft.com/office/drawing/2014/chart" uri="{C3380CC4-5D6E-409C-BE32-E72D297353CC}">
              <c16:uniqueId val="{00000004-586B-4454-B2BB-C272C62D6831}"/>
            </c:ext>
          </c:extLst>
        </c:ser>
        <c:dLbls>
          <c:showLegendKey val="0"/>
          <c:showVal val="0"/>
          <c:showCatName val="0"/>
          <c:showSerName val="0"/>
          <c:showPercent val="0"/>
          <c:showBubbleSize val="0"/>
        </c:dLbls>
        <c:gapWidth val="219"/>
        <c:overlap val="-27"/>
        <c:axId val="604964248"/>
        <c:axId val="604962608"/>
      </c:barChart>
      <c:catAx>
        <c:axId val="604964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604962608"/>
        <c:crosses val="autoZero"/>
        <c:auto val="1"/>
        <c:lblAlgn val="ctr"/>
        <c:lblOffset val="100"/>
        <c:noMultiLvlLbl val="0"/>
      </c:catAx>
      <c:valAx>
        <c:axId val="6049626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604964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95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General!$C$16</c:f>
              <c:strCache>
                <c:ptCount val="1"/>
                <c:pt idx="0">
                  <c:v>2014</c:v>
                </c:pt>
              </c:strCache>
            </c:strRef>
          </c:tx>
          <c:spPr>
            <a:solidFill>
              <a:schemeClr val="accent1"/>
            </a:solidFill>
            <a:ln>
              <a:noFill/>
            </a:ln>
            <a:effectLst/>
          </c:spPr>
          <c:invertIfNegative val="0"/>
          <c:cat>
            <c:strRef>
              <c:f>General!$B$17:$B$26</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General!$C$17:$C$26</c:f>
              <c:numCache>
                <c:formatCode>0.0%</c:formatCode>
                <c:ptCount val="10"/>
                <c:pt idx="0">
                  <c:v>0.56429850426726613</c:v>
                </c:pt>
                <c:pt idx="1">
                  <c:v>0.48404652986478514</c:v>
                </c:pt>
                <c:pt idx="2">
                  <c:v>0.27370973062406406</c:v>
                </c:pt>
                <c:pt idx="3">
                  <c:v>0.47933854692131483</c:v>
                </c:pt>
                <c:pt idx="4">
                  <c:v>1.4151268579769607</c:v>
                </c:pt>
                <c:pt idx="5">
                  <c:v>1.1393396757271541</c:v>
                </c:pt>
                <c:pt idx="6">
                  <c:v>0.25094507437724312</c:v>
                </c:pt>
                <c:pt idx="7">
                  <c:v>0.54516930731481361</c:v>
                </c:pt>
                <c:pt idx="8">
                  <c:v>0.68589130222514549</c:v>
                </c:pt>
                <c:pt idx="9">
                  <c:v>0.48731944709201092</c:v>
                </c:pt>
              </c:numCache>
            </c:numRef>
          </c:val>
          <c:extLst>
            <c:ext xmlns:c16="http://schemas.microsoft.com/office/drawing/2014/chart" uri="{C3380CC4-5D6E-409C-BE32-E72D297353CC}">
              <c16:uniqueId val="{00000000-283C-43B5-BE7E-757A804BB087}"/>
            </c:ext>
          </c:extLst>
        </c:ser>
        <c:ser>
          <c:idx val="1"/>
          <c:order val="1"/>
          <c:tx>
            <c:strRef>
              <c:f>General!$D$16</c:f>
              <c:strCache>
                <c:ptCount val="1"/>
                <c:pt idx="0">
                  <c:v>2015</c:v>
                </c:pt>
              </c:strCache>
            </c:strRef>
          </c:tx>
          <c:spPr>
            <a:solidFill>
              <a:schemeClr val="accent2"/>
            </a:solidFill>
            <a:ln>
              <a:noFill/>
            </a:ln>
            <a:effectLst/>
          </c:spPr>
          <c:invertIfNegative val="0"/>
          <c:cat>
            <c:strRef>
              <c:f>General!$B$17:$B$26</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General!$D$17:$D$26</c:f>
              <c:numCache>
                <c:formatCode>0.0%</c:formatCode>
                <c:ptCount val="10"/>
                <c:pt idx="0">
                  <c:v>0.57244471982971579</c:v>
                </c:pt>
                <c:pt idx="1">
                  <c:v>0.54908230194996954</c:v>
                </c:pt>
                <c:pt idx="2">
                  <c:v>0.26611821364241189</c:v>
                </c:pt>
                <c:pt idx="3">
                  <c:v>0.56671678229693945</c:v>
                </c:pt>
                <c:pt idx="4">
                  <c:v>1.1465520765318917</c:v>
                </c:pt>
                <c:pt idx="5">
                  <c:v>1.0630951777467934</c:v>
                </c:pt>
                <c:pt idx="6">
                  <c:v>0.28919637897393097</c:v>
                </c:pt>
                <c:pt idx="7">
                  <c:v>0.77520902590078355</c:v>
                </c:pt>
                <c:pt idx="8">
                  <c:v>0.63641321684378682</c:v>
                </c:pt>
                <c:pt idx="9">
                  <c:v>0.47857080536460489</c:v>
                </c:pt>
              </c:numCache>
            </c:numRef>
          </c:val>
          <c:extLst>
            <c:ext xmlns:c16="http://schemas.microsoft.com/office/drawing/2014/chart" uri="{C3380CC4-5D6E-409C-BE32-E72D297353CC}">
              <c16:uniqueId val="{00000001-283C-43B5-BE7E-757A804BB087}"/>
            </c:ext>
          </c:extLst>
        </c:ser>
        <c:ser>
          <c:idx val="2"/>
          <c:order val="2"/>
          <c:tx>
            <c:strRef>
              <c:f>General!$E$16</c:f>
              <c:strCache>
                <c:ptCount val="1"/>
                <c:pt idx="0">
                  <c:v>2016</c:v>
                </c:pt>
              </c:strCache>
            </c:strRef>
          </c:tx>
          <c:spPr>
            <a:solidFill>
              <a:schemeClr val="accent3"/>
            </a:solidFill>
            <a:ln>
              <a:noFill/>
            </a:ln>
            <a:effectLst/>
          </c:spPr>
          <c:invertIfNegative val="0"/>
          <c:cat>
            <c:strRef>
              <c:f>General!$B$17:$B$26</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General!$E$17:$E$26</c:f>
              <c:numCache>
                <c:formatCode>0.0%</c:formatCode>
                <c:ptCount val="10"/>
                <c:pt idx="0">
                  <c:v>0.50250287615662426</c:v>
                </c:pt>
                <c:pt idx="1">
                  <c:v>0.55975136232539868</c:v>
                </c:pt>
                <c:pt idx="2">
                  <c:v>0.44857083002646836</c:v>
                </c:pt>
                <c:pt idx="3">
                  <c:v>0.61622156861643929</c:v>
                </c:pt>
                <c:pt idx="4">
                  <c:v>1.3937193549280156</c:v>
                </c:pt>
                <c:pt idx="5">
                  <c:v>0.96277363301294383</c:v>
                </c:pt>
                <c:pt idx="6">
                  <c:v>0.3066919150172161</c:v>
                </c:pt>
                <c:pt idx="7">
                  <c:v>1.1697271144707442</c:v>
                </c:pt>
                <c:pt idx="8">
                  <c:v>0.68211793118135045</c:v>
                </c:pt>
                <c:pt idx="9">
                  <c:v>0.51950697026878745</c:v>
                </c:pt>
              </c:numCache>
            </c:numRef>
          </c:val>
          <c:extLst>
            <c:ext xmlns:c16="http://schemas.microsoft.com/office/drawing/2014/chart" uri="{C3380CC4-5D6E-409C-BE32-E72D297353CC}">
              <c16:uniqueId val="{00000002-283C-43B5-BE7E-757A804BB087}"/>
            </c:ext>
          </c:extLst>
        </c:ser>
        <c:ser>
          <c:idx val="3"/>
          <c:order val="3"/>
          <c:tx>
            <c:strRef>
              <c:f>General!$F$16</c:f>
              <c:strCache>
                <c:ptCount val="1"/>
                <c:pt idx="0">
                  <c:v>2017</c:v>
                </c:pt>
              </c:strCache>
            </c:strRef>
          </c:tx>
          <c:spPr>
            <a:solidFill>
              <a:schemeClr val="accent4"/>
            </a:solidFill>
            <a:ln>
              <a:noFill/>
            </a:ln>
            <a:effectLst/>
          </c:spPr>
          <c:invertIfNegative val="0"/>
          <c:cat>
            <c:strRef>
              <c:f>General!$B$17:$B$26</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General!$F$17:$F$26</c:f>
              <c:numCache>
                <c:formatCode>0.0%</c:formatCode>
                <c:ptCount val="10"/>
                <c:pt idx="0">
                  <c:v>0.52260350023072999</c:v>
                </c:pt>
                <c:pt idx="1">
                  <c:v>0.65828187248455661</c:v>
                </c:pt>
                <c:pt idx="2">
                  <c:v>0.45093593667577481</c:v>
                </c:pt>
                <c:pt idx="3">
                  <c:v>0.74522014410300552</c:v>
                </c:pt>
                <c:pt idx="4">
                  <c:v>1.0660423470565314</c:v>
                </c:pt>
                <c:pt idx="5">
                  <c:v>1.6488502748982445</c:v>
                </c:pt>
                <c:pt idx="6">
                  <c:v>0.27319918390357939</c:v>
                </c:pt>
                <c:pt idx="7">
                  <c:v>0.71297036727022589</c:v>
                </c:pt>
                <c:pt idx="8">
                  <c:v>0.67505908996748176</c:v>
                </c:pt>
                <c:pt idx="9">
                  <c:v>0.5161749825447961</c:v>
                </c:pt>
              </c:numCache>
            </c:numRef>
          </c:val>
          <c:extLst>
            <c:ext xmlns:c16="http://schemas.microsoft.com/office/drawing/2014/chart" uri="{C3380CC4-5D6E-409C-BE32-E72D297353CC}">
              <c16:uniqueId val="{00000003-283C-43B5-BE7E-757A804BB087}"/>
            </c:ext>
          </c:extLst>
        </c:ser>
        <c:ser>
          <c:idx val="4"/>
          <c:order val="4"/>
          <c:tx>
            <c:strRef>
              <c:f>General!$G$16</c:f>
              <c:strCache>
                <c:ptCount val="1"/>
                <c:pt idx="0">
                  <c:v>2018</c:v>
                </c:pt>
              </c:strCache>
            </c:strRef>
          </c:tx>
          <c:spPr>
            <a:solidFill>
              <a:schemeClr val="accent5"/>
            </a:solidFill>
            <a:ln>
              <a:noFill/>
            </a:ln>
            <a:effectLst/>
          </c:spPr>
          <c:invertIfNegative val="0"/>
          <c:cat>
            <c:strRef>
              <c:f>General!$B$17:$B$26</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General!$G$17:$G$26</c:f>
              <c:numCache>
                <c:formatCode>0.0%</c:formatCode>
                <c:ptCount val="10"/>
                <c:pt idx="0">
                  <c:v>0.5109450187979856</c:v>
                </c:pt>
                <c:pt idx="1">
                  <c:v>0.59316122977495167</c:v>
                </c:pt>
                <c:pt idx="2">
                  <c:v>0.46199182144178619</c:v>
                </c:pt>
                <c:pt idx="3">
                  <c:v>0.59479070616553564</c:v>
                </c:pt>
                <c:pt idx="4">
                  <c:v>1.0145730033541598</c:v>
                </c:pt>
                <c:pt idx="5">
                  <c:v>0.87646856204841161</c:v>
                </c:pt>
                <c:pt idx="7">
                  <c:v>0.71589882898989188</c:v>
                </c:pt>
                <c:pt idx="8">
                  <c:v>0.71242938735766281</c:v>
                </c:pt>
                <c:pt idx="9">
                  <c:v>0.48333206338198997</c:v>
                </c:pt>
              </c:numCache>
            </c:numRef>
          </c:val>
          <c:extLst>
            <c:ext xmlns:c16="http://schemas.microsoft.com/office/drawing/2014/chart" uri="{C3380CC4-5D6E-409C-BE32-E72D297353CC}">
              <c16:uniqueId val="{00000004-283C-43B5-BE7E-757A804BB087}"/>
            </c:ext>
          </c:extLst>
        </c:ser>
        <c:dLbls>
          <c:showLegendKey val="0"/>
          <c:showVal val="0"/>
          <c:showCatName val="0"/>
          <c:showSerName val="0"/>
          <c:showPercent val="0"/>
          <c:showBubbleSize val="0"/>
        </c:dLbls>
        <c:gapWidth val="219"/>
        <c:overlap val="-27"/>
        <c:axId val="347298496"/>
        <c:axId val="347298824"/>
      </c:barChart>
      <c:catAx>
        <c:axId val="34729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347298824"/>
        <c:crosses val="autoZero"/>
        <c:auto val="1"/>
        <c:lblAlgn val="ctr"/>
        <c:lblOffset val="100"/>
        <c:noMultiLvlLbl val="0"/>
      </c:catAx>
      <c:valAx>
        <c:axId val="3472988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34729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95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'Expense ratio'!$D$32</c:f>
              <c:strCache>
                <c:ptCount val="1"/>
                <c:pt idx="0">
                  <c:v>2014</c:v>
                </c:pt>
              </c:strCache>
            </c:strRef>
          </c:tx>
          <c:spPr>
            <a:solidFill>
              <a:schemeClr val="accent1"/>
            </a:solidFill>
            <a:ln>
              <a:noFill/>
            </a:ln>
            <a:effectLst/>
          </c:spPr>
          <c:invertIfNegative val="0"/>
          <c:cat>
            <c:strRef>
              <c:f>'Expense ratio'!$C$33:$C$41</c:f>
              <c:strCache>
                <c:ptCount val="9"/>
                <c:pt idx="0">
                  <c:v>FBN Life </c:v>
                </c:pt>
                <c:pt idx="1">
                  <c:v>Custodian Life</c:v>
                </c:pt>
                <c:pt idx="2">
                  <c:v>African Alliance</c:v>
                </c:pt>
                <c:pt idx="3">
                  <c:v>Mutual Benefits </c:v>
                </c:pt>
                <c:pt idx="4">
                  <c:v>ARM Life</c:v>
                </c:pt>
                <c:pt idx="5">
                  <c:v>Prudential Zenith Life</c:v>
                </c:pt>
                <c:pt idx="6">
                  <c:v>Wapic Life</c:v>
                </c:pt>
                <c:pt idx="7">
                  <c:v>United Met*</c:v>
                </c:pt>
                <c:pt idx="8">
                  <c:v>Royal Exch Pru**</c:v>
                </c:pt>
              </c:strCache>
            </c:strRef>
          </c:cat>
          <c:val>
            <c:numRef>
              <c:f>'Expense ratio'!$D$33:$D$41</c:f>
              <c:numCache>
                <c:formatCode>0.0%</c:formatCode>
                <c:ptCount val="9"/>
                <c:pt idx="0">
                  <c:v>0.38665265255161485</c:v>
                </c:pt>
                <c:pt idx="1">
                  <c:v>0.41990824994989989</c:v>
                </c:pt>
                <c:pt idx="2">
                  <c:v>0.20223900080859483</c:v>
                </c:pt>
                <c:pt idx="3">
                  <c:v>0.49638882938654488</c:v>
                </c:pt>
                <c:pt idx="4">
                  <c:v>0.94382258391496998</c:v>
                </c:pt>
                <c:pt idx="5">
                  <c:v>0.22960011755906434</c:v>
                </c:pt>
                <c:pt idx="6">
                  <c:v>0.87521070200299211</c:v>
                </c:pt>
                <c:pt idx="7">
                  <c:v>0.56848520274244818</c:v>
                </c:pt>
                <c:pt idx="8">
                  <c:v>0.40116159741665797</c:v>
                </c:pt>
              </c:numCache>
            </c:numRef>
          </c:val>
          <c:extLst>
            <c:ext xmlns:c16="http://schemas.microsoft.com/office/drawing/2014/chart" uri="{C3380CC4-5D6E-409C-BE32-E72D297353CC}">
              <c16:uniqueId val="{00000000-9803-4A30-8264-C8F8155152EF}"/>
            </c:ext>
          </c:extLst>
        </c:ser>
        <c:ser>
          <c:idx val="1"/>
          <c:order val="1"/>
          <c:tx>
            <c:strRef>
              <c:f>'Expense ratio'!$E$32</c:f>
              <c:strCache>
                <c:ptCount val="1"/>
                <c:pt idx="0">
                  <c:v>2015</c:v>
                </c:pt>
              </c:strCache>
            </c:strRef>
          </c:tx>
          <c:spPr>
            <a:solidFill>
              <a:schemeClr val="accent2"/>
            </a:solidFill>
            <a:ln>
              <a:noFill/>
            </a:ln>
            <a:effectLst/>
          </c:spPr>
          <c:invertIfNegative val="0"/>
          <c:cat>
            <c:strRef>
              <c:f>'Expense ratio'!$C$33:$C$41</c:f>
              <c:strCache>
                <c:ptCount val="9"/>
                <c:pt idx="0">
                  <c:v>FBN Life </c:v>
                </c:pt>
                <c:pt idx="1">
                  <c:v>Custodian Life</c:v>
                </c:pt>
                <c:pt idx="2">
                  <c:v>African Alliance</c:v>
                </c:pt>
                <c:pt idx="3">
                  <c:v>Mutual Benefits </c:v>
                </c:pt>
                <c:pt idx="4">
                  <c:v>ARM Life</c:v>
                </c:pt>
                <c:pt idx="5">
                  <c:v>Prudential Zenith Life</c:v>
                </c:pt>
                <c:pt idx="6">
                  <c:v>Wapic Life</c:v>
                </c:pt>
                <c:pt idx="7">
                  <c:v>United Met*</c:v>
                </c:pt>
                <c:pt idx="8">
                  <c:v>Royal Exch Pru**</c:v>
                </c:pt>
              </c:strCache>
            </c:strRef>
          </c:cat>
          <c:val>
            <c:numRef>
              <c:f>'Expense ratio'!$E$33:$E$41</c:f>
              <c:numCache>
                <c:formatCode>0.0%</c:formatCode>
                <c:ptCount val="9"/>
                <c:pt idx="0">
                  <c:v>0.34708438609464926</c:v>
                </c:pt>
                <c:pt idx="1">
                  <c:v>0.18884889439806379</c:v>
                </c:pt>
                <c:pt idx="2">
                  <c:v>0.16562636368762523</c:v>
                </c:pt>
                <c:pt idx="3">
                  <c:v>1.0255151251011749</c:v>
                </c:pt>
                <c:pt idx="4">
                  <c:v>0.75623710199844996</c:v>
                </c:pt>
                <c:pt idx="5">
                  <c:v>0.26791357342426425</c:v>
                </c:pt>
                <c:pt idx="6">
                  <c:v>0.95324620582422381</c:v>
                </c:pt>
                <c:pt idx="7">
                  <c:v>0.59820426425281947</c:v>
                </c:pt>
                <c:pt idx="8">
                  <c:v>0.38011723898052507</c:v>
                </c:pt>
              </c:numCache>
            </c:numRef>
          </c:val>
          <c:extLst>
            <c:ext xmlns:c16="http://schemas.microsoft.com/office/drawing/2014/chart" uri="{C3380CC4-5D6E-409C-BE32-E72D297353CC}">
              <c16:uniqueId val="{00000001-9803-4A30-8264-C8F8155152EF}"/>
            </c:ext>
          </c:extLst>
        </c:ser>
        <c:ser>
          <c:idx val="2"/>
          <c:order val="2"/>
          <c:tx>
            <c:strRef>
              <c:f>'Expense ratio'!$F$32</c:f>
              <c:strCache>
                <c:ptCount val="1"/>
                <c:pt idx="0">
                  <c:v>2016</c:v>
                </c:pt>
              </c:strCache>
            </c:strRef>
          </c:tx>
          <c:spPr>
            <a:solidFill>
              <a:schemeClr val="accent3"/>
            </a:solidFill>
            <a:ln>
              <a:noFill/>
            </a:ln>
            <a:effectLst/>
          </c:spPr>
          <c:invertIfNegative val="0"/>
          <c:cat>
            <c:strRef>
              <c:f>'Expense ratio'!$C$33:$C$41</c:f>
              <c:strCache>
                <c:ptCount val="9"/>
                <c:pt idx="0">
                  <c:v>FBN Life </c:v>
                </c:pt>
                <c:pt idx="1">
                  <c:v>Custodian Life</c:v>
                </c:pt>
                <c:pt idx="2">
                  <c:v>African Alliance</c:v>
                </c:pt>
                <c:pt idx="3">
                  <c:v>Mutual Benefits </c:v>
                </c:pt>
                <c:pt idx="4">
                  <c:v>ARM Life</c:v>
                </c:pt>
                <c:pt idx="5">
                  <c:v>Prudential Zenith Life</c:v>
                </c:pt>
                <c:pt idx="6">
                  <c:v>Wapic Life</c:v>
                </c:pt>
                <c:pt idx="7">
                  <c:v>United Met*</c:v>
                </c:pt>
                <c:pt idx="8">
                  <c:v>Royal Exch Pru**</c:v>
                </c:pt>
              </c:strCache>
            </c:strRef>
          </c:cat>
          <c:val>
            <c:numRef>
              <c:f>'Expense ratio'!$F$33:$F$41</c:f>
              <c:numCache>
                <c:formatCode>0.0%</c:formatCode>
                <c:ptCount val="9"/>
                <c:pt idx="0">
                  <c:v>0.50295959705534043</c:v>
                </c:pt>
                <c:pt idx="1">
                  <c:v>0.22524310363449024</c:v>
                </c:pt>
                <c:pt idx="2">
                  <c:v>0.16292864404237017</c:v>
                </c:pt>
                <c:pt idx="3">
                  <c:v>0.7826218826006921</c:v>
                </c:pt>
                <c:pt idx="4">
                  <c:v>0.44322858211747085</c:v>
                </c:pt>
                <c:pt idx="5">
                  <c:v>0.32799518740162131</c:v>
                </c:pt>
                <c:pt idx="6">
                  <c:v>0.73673972911270591</c:v>
                </c:pt>
                <c:pt idx="7">
                  <c:v>0.86785805236707891</c:v>
                </c:pt>
                <c:pt idx="8">
                  <c:v>0.32732663381434474</c:v>
                </c:pt>
              </c:numCache>
            </c:numRef>
          </c:val>
          <c:extLst>
            <c:ext xmlns:c16="http://schemas.microsoft.com/office/drawing/2014/chart" uri="{C3380CC4-5D6E-409C-BE32-E72D297353CC}">
              <c16:uniqueId val="{00000002-9803-4A30-8264-C8F8155152EF}"/>
            </c:ext>
          </c:extLst>
        </c:ser>
        <c:ser>
          <c:idx val="3"/>
          <c:order val="3"/>
          <c:tx>
            <c:strRef>
              <c:f>'Expense ratio'!$G$32</c:f>
              <c:strCache>
                <c:ptCount val="1"/>
                <c:pt idx="0">
                  <c:v>2017</c:v>
                </c:pt>
              </c:strCache>
            </c:strRef>
          </c:tx>
          <c:spPr>
            <a:solidFill>
              <a:schemeClr val="accent4"/>
            </a:solidFill>
            <a:ln>
              <a:noFill/>
            </a:ln>
            <a:effectLst/>
          </c:spPr>
          <c:invertIfNegative val="0"/>
          <c:cat>
            <c:strRef>
              <c:f>'Expense ratio'!$C$33:$C$41</c:f>
              <c:strCache>
                <c:ptCount val="9"/>
                <c:pt idx="0">
                  <c:v>FBN Life </c:v>
                </c:pt>
                <c:pt idx="1">
                  <c:v>Custodian Life</c:v>
                </c:pt>
                <c:pt idx="2">
                  <c:v>African Alliance</c:v>
                </c:pt>
                <c:pt idx="3">
                  <c:v>Mutual Benefits </c:v>
                </c:pt>
                <c:pt idx="4">
                  <c:v>ARM Life</c:v>
                </c:pt>
                <c:pt idx="5">
                  <c:v>Prudential Zenith Life</c:v>
                </c:pt>
                <c:pt idx="6">
                  <c:v>Wapic Life</c:v>
                </c:pt>
                <c:pt idx="7">
                  <c:v>United Met*</c:v>
                </c:pt>
                <c:pt idx="8">
                  <c:v>Royal Exch Pru**</c:v>
                </c:pt>
              </c:strCache>
            </c:strRef>
          </c:cat>
          <c:val>
            <c:numRef>
              <c:f>'Expense ratio'!$G$33:$G$41</c:f>
              <c:numCache>
                <c:formatCode>0.0%</c:formatCode>
                <c:ptCount val="9"/>
                <c:pt idx="0">
                  <c:v>0.26034459281518063</c:v>
                </c:pt>
                <c:pt idx="1">
                  <c:v>0.1871500894037974</c:v>
                </c:pt>
                <c:pt idx="2">
                  <c:v>0.57099724412806407</c:v>
                </c:pt>
                <c:pt idx="3">
                  <c:v>0.6981143709397083</c:v>
                </c:pt>
                <c:pt idx="4">
                  <c:v>0.3880292179704829</c:v>
                </c:pt>
                <c:pt idx="5">
                  <c:v>0.34309199548530822</c:v>
                </c:pt>
                <c:pt idx="6">
                  <c:v>0.58184631576097623</c:v>
                </c:pt>
                <c:pt idx="7">
                  <c:v>0.88372586588410418</c:v>
                </c:pt>
                <c:pt idx="8">
                  <c:v>0.4062475099637668</c:v>
                </c:pt>
              </c:numCache>
            </c:numRef>
          </c:val>
          <c:extLst>
            <c:ext xmlns:c16="http://schemas.microsoft.com/office/drawing/2014/chart" uri="{C3380CC4-5D6E-409C-BE32-E72D297353CC}">
              <c16:uniqueId val="{00000003-9803-4A30-8264-C8F8155152EF}"/>
            </c:ext>
          </c:extLst>
        </c:ser>
        <c:ser>
          <c:idx val="4"/>
          <c:order val="4"/>
          <c:tx>
            <c:strRef>
              <c:f>'Expense ratio'!$H$32</c:f>
              <c:strCache>
                <c:ptCount val="1"/>
                <c:pt idx="0">
                  <c:v>2018</c:v>
                </c:pt>
              </c:strCache>
            </c:strRef>
          </c:tx>
          <c:spPr>
            <a:solidFill>
              <a:schemeClr val="accent5"/>
            </a:solidFill>
            <a:ln>
              <a:noFill/>
            </a:ln>
            <a:effectLst/>
          </c:spPr>
          <c:invertIfNegative val="0"/>
          <c:cat>
            <c:strRef>
              <c:f>'Expense ratio'!$C$33:$C$41</c:f>
              <c:strCache>
                <c:ptCount val="9"/>
                <c:pt idx="0">
                  <c:v>FBN Life </c:v>
                </c:pt>
                <c:pt idx="1">
                  <c:v>Custodian Life</c:v>
                </c:pt>
                <c:pt idx="2">
                  <c:v>African Alliance</c:v>
                </c:pt>
                <c:pt idx="3">
                  <c:v>Mutual Benefits </c:v>
                </c:pt>
                <c:pt idx="4">
                  <c:v>ARM Life</c:v>
                </c:pt>
                <c:pt idx="5">
                  <c:v>Prudential Zenith Life</c:v>
                </c:pt>
                <c:pt idx="6">
                  <c:v>Wapic Life</c:v>
                </c:pt>
                <c:pt idx="7">
                  <c:v>United Met*</c:v>
                </c:pt>
                <c:pt idx="8">
                  <c:v>Royal Exch Pru**</c:v>
                </c:pt>
              </c:strCache>
            </c:strRef>
          </c:cat>
          <c:val>
            <c:numRef>
              <c:f>'Expense ratio'!$H$33:$H$41</c:f>
              <c:numCache>
                <c:formatCode>0.0%</c:formatCode>
                <c:ptCount val="9"/>
                <c:pt idx="0">
                  <c:v>0.28804542935748423</c:v>
                </c:pt>
                <c:pt idx="1">
                  <c:v>0.17807734616595719</c:v>
                </c:pt>
                <c:pt idx="2">
                  <c:v>0.48975093951029297</c:v>
                </c:pt>
                <c:pt idx="3">
                  <c:v>0.54400339243270357</c:v>
                </c:pt>
                <c:pt idx="4">
                  <c:v>0.28836910257468629</c:v>
                </c:pt>
                <c:pt idx="5">
                  <c:v>0.47122364515884557</c:v>
                </c:pt>
                <c:pt idx="6">
                  <c:v>0.76884928520890583</c:v>
                </c:pt>
              </c:numCache>
            </c:numRef>
          </c:val>
          <c:extLst>
            <c:ext xmlns:c16="http://schemas.microsoft.com/office/drawing/2014/chart" uri="{C3380CC4-5D6E-409C-BE32-E72D297353CC}">
              <c16:uniqueId val="{00000004-9803-4A30-8264-C8F8155152EF}"/>
            </c:ext>
          </c:extLst>
        </c:ser>
        <c:dLbls>
          <c:showLegendKey val="0"/>
          <c:showVal val="0"/>
          <c:showCatName val="0"/>
          <c:showSerName val="0"/>
          <c:showPercent val="0"/>
          <c:showBubbleSize val="0"/>
        </c:dLbls>
        <c:gapWidth val="219"/>
        <c:overlap val="-27"/>
        <c:axId val="645046272"/>
        <c:axId val="645047256"/>
      </c:barChart>
      <c:catAx>
        <c:axId val="64504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645047256"/>
        <c:crosses val="autoZero"/>
        <c:auto val="1"/>
        <c:lblAlgn val="ctr"/>
        <c:lblOffset val="100"/>
        <c:noMultiLvlLbl val="0"/>
      </c:catAx>
      <c:valAx>
        <c:axId val="6450472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645046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95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Composite!$C$27</c:f>
              <c:strCache>
                <c:ptCount val="1"/>
                <c:pt idx="0">
                  <c:v>2014</c:v>
                </c:pt>
              </c:strCache>
            </c:strRef>
          </c:tx>
          <c:spPr>
            <a:solidFill>
              <a:schemeClr val="accent1"/>
            </a:solidFill>
            <a:ln>
              <a:noFill/>
            </a:ln>
            <a:effectLst/>
          </c:spPr>
          <c:invertIfNegative val="0"/>
          <c:cat>
            <c:strRef>
              <c:f>Composite!$B$28:$B$36</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Composite!$C$28:$C$36</c:f>
              <c:numCache>
                <c:formatCode>0%</c:formatCode>
                <c:ptCount val="9"/>
                <c:pt idx="0">
                  <c:v>1.166557374357978</c:v>
                </c:pt>
                <c:pt idx="1">
                  <c:v>1.0528374177628641</c:v>
                </c:pt>
                <c:pt idx="2">
                  <c:v>1.0763132873243615</c:v>
                </c:pt>
                <c:pt idx="3">
                  <c:v>1.1572027820837438</c:v>
                </c:pt>
                <c:pt idx="4">
                  <c:v>1.1501057947215976</c:v>
                </c:pt>
                <c:pt idx="5">
                  <c:v>0.92661238132611823</c:v>
                </c:pt>
                <c:pt idx="6">
                  <c:v>1.0945001946339019</c:v>
                </c:pt>
                <c:pt idx="7">
                  <c:v>1.0795202598135982</c:v>
                </c:pt>
                <c:pt idx="8">
                  <c:v>1.0460789245731863</c:v>
                </c:pt>
              </c:numCache>
            </c:numRef>
          </c:val>
          <c:extLst>
            <c:ext xmlns:c16="http://schemas.microsoft.com/office/drawing/2014/chart" uri="{C3380CC4-5D6E-409C-BE32-E72D297353CC}">
              <c16:uniqueId val="{00000000-2D7A-4559-91FD-6A54B7FF7ACA}"/>
            </c:ext>
          </c:extLst>
        </c:ser>
        <c:ser>
          <c:idx val="1"/>
          <c:order val="1"/>
          <c:tx>
            <c:strRef>
              <c:f>Composite!$D$27</c:f>
              <c:strCache>
                <c:ptCount val="1"/>
                <c:pt idx="0">
                  <c:v>2015</c:v>
                </c:pt>
              </c:strCache>
            </c:strRef>
          </c:tx>
          <c:spPr>
            <a:solidFill>
              <a:schemeClr val="accent2"/>
            </a:solidFill>
            <a:ln>
              <a:noFill/>
            </a:ln>
            <a:effectLst/>
          </c:spPr>
          <c:invertIfNegative val="0"/>
          <c:cat>
            <c:strRef>
              <c:f>Composite!$B$28:$B$36</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Composite!$D$28:$D$36</c:f>
              <c:numCache>
                <c:formatCode>0%</c:formatCode>
                <c:ptCount val="9"/>
                <c:pt idx="0">
                  <c:v>1.4886382321072784</c:v>
                </c:pt>
                <c:pt idx="1">
                  <c:v>2.2398228462434888</c:v>
                </c:pt>
                <c:pt idx="2">
                  <c:v>1.1535472119248849</c:v>
                </c:pt>
                <c:pt idx="3">
                  <c:v>1.139454291933953</c:v>
                </c:pt>
                <c:pt idx="4">
                  <c:v>1.0077959222266364</c:v>
                </c:pt>
                <c:pt idx="5">
                  <c:v>1.0230966562973931</c:v>
                </c:pt>
                <c:pt idx="6">
                  <c:v>0.98387089367123648</c:v>
                </c:pt>
                <c:pt idx="7">
                  <c:v>0.82560636169861223</c:v>
                </c:pt>
                <c:pt idx="8">
                  <c:v>1.0169914018609834</c:v>
                </c:pt>
              </c:numCache>
            </c:numRef>
          </c:val>
          <c:extLst>
            <c:ext xmlns:c16="http://schemas.microsoft.com/office/drawing/2014/chart" uri="{C3380CC4-5D6E-409C-BE32-E72D297353CC}">
              <c16:uniqueId val="{00000001-2D7A-4559-91FD-6A54B7FF7ACA}"/>
            </c:ext>
          </c:extLst>
        </c:ser>
        <c:ser>
          <c:idx val="2"/>
          <c:order val="2"/>
          <c:tx>
            <c:strRef>
              <c:f>Composite!$E$27</c:f>
              <c:strCache>
                <c:ptCount val="1"/>
                <c:pt idx="0">
                  <c:v>2016</c:v>
                </c:pt>
              </c:strCache>
            </c:strRef>
          </c:tx>
          <c:spPr>
            <a:solidFill>
              <a:schemeClr val="accent3"/>
            </a:solidFill>
            <a:ln>
              <a:noFill/>
            </a:ln>
            <a:effectLst/>
          </c:spPr>
          <c:invertIfNegative val="0"/>
          <c:cat>
            <c:strRef>
              <c:f>Composite!$B$28:$B$36</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Composite!$E$28:$E$36</c:f>
              <c:numCache>
                <c:formatCode>0%</c:formatCode>
                <c:ptCount val="9"/>
                <c:pt idx="0">
                  <c:v>0.96183556343251375</c:v>
                </c:pt>
                <c:pt idx="1">
                  <c:v>0.82346755437081764</c:v>
                </c:pt>
                <c:pt idx="2">
                  <c:v>1.2475411306351241</c:v>
                </c:pt>
                <c:pt idx="3">
                  <c:v>1.4744824640739624</c:v>
                </c:pt>
                <c:pt idx="4">
                  <c:v>1.1512840653643686</c:v>
                </c:pt>
                <c:pt idx="5">
                  <c:v>1.3166114374936815</c:v>
                </c:pt>
                <c:pt idx="6">
                  <c:v>1.2334276301958635</c:v>
                </c:pt>
                <c:pt idx="7">
                  <c:v>1.3931018176551195</c:v>
                </c:pt>
                <c:pt idx="8">
                  <c:v>1.4539578610879547</c:v>
                </c:pt>
              </c:numCache>
            </c:numRef>
          </c:val>
          <c:extLst>
            <c:ext xmlns:c16="http://schemas.microsoft.com/office/drawing/2014/chart" uri="{C3380CC4-5D6E-409C-BE32-E72D297353CC}">
              <c16:uniqueId val="{00000002-2D7A-4559-91FD-6A54B7FF7ACA}"/>
            </c:ext>
          </c:extLst>
        </c:ser>
        <c:ser>
          <c:idx val="3"/>
          <c:order val="3"/>
          <c:tx>
            <c:strRef>
              <c:f>Composite!$F$27</c:f>
              <c:strCache>
                <c:ptCount val="1"/>
                <c:pt idx="0">
                  <c:v>2017</c:v>
                </c:pt>
              </c:strCache>
            </c:strRef>
          </c:tx>
          <c:spPr>
            <a:solidFill>
              <a:schemeClr val="accent4"/>
            </a:solidFill>
            <a:ln>
              <a:noFill/>
            </a:ln>
            <a:effectLst/>
          </c:spPr>
          <c:invertIfNegative val="0"/>
          <c:cat>
            <c:strRef>
              <c:f>Composite!$B$28:$B$36</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Composite!$F$28:$F$36</c:f>
              <c:numCache>
                <c:formatCode>0%</c:formatCode>
                <c:ptCount val="9"/>
                <c:pt idx="0">
                  <c:v>1.2923045206956445</c:v>
                </c:pt>
                <c:pt idx="1">
                  <c:v>1.9072761717713043</c:v>
                </c:pt>
                <c:pt idx="2">
                  <c:v>1.2543708248853156</c:v>
                </c:pt>
                <c:pt idx="3">
                  <c:v>2.0298342464546</c:v>
                </c:pt>
                <c:pt idx="4">
                  <c:v>1.1659641353857211</c:v>
                </c:pt>
                <c:pt idx="5">
                  <c:v>1.3062841915076726</c:v>
                </c:pt>
                <c:pt idx="6">
                  <c:v>1.0155120854013546</c:v>
                </c:pt>
                <c:pt idx="7">
                  <c:v>0.93983288662022524</c:v>
                </c:pt>
                <c:pt idx="8">
                  <c:v>1.3134759745312214</c:v>
                </c:pt>
              </c:numCache>
            </c:numRef>
          </c:val>
          <c:extLst>
            <c:ext xmlns:c16="http://schemas.microsoft.com/office/drawing/2014/chart" uri="{C3380CC4-5D6E-409C-BE32-E72D297353CC}">
              <c16:uniqueId val="{00000003-2D7A-4559-91FD-6A54B7FF7ACA}"/>
            </c:ext>
          </c:extLst>
        </c:ser>
        <c:ser>
          <c:idx val="4"/>
          <c:order val="4"/>
          <c:tx>
            <c:strRef>
              <c:f>Composite!$G$27</c:f>
              <c:strCache>
                <c:ptCount val="1"/>
                <c:pt idx="0">
                  <c:v>2018</c:v>
                </c:pt>
              </c:strCache>
            </c:strRef>
          </c:tx>
          <c:spPr>
            <a:solidFill>
              <a:schemeClr val="accent5"/>
            </a:solidFill>
            <a:ln>
              <a:noFill/>
            </a:ln>
            <a:effectLst/>
          </c:spPr>
          <c:invertIfNegative val="0"/>
          <c:cat>
            <c:strRef>
              <c:f>Composite!$B$28:$B$36</c:f>
              <c:strCache>
                <c:ptCount val="9"/>
                <c:pt idx="0">
                  <c:v>Leadway Assurance</c:v>
                </c:pt>
                <c:pt idx="1">
                  <c:v>AIICO Insurance</c:v>
                </c:pt>
                <c:pt idx="2">
                  <c:v>AXA Mansard Insurance</c:v>
                </c:pt>
                <c:pt idx="3">
                  <c:v>Cornerstone Insurance</c:v>
                </c:pt>
                <c:pt idx="4">
                  <c:v>LASACO Assurance</c:v>
                </c:pt>
                <c:pt idx="5">
                  <c:v>NSIA Insurance</c:v>
                </c:pt>
                <c:pt idx="6">
                  <c:v>Standard Alliance Insurance</c:v>
                </c:pt>
                <c:pt idx="7">
                  <c:v>Great Nigeria Insurance</c:v>
                </c:pt>
                <c:pt idx="8">
                  <c:v>Niger Insurance</c:v>
                </c:pt>
              </c:strCache>
            </c:strRef>
          </c:cat>
          <c:val>
            <c:numRef>
              <c:f>Composite!$G$28:$G$36</c:f>
              <c:numCache>
                <c:formatCode>0%</c:formatCode>
                <c:ptCount val="9"/>
                <c:pt idx="0">
                  <c:v>1.105910808535264</c:v>
                </c:pt>
                <c:pt idx="1">
                  <c:v>1.1877458776130485</c:v>
                </c:pt>
                <c:pt idx="2">
                  <c:v>1.1222498298374526</c:v>
                </c:pt>
                <c:pt idx="3">
                  <c:v>0.96591212274496985</c:v>
                </c:pt>
                <c:pt idx="4">
                  <c:v>1.006853059643533</c:v>
                </c:pt>
                <c:pt idx="6">
                  <c:v>0.88938211883686713</c:v>
                </c:pt>
                <c:pt idx="8">
                  <c:v>1.272464549604567</c:v>
                </c:pt>
              </c:numCache>
            </c:numRef>
          </c:val>
          <c:extLst>
            <c:ext xmlns:c16="http://schemas.microsoft.com/office/drawing/2014/chart" uri="{C3380CC4-5D6E-409C-BE32-E72D297353CC}">
              <c16:uniqueId val="{00000004-2D7A-4559-91FD-6A54B7FF7ACA}"/>
            </c:ext>
          </c:extLst>
        </c:ser>
        <c:dLbls>
          <c:showLegendKey val="0"/>
          <c:showVal val="0"/>
          <c:showCatName val="0"/>
          <c:showSerName val="0"/>
          <c:showPercent val="0"/>
          <c:showBubbleSize val="0"/>
        </c:dLbls>
        <c:gapWidth val="219"/>
        <c:overlap val="-27"/>
        <c:axId val="509769024"/>
        <c:axId val="509769352"/>
      </c:barChart>
      <c:catAx>
        <c:axId val="50976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509769352"/>
        <c:crosses val="autoZero"/>
        <c:auto val="1"/>
        <c:lblAlgn val="ctr"/>
        <c:lblOffset val="100"/>
        <c:noMultiLvlLbl val="0"/>
      </c:catAx>
      <c:valAx>
        <c:axId val="509769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509769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95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General!$C$29</c:f>
              <c:strCache>
                <c:ptCount val="1"/>
                <c:pt idx="0">
                  <c:v>2014</c:v>
                </c:pt>
              </c:strCache>
            </c:strRef>
          </c:tx>
          <c:spPr>
            <a:solidFill>
              <a:schemeClr val="accent1"/>
            </a:solidFill>
            <a:ln>
              <a:noFill/>
            </a:ln>
            <a:effectLst/>
          </c:spPr>
          <c:invertIfNegative val="0"/>
          <c:cat>
            <c:strRef>
              <c:f>General!$B$30:$B$39</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General!$C$30:$C$39</c:f>
              <c:numCache>
                <c:formatCode>0.0%</c:formatCode>
                <c:ptCount val="10"/>
                <c:pt idx="0">
                  <c:v>1.1219182207343827</c:v>
                </c:pt>
                <c:pt idx="1">
                  <c:v>0.817192440612308</c:v>
                </c:pt>
                <c:pt idx="2">
                  <c:v>0.80635855206466855</c:v>
                </c:pt>
                <c:pt idx="3">
                  <c:v>0.95288708893385876</c:v>
                </c:pt>
                <c:pt idx="4">
                  <c:v>1.6708803730106623</c:v>
                </c:pt>
                <c:pt idx="5">
                  <c:v>1.8781981392358391</c:v>
                </c:pt>
                <c:pt idx="6">
                  <c:v>1.0392118364535206</c:v>
                </c:pt>
                <c:pt idx="7">
                  <c:v>0.80447541484144258</c:v>
                </c:pt>
                <c:pt idx="8">
                  <c:v>1.0680792999449584</c:v>
                </c:pt>
                <c:pt idx="9">
                  <c:v>0.72424442903071307</c:v>
                </c:pt>
              </c:numCache>
            </c:numRef>
          </c:val>
          <c:extLst>
            <c:ext xmlns:c16="http://schemas.microsoft.com/office/drawing/2014/chart" uri="{C3380CC4-5D6E-409C-BE32-E72D297353CC}">
              <c16:uniqueId val="{00000000-1847-4A81-A0C4-7170F1282A87}"/>
            </c:ext>
          </c:extLst>
        </c:ser>
        <c:ser>
          <c:idx val="1"/>
          <c:order val="1"/>
          <c:tx>
            <c:strRef>
              <c:f>General!$D$29</c:f>
              <c:strCache>
                <c:ptCount val="1"/>
                <c:pt idx="0">
                  <c:v>2015</c:v>
                </c:pt>
              </c:strCache>
            </c:strRef>
          </c:tx>
          <c:spPr>
            <a:solidFill>
              <a:schemeClr val="accent2"/>
            </a:solidFill>
            <a:ln>
              <a:noFill/>
            </a:ln>
            <a:effectLst/>
          </c:spPr>
          <c:invertIfNegative val="0"/>
          <c:cat>
            <c:strRef>
              <c:f>General!$B$30:$B$39</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General!$D$30:$D$39</c:f>
              <c:numCache>
                <c:formatCode>0.0%</c:formatCode>
                <c:ptCount val="10"/>
                <c:pt idx="0">
                  <c:v>1.0208226140391463</c:v>
                </c:pt>
                <c:pt idx="1">
                  <c:v>1.0117589740461383</c:v>
                </c:pt>
                <c:pt idx="2">
                  <c:v>0.69388052006082257</c:v>
                </c:pt>
                <c:pt idx="3">
                  <c:v>0.94964027314077559</c:v>
                </c:pt>
                <c:pt idx="4">
                  <c:v>1.4643006948840638</c:v>
                </c:pt>
                <c:pt idx="5">
                  <c:v>1.7552684719499609</c:v>
                </c:pt>
                <c:pt idx="6">
                  <c:v>1.0661112748980972</c:v>
                </c:pt>
                <c:pt idx="7">
                  <c:v>1.0298133091433772</c:v>
                </c:pt>
                <c:pt idx="8">
                  <c:v>0.93675082873058613</c:v>
                </c:pt>
                <c:pt idx="9">
                  <c:v>0.73739199395073918</c:v>
                </c:pt>
              </c:numCache>
            </c:numRef>
          </c:val>
          <c:extLst>
            <c:ext xmlns:c16="http://schemas.microsoft.com/office/drawing/2014/chart" uri="{C3380CC4-5D6E-409C-BE32-E72D297353CC}">
              <c16:uniqueId val="{00000001-1847-4A81-A0C4-7170F1282A87}"/>
            </c:ext>
          </c:extLst>
        </c:ser>
        <c:ser>
          <c:idx val="2"/>
          <c:order val="2"/>
          <c:tx>
            <c:strRef>
              <c:f>General!$E$29</c:f>
              <c:strCache>
                <c:ptCount val="1"/>
                <c:pt idx="0">
                  <c:v>2016</c:v>
                </c:pt>
              </c:strCache>
            </c:strRef>
          </c:tx>
          <c:spPr>
            <a:solidFill>
              <a:schemeClr val="accent3"/>
            </a:solidFill>
            <a:ln>
              <a:noFill/>
            </a:ln>
            <a:effectLst/>
          </c:spPr>
          <c:invertIfNegative val="0"/>
          <c:cat>
            <c:strRef>
              <c:f>General!$B$30:$B$39</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General!$E$30:$E$39</c:f>
              <c:numCache>
                <c:formatCode>0.0%</c:formatCode>
                <c:ptCount val="10"/>
                <c:pt idx="0">
                  <c:v>0.98684660607543462</c:v>
                </c:pt>
                <c:pt idx="1">
                  <c:v>0.87338312148522856</c:v>
                </c:pt>
                <c:pt idx="2">
                  <c:v>0.89698440771194488</c:v>
                </c:pt>
                <c:pt idx="3">
                  <c:v>0.98403079174169494</c:v>
                </c:pt>
                <c:pt idx="4">
                  <c:v>1.8551244284387765</c:v>
                </c:pt>
                <c:pt idx="5">
                  <c:v>1.4543032111864556</c:v>
                </c:pt>
                <c:pt idx="6">
                  <c:v>1.0604656700976132</c:v>
                </c:pt>
                <c:pt idx="7">
                  <c:v>1.3648904013024776</c:v>
                </c:pt>
                <c:pt idx="8">
                  <c:v>1.0775091234383585</c:v>
                </c:pt>
                <c:pt idx="9">
                  <c:v>0.77801072654401415</c:v>
                </c:pt>
              </c:numCache>
            </c:numRef>
          </c:val>
          <c:extLst>
            <c:ext xmlns:c16="http://schemas.microsoft.com/office/drawing/2014/chart" uri="{C3380CC4-5D6E-409C-BE32-E72D297353CC}">
              <c16:uniqueId val="{00000002-1847-4A81-A0C4-7170F1282A87}"/>
            </c:ext>
          </c:extLst>
        </c:ser>
        <c:ser>
          <c:idx val="3"/>
          <c:order val="3"/>
          <c:tx>
            <c:strRef>
              <c:f>General!$F$29</c:f>
              <c:strCache>
                <c:ptCount val="1"/>
                <c:pt idx="0">
                  <c:v>2017</c:v>
                </c:pt>
              </c:strCache>
            </c:strRef>
          </c:tx>
          <c:spPr>
            <a:solidFill>
              <a:schemeClr val="accent4"/>
            </a:solidFill>
            <a:ln>
              <a:noFill/>
            </a:ln>
            <a:effectLst/>
          </c:spPr>
          <c:invertIfNegative val="0"/>
          <c:cat>
            <c:strRef>
              <c:f>General!$B$30:$B$39</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General!$F$30:$F$39</c:f>
              <c:numCache>
                <c:formatCode>0.0%</c:formatCode>
                <c:ptCount val="10"/>
                <c:pt idx="0">
                  <c:v>0.81479058055145281</c:v>
                </c:pt>
                <c:pt idx="1">
                  <c:v>0.84024301286988812</c:v>
                </c:pt>
                <c:pt idx="2">
                  <c:v>1.051539797887314</c:v>
                </c:pt>
                <c:pt idx="3">
                  <c:v>1.0834777841632048</c:v>
                </c:pt>
                <c:pt idx="4">
                  <c:v>1.5144136489649367</c:v>
                </c:pt>
                <c:pt idx="5">
                  <c:v>2.0640848544180175</c:v>
                </c:pt>
                <c:pt idx="6">
                  <c:v>1.068570230611926</c:v>
                </c:pt>
                <c:pt idx="7">
                  <c:v>1.0352053018306777</c:v>
                </c:pt>
                <c:pt idx="8">
                  <c:v>1.0613935709390356</c:v>
                </c:pt>
                <c:pt idx="9">
                  <c:v>0.89215734895893251</c:v>
                </c:pt>
              </c:numCache>
            </c:numRef>
          </c:val>
          <c:extLst>
            <c:ext xmlns:c16="http://schemas.microsoft.com/office/drawing/2014/chart" uri="{C3380CC4-5D6E-409C-BE32-E72D297353CC}">
              <c16:uniqueId val="{00000003-1847-4A81-A0C4-7170F1282A87}"/>
            </c:ext>
          </c:extLst>
        </c:ser>
        <c:ser>
          <c:idx val="4"/>
          <c:order val="4"/>
          <c:tx>
            <c:strRef>
              <c:f>General!$G$29</c:f>
              <c:strCache>
                <c:ptCount val="1"/>
                <c:pt idx="0">
                  <c:v>2018</c:v>
                </c:pt>
              </c:strCache>
            </c:strRef>
          </c:tx>
          <c:spPr>
            <a:solidFill>
              <a:schemeClr val="accent5"/>
            </a:solidFill>
            <a:ln>
              <a:noFill/>
            </a:ln>
            <a:effectLst/>
          </c:spPr>
          <c:invertIfNegative val="0"/>
          <c:cat>
            <c:strRef>
              <c:f>General!$B$30:$B$39</c:f>
              <c:strCache>
                <c:ptCount val="10"/>
                <c:pt idx="0">
                  <c:v>Custodian &amp; Allied</c:v>
                </c:pt>
                <c:pt idx="1">
                  <c:v>NEM Insurance</c:v>
                </c:pt>
                <c:pt idx="2">
                  <c:v>Zenith General</c:v>
                </c:pt>
                <c:pt idx="3">
                  <c:v>Sovereign Trust</c:v>
                </c:pt>
                <c:pt idx="4">
                  <c:v>Wapic </c:v>
                </c:pt>
                <c:pt idx="5">
                  <c:v>Allianz </c:v>
                </c:pt>
                <c:pt idx="6">
                  <c:v>Royal Exchange Gen</c:v>
                </c:pt>
                <c:pt idx="7">
                  <c:v>Mutual Benefits</c:v>
                </c:pt>
                <c:pt idx="8">
                  <c:v>Consolidated Hallmark</c:v>
                </c:pt>
                <c:pt idx="9">
                  <c:v>Regency Alliance</c:v>
                </c:pt>
              </c:strCache>
            </c:strRef>
          </c:cat>
          <c:val>
            <c:numRef>
              <c:f>General!$G$30:$G$39</c:f>
              <c:numCache>
                <c:formatCode>0.0%</c:formatCode>
                <c:ptCount val="10"/>
                <c:pt idx="0">
                  <c:v>0.87284494145045644</c:v>
                </c:pt>
                <c:pt idx="1">
                  <c:v>0.83201499860573336</c:v>
                </c:pt>
                <c:pt idx="2">
                  <c:v>1.0799909857727039</c:v>
                </c:pt>
                <c:pt idx="3">
                  <c:v>0.94795388685727233</c:v>
                </c:pt>
                <c:pt idx="4">
                  <c:v>1.4262235387165587</c:v>
                </c:pt>
                <c:pt idx="5">
                  <c:v>1.4724309414566541</c:v>
                </c:pt>
                <c:pt idx="7">
                  <c:v>1.0847228718559823</c:v>
                </c:pt>
                <c:pt idx="8">
                  <c:v>1.133645746806164</c:v>
                </c:pt>
                <c:pt idx="9">
                  <c:v>0.84454630463965663</c:v>
                </c:pt>
              </c:numCache>
            </c:numRef>
          </c:val>
          <c:extLst>
            <c:ext xmlns:c16="http://schemas.microsoft.com/office/drawing/2014/chart" uri="{C3380CC4-5D6E-409C-BE32-E72D297353CC}">
              <c16:uniqueId val="{00000004-1847-4A81-A0C4-7170F1282A87}"/>
            </c:ext>
          </c:extLst>
        </c:ser>
        <c:dLbls>
          <c:showLegendKey val="0"/>
          <c:showVal val="0"/>
          <c:showCatName val="0"/>
          <c:showSerName val="0"/>
          <c:showPercent val="0"/>
          <c:showBubbleSize val="0"/>
        </c:dLbls>
        <c:gapWidth val="219"/>
        <c:overlap val="-27"/>
        <c:axId val="352671672"/>
        <c:axId val="352675936"/>
      </c:barChart>
      <c:catAx>
        <c:axId val="352671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352675936"/>
        <c:crosses val="autoZero"/>
        <c:auto val="1"/>
        <c:lblAlgn val="ctr"/>
        <c:lblOffset val="100"/>
        <c:noMultiLvlLbl val="0"/>
      </c:catAx>
      <c:valAx>
        <c:axId val="3526759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352671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95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Life!$C$27</c:f>
              <c:strCache>
                <c:ptCount val="1"/>
                <c:pt idx="0">
                  <c:v>2014</c:v>
                </c:pt>
              </c:strCache>
            </c:strRef>
          </c:tx>
          <c:spPr>
            <a:solidFill>
              <a:schemeClr val="accent1"/>
            </a:solidFill>
            <a:ln>
              <a:noFill/>
            </a:ln>
            <a:effectLst/>
          </c:spPr>
          <c:invertIfNegative val="0"/>
          <c:cat>
            <c:strRef>
              <c:f>Life!$B$28:$B$36</c:f>
              <c:strCache>
                <c:ptCount val="9"/>
                <c:pt idx="0">
                  <c:v>FBN Life </c:v>
                </c:pt>
                <c:pt idx="1">
                  <c:v>Custodian Life</c:v>
                </c:pt>
                <c:pt idx="2">
                  <c:v>African Alliance</c:v>
                </c:pt>
                <c:pt idx="3">
                  <c:v>Mutual Benefits </c:v>
                </c:pt>
                <c:pt idx="4">
                  <c:v>ARM Life</c:v>
                </c:pt>
                <c:pt idx="5">
                  <c:v>Prudential Zenith Life</c:v>
                </c:pt>
                <c:pt idx="6">
                  <c:v>Wapic Life</c:v>
                </c:pt>
                <c:pt idx="7">
                  <c:v>United Met*</c:v>
                </c:pt>
                <c:pt idx="8">
                  <c:v>Royal Exch Pru**</c:v>
                </c:pt>
              </c:strCache>
            </c:strRef>
          </c:cat>
          <c:val>
            <c:numRef>
              <c:f>Life!$C$28:$C$36</c:f>
              <c:numCache>
                <c:formatCode>0.0%</c:formatCode>
                <c:ptCount val="9"/>
                <c:pt idx="0">
                  <c:v>0.50479588470684089</c:v>
                </c:pt>
                <c:pt idx="1">
                  <c:v>0.95902461400244565</c:v>
                </c:pt>
                <c:pt idx="2">
                  <c:v>0.47682916397927055</c:v>
                </c:pt>
                <c:pt idx="3">
                  <c:v>1.0789007639445143</c:v>
                </c:pt>
                <c:pt idx="4">
                  <c:v>1.7372321816444147</c:v>
                </c:pt>
                <c:pt idx="5">
                  <c:v>0.6375691471299022</c:v>
                </c:pt>
                <c:pt idx="6">
                  <c:v>1.5691710781781445</c:v>
                </c:pt>
                <c:pt idx="7">
                  <c:v>1.1326494925877777</c:v>
                </c:pt>
                <c:pt idx="8">
                  <c:v>1.0597021562627744</c:v>
                </c:pt>
              </c:numCache>
            </c:numRef>
          </c:val>
          <c:extLst>
            <c:ext xmlns:c16="http://schemas.microsoft.com/office/drawing/2014/chart" uri="{C3380CC4-5D6E-409C-BE32-E72D297353CC}">
              <c16:uniqueId val="{00000000-3622-41FB-AF63-69549CB9BFC8}"/>
            </c:ext>
          </c:extLst>
        </c:ser>
        <c:ser>
          <c:idx val="1"/>
          <c:order val="1"/>
          <c:tx>
            <c:strRef>
              <c:f>Life!$D$27</c:f>
              <c:strCache>
                <c:ptCount val="1"/>
                <c:pt idx="0">
                  <c:v>2015</c:v>
                </c:pt>
              </c:strCache>
            </c:strRef>
          </c:tx>
          <c:spPr>
            <a:solidFill>
              <a:schemeClr val="accent2"/>
            </a:solidFill>
            <a:ln>
              <a:noFill/>
            </a:ln>
            <a:effectLst/>
          </c:spPr>
          <c:invertIfNegative val="0"/>
          <c:cat>
            <c:strRef>
              <c:f>Life!$B$28:$B$36</c:f>
              <c:strCache>
                <c:ptCount val="9"/>
                <c:pt idx="0">
                  <c:v>FBN Life </c:v>
                </c:pt>
                <c:pt idx="1">
                  <c:v>Custodian Life</c:v>
                </c:pt>
                <c:pt idx="2">
                  <c:v>African Alliance</c:v>
                </c:pt>
                <c:pt idx="3">
                  <c:v>Mutual Benefits </c:v>
                </c:pt>
                <c:pt idx="4">
                  <c:v>ARM Life</c:v>
                </c:pt>
                <c:pt idx="5">
                  <c:v>Prudential Zenith Life</c:v>
                </c:pt>
                <c:pt idx="6">
                  <c:v>Wapic Life</c:v>
                </c:pt>
                <c:pt idx="7">
                  <c:v>United Met*</c:v>
                </c:pt>
                <c:pt idx="8">
                  <c:v>Royal Exch Pru**</c:v>
                </c:pt>
              </c:strCache>
            </c:strRef>
          </c:cat>
          <c:val>
            <c:numRef>
              <c:f>Life!$D$28:$D$36</c:f>
              <c:numCache>
                <c:formatCode>0.0%</c:formatCode>
                <c:ptCount val="9"/>
                <c:pt idx="0">
                  <c:v>0.68318795812235322</c:v>
                </c:pt>
                <c:pt idx="1">
                  <c:v>1.1703807981711423</c:v>
                </c:pt>
                <c:pt idx="2">
                  <c:v>0.51855344322184582</c:v>
                </c:pt>
                <c:pt idx="3">
                  <c:v>1.4078968949292441</c:v>
                </c:pt>
                <c:pt idx="4">
                  <c:v>1.2122505913652211</c:v>
                </c:pt>
                <c:pt idx="5">
                  <c:v>0.83315482494486481</c:v>
                </c:pt>
                <c:pt idx="6">
                  <c:v>1.5424515418644313</c:v>
                </c:pt>
                <c:pt idx="7">
                  <c:v>1.2399360923829654</c:v>
                </c:pt>
                <c:pt idx="8">
                  <c:v>1.3084039351962651</c:v>
                </c:pt>
              </c:numCache>
            </c:numRef>
          </c:val>
          <c:extLst>
            <c:ext xmlns:c16="http://schemas.microsoft.com/office/drawing/2014/chart" uri="{C3380CC4-5D6E-409C-BE32-E72D297353CC}">
              <c16:uniqueId val="{00000001-3622-41FB-AF63-69549CB9BFC8}"/>
            </c:ext>
          </c:extLst>
        </c:ser>
        <c:ser>
          <c:idx val="2"/>
          <c:order val="2"/>
          <c:tx>
            <c:strRef>
              <c:f>Life!$E$27</c:f>
              <c:strCache>
                <c:ptCount val="1"/>
                <c:pt idx="0">
                  <c:v>2016</c:v>
                </c:pt>
              </c:strCache>
            </c:strRef>
          </c:tx>
          <c:spPr>
            <a:solidFill>
              <a:schemeClr val="accent3"/>
            </a:solidFill>
            <a:ln>
              <a:noFill/>
            </a:ln>
            <a:effectLst/>
          </c:spPr>
          <c:invertIfNegative val="0"/>
          <c:cat>
            <c:strRef>
              <c:f>Life!$B$28:$B$36</c:f>
              <c:strCache>
                <c:ptCount val="9"/>
                <c:pt idx="0">
                  <c:v>FBN Life </c:v>
                </c:pt>
                <c:pt idx="1">
                  <c:v>Custodian Life</c:v>
                </c:pt>
                <c:pt idx="2">
                  <c:v>African Alliance</c:v>
                </c:pt>
                <c:pt idx="3">
                  <c:v>Mutual Benefits </c:v>
                </c:pt>
                <c:pt idx="4">
                  <c:v>ARM Life</c:v>
                </c:pt>
                <c:pt idx="5">
                  <c:v>Prudential Zenith Life</c:v>
                </c:pt>
                <c:pt idx="6">
                  <c:v>Wapic Life</c:v>
                </c:pt>
                <c:pt idx="7">
                  <c:v>United Met*</c:v>
                </c:pt>
                <c:pt idx="8">
                  <c:v>Royal Exch Pru**</c:v>
                </c:pt>
              </c:strCache>
            </c:strRef>
          </c:cat>
          <c:val>
            <c:numRef>
              <c:f>Life!$E$28:$E$36</c:f>
              <c:numCache>
                <c:formatCode>0.0%</c:formatCode>
                <c:ptCount val="9"/>
                <c:pt idx="0">
                  <c:v>0.74167755208277375</c:v>
                </c:pt>
                <c:pt idx="1">
                  <c:v>1.0937796395309172</c:v>
                </c:pt>
                <c:pt idx="2">
                  <c:v>0.65764994885695605</c:v>
                </c:pt>
                <c:pt idx="3">
                  <c:v>1.2997931333225483</c:v>
                </c:pt>
                <c:pt idx="4">
                  <c:v>1.3597959712486121</c:v>
                </c:pt>
                <c:pt idx="5">
                  <c:v>0.87898381837608031</c:v>
                </c:pt>
                <c:pt idx="6">
                  <c:v>1.8527575016124245</c:v>
                </c:pt>
                <c:pt idx="7">
                  <c:v>1.5702039872248066</c:v>
                </c:pt>
                <c:pt idx="8">
                  <c:v>1.1842171155430836</c:v>
                </c:pt>
              </c:numCache>
            </c:numRef>
          </c:val>
          <c:extLst>
            <c:ext xmlns:c16="http://schemas.microsoft.com/office/drawing/2014/chart" uri="{C3380CC4-5D6E-409C-BE32-E72D297353CC}">
              <c16:uniqueId val="{00000002-3622-41FB-AF63-69549CB9BFC8}"/>
            </c:ext>
          </c:extLst>
        </c:ser>
        <c:ser>
          <c:idx val="3"/>
          <c:order val="3"/>
          <c:tx>
            <c:strRef>
              <c:f>Life!$F$27</c:f>
              <c:strCache>
                <c:ptCount val="1"/>
                <c:pt idx="0">
                  <c:v>2017</c:v>
                </c:pt>
              </c:strCache>
            </c:strRef>
          </c:tx>
          <c:spPr>
            <a:solidFill>
              <a:schemeClr val="accent4"/>
            </a:solidFill>
            <a:ln>
              <a:noFill/>
            </a:ln>
            <a:effectLst/>
          </c:spPr>
          <c:invertIfNegative val="0"/>
          <c:cat>
            <c:strRef>
              <c:f>Life!$B$28:$B$36</c:f>
              <c:strCache>
                <c:ptCount val="9"/>
                <c:pt idx="0">
                  <c:v>FBN Life </c:v>
                </c:pt>
                <c:pt idx="1">
                  <c:v>Custodian Life</c:v>
                </c:pt>
                <c:pt idx="2">
                  <c:v>African Alliance</c:v>
                </c:pt>
                <c:pt idx="3">
                  <c:v>Mutual Benefits </c:v>
                </c:pt>
                <c:pt idx="4">
                  <c:v>ARM Life</c:v>
                </c:pt>
                <c:pt idx="5">
                  <c:v>Prudential Zenith Life</c:v>
                </c:pt>
                <c:pt idx="6">
                  <c:v>Wapic Life</c:v>
                </c:pt>
                <c:pt idx="7">
                  <c:v>United Met*</c:v>
                </c:pt>
                <c:pt idx="8">
                  <c:v>Royal Exch Pru**</c:v>
                </c:pt>
              </c:strCache>
            </c:strRef>
          </c:cat>
          <c:val>
            <c:numRef>
              <c:f>Life!$F$28:$F$36</c:f>
              <c:numCache>
                <c:formatCode>0.0%</c:formatCode>
                <c:ptCount val="9"/>
                <c:pt idx="0">
                  <c:v>0.45844248046090003</c:v>
                </c:pt>
                <c:pt idx="1">
                  <c:v>1.2132299312231538</c:v>
                </c:pt>
                <c:pt idx="2">
                  <c:v>1.8660018709004311</c:v>
                </c:pt>
                <c:pt idx="3">
                  <c:v>1.3601102859131597</c:v>
                </c:pt>
                <c:pt idx="4">
                  <c:v>1.3816814701939686</c:v>
                </c:pt>
                <c:pt idx="5">
                  <c:v>0.82086704662890086</c:v>
                </c:pt>
                <c:pt idx="6">
                  <c:v>1.3585474886802795</c:v>
                </c:pt>
                <c:pt idx="7">
                  <c:v>1.5690185907845939</c:v>
                </c:pt>
                <c:pt idx="8">
                  <c:v>1.4394676719048578</c:v>
                </c:pt>
              </c:numCache>
            </c:numRef>
          </c:val>
          <c:extLst>
            <c:ext xmlns:c16="http://schemas.microsoft.com/office/drawing/2014/chart" uri="{C3380CC4-5D6E-409C-BE32-E72D297353CC}">
              <c16:uniqueId val="{00000003-3622-41FB-AF63-69549CB9BFC8}"/>
            </c:ext>
          </c:extLst>
        </c:ser>
        <c:ser>
          <c:idx val="4"/>
          <c:order val="4"/>
          <c:tx>
            <c:strRef>
              <c:f>Life!$G$27</c:f>
              <c:strCache>
                <c:ptCount val="1"/>
                <c:pt idx="0">
                  <c:v>2018</c:v>
                </c:pt>
              </c:strCache>
            </c:strRef>
          </c:tx>
          <c:spPr>
            <a:solidFill>
              <a:schemeClr val="accent5"/>
            </a:solidFill>
            <a:ln>
              <a:noFill/>
            </a:ln>
            <a:effectLst/>
          </c:spPr>
          <c:invertIfNegative val="0"/>
          <c:cat>
            <c:strRef>
              <c:f>Life!$B$28:$B$36</c:f>
              <c:strCache>
                <c:ptCount val="9"/>
                <c:pt idx="0">
                  <c:v>FBN Life </c:v>
                </c:pt>
                <c:pt idx="1">
                  <c:v>Custodian Life</c:v>
                </c:pt>
                <c:pt idx="2">
                  <c:v>African Alliance</c:v>
                </c:pt>
                <c:pt idx="3">
                  <c:v>Mutual Benefits </c:v>
                </c:pt>
                <c:pt idx="4">
                  <c:v>ARM Life</c:v>
                </c:pt>
                <c:pt idx="5">
                  <c:v>Prudential Zenith Life</c:v>
                </c:pt>
                <c:pt idx="6">
                  <c:v>Wapic Life</c:v>
                </c:pt>
                <c:pt idx="7">
                  <c:v>United Met*</c:v>
                </c:pt>
                <c:pt idx="8">
                  <c:v>Royal Exch Pru**</c:v>
                </c:pt>
              </c:strCache>
            </c:strRef>
          </c:cat>
          <c:val>
            <c:numRef>
              <c:f>Life!$G$28:$G$36</c:f>
              <c:numCache>
                <c:formatCode>0.0%</c:formatCode>
                <c:ptCount val="9"/>
                <c:pt idx="0">
                  <c:v>0.45295293494557864</c:v>
                </c:pt>
                <c:pt idx="1">
                  <c:v>1.1423342449755203</c:v>
                </c:pt>
                <c:pt idx="2">
                  <c:v>1.9049127526571432</c:v>
                </c:pt>
                <c:pt idx="3">
                  <c:v>1.3519038843743496</c:v>
                </c:pt>
                <c:pt idx="4">
                  <c:v>1.2430450969848825</c:v>
                </c:pt>
                <c:pt idx="5">
                  <c:v>0.92695169342621864</c:v>
                </c:pt>
                <c:pt idx="6">
                  <c:v>1.3376582338770446</c:v>
                </c:pt>
              </c:numCache>
            </c:numRef>
          </c:val>
          <c:extLst>
            <c:ext xmlns:c16="http://schemas.microsoft.com/office/drawing/2014/chart" uri="{C3380CC4-5D6E-409C-BE32-E72D297353CC}">
              <c16:uniqueId val="{00000004-3622-41FB-AF63-69549CB9BFC8}"/>
            </c:ext>
          </c:extLst>
        </c:ser>
        <c:dLbls>
          <c:showLegendKey val="0"/>
          <c:showVal val="0"/>
          <c:showCatName val="0"/>
          <c:showSerName val="0"/>
          <c:showPercent val="0"/>
          <c:showBubbleSize val="0"/>
        </c:dLbls>
        <c:gapWidth val="219"/>
        <c:overlap val="-27"/>
        <c:axId val="523950424"/>
        <c:axId val="523949440"/>
      </c:barChart>
      <c:catAx>
        <c:axId val="523950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523949440"/>
        <c:crosses val="autoZero"/>
        <c:auto val="1"/>
        <c:lblAlgn val="ctr"/>
        <c:lblOffset val="100"/>
        <c:noMultiLvlLbl val="0"/>
      </c:catAx>
      <c:valAx>
        <c:axId val="5239494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523950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95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'Commercial Bank assets nominal'!$B$6:$B$23</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'Commercial Bank assets nominal'!$H$6:$H$23</c:f>
              <c:numCache>
                <c:formatCode>_-* #,##0_-;\-* #,##0_-;_-* "-"??_-;_-@_-</c:formatCode>
                <c:ptCount val="18"/>
                <c:pt idx="0">
                  <c:v>714.47319999999991</c:v>
                </c:pt>
                <c:pt idx="1">
                  <c:v>712.33939975989426</c:v>
                </c:pt>
                <c:pt idx="2">
                  <c:v>786.04223013729211</c:v>
                </c:pt>
                <c:pt idx="3">
                  <c:v>860.34961415896271</c:v>
                </c:pt>
                <c:pt idx="4">
                  <c:v>904.60800784403023</c:v>
                </c:pt>
                <c:pt idx="5">
                  <c:v>1104.1865691421001</c:v>
                </c:pt>
                <c:pt idx="6">
                  <c:v>1929.4588168964847</c:v>
                </c:pt>
                <c:pt idx="7">
                  <c:v>2711.4011962641107</c:v>
                </c:pt>
                <c:pt idx="8">
                  <c:v>2939.110682353054</c:v>
                </c:pt>
                <c:pt idx="9">
                  <c:v>2224.4944563357908</c:v>
                </c:pt>
                <c:pt idx="10">
                  <c:v>1924.3691791340398</c:v>
                </c:pt>
                <c:pt idx="11">
                  <c:v>1977.4973746648036</c:v>
                </c:pt>
                <c:pt idx="12">
                  <c:v>2262.0095774355464</c:v>
                </c:pt>
                <c:pt idx="13">
                  <c:v>2779.465436685256</c:v>
                </c:pt>
                <c:pt idx="14">
                  <c:v>2554.0045772695203</c:v>
                </c:pt>
                <c:pt idx="15">
                  <c:v>2694.8705991268675</c:v>
                </c:pt>
                <c:pt idx="16">
                  <c:v>2237.0671386371091</c:v>
                </c:pt>
                <c:pt idx="17">
                  <c:v>1861.7393006858388</c:v>
                </c:pt>
              </c:numCache>
            </c:numRef>
          </c:val>
          <c:smooth val="1"/>
          <c:extLst>
            <c:ext xmlns:c16="http://schemas.microsoft.com/office/drawing/2014/chart" uri="{C3380CC4-5D6E-409C-BE32-E72D297353CC}">
              <c16:uniqueId val="{00000000-031E-4841-838D-F6E32EBFA727}"/>
            </c:ext>
          </c:extLst>
        </c:ser>
        <c:dLbls>
          <c:showLegendKey val="0"/>
          <c:showVal val="0"/>
          <c:showCatName val="0"/>
          <c:showSerName val="0"/>
          <c:showPercent val="0"/>
          <c:showBubbleSize val="0"/>
        </c:dLbls>
        <c:smooth val="0"/>
        <c:axId val="635817520"/>
        <c:axId val="635820472"/>
      </c:lineChart>
      <c:catAx>
        <c:axId val="63581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5820472"/>
        <c:crosses val="autoZero"/>
        <c:auto val="1"/>
        <c:lblAlgn val="ctr"/>
        <c:lblOffset val="100"/>
        <c:noMultiLvlLbl val="0"/>
      </c:catAx>
      <c:valAx>
        <c:axId val="635820472"/>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5817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8114610673664"/>
          <c:y val="4.1666666666666664E-2"/>
          <c:w val="0.84030774278215226"/>
          <c:h val="0.68144284047827353"/>
        </c:manualLayout>
      </c:layout>
      <c:barChart>
        <c:barDir val="col"/>
        <c:grouping val="clustered"/>
        <c:varyColors val="0"/>
        <c:ser>
          <c:idx val="0"/>
          <c:order val="0"/>
          <c:tx>
            <c:strRef>
              <c:f>'Gross premium income'!$C$4</c:f>
              <c:strCache>
                <c:ptCount val="1"/>
                <c:pt idx="0">
                  <c:v>Life</c:v>
                </c:pt>
              </c:strCache>
            </c:strRef>
          </c:tx>
          <c:spPr>
            <a:solidFill>
              <a:schemeClr val="accent1"/>
            </a:solidFill>
            <a:ln>
              <a:noFill/>
            </a:ln>
            <a:effectLst/>
          </c:spPr>
          <c:invertIfNegative val="0"/>
          <c:cat>
            <c:strRef>
              <c:f>'Gross premium income'!$B$5:$B$15</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'Gross premium income'!$C$5:$C$15</c:f>
              <c:numCache>
                <c:formatCode>#,##0_);\(#,##0\)</c:formatCode>
                <c:ptCount val="11"/>
                <c:pt idx="0">
                  <c:v>29327.648000000001</c:v>
                </c:pt>
                <c:pt idx="1">
                  <c:v>34291.951000000001</c:v>
                </c:pt>
                <c:pt idx="2">
                  <c:v>39760.889000000003</c:v>
                </c:pt>
                <c:pt idx="3">
                  <c:v>54554.150999999998</c:v>
                </c:pt>
                <c:pt idx="4">
                  <c:v>69965.202999999994</c:v>
                </c:pt>
                <c:pt idx="5">
                  <c:v>80415.941999999995</c:v>
                </c:pt>
                <c:pt idx="6">
                  <c:v>108576.192</c:v>
                </c:pt>
                <c:pt idx="7">
                  <c:v>134067.98199999999</c:v>
                </c:pt>
                <c:pt idx="8">
                  <c:v>126696.315</c:v>
                </c:pt>
                <c:pt idx="9">
                  <c:v>161711.005</c:v>
                </c:pt>
                <c:pt idx="10">
                  <c:v>177882.10550000001</c:v>
                </c:pt>
              </c:numCache>
            </c:numRef>
          </c:val>
          <c:extLst>
            <c:ext xmlns:c16="http://schemas.microsoft.com/office/drawing/2014/chart" uri="{C3380CC4-5D6E-409C-BE32-E72D297353CC}">
              <c16:uniqueId val="{00000000-E816-4D2E-9882-1EAF9A840261}"/>
            </c:ext>
          </c:extLst>
        </c:ser>
        <c:ser>
          <c:idx val="1"/>
          <c:order val="1"/>
          <c:tx>
            <c:strRef>
              <c:f>'Gross premium income'!$D$4</c:f>
              <c:strCache>
                <c:ptCount val="1"/>
                <c:pt idx="0">
                  <c:v>Non-life</c:v>
                </c:pt>
              </c:strCache>
            </c:strRef>
          </c:tx>
          <c:spPr>
            <a:solidFill>
              <a:schemeClr val="accent2"/>
            </a:solidFill>
            <a:ln>
              <a:noFill/>
            </a:ln>
            <a:effectLst/>
          </c:spPr>
          <c:invertIfNegative val="0"/>
          <c:cat>
            <c:strRef>
              <c:f>'Gross premium income'!$B$5:$B$15</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'Gross premium income'!$D$5:$D$15</c:f>
              <c:numCache>
                <c:formatCode>#,##0_);\(#,##0\)</c:formatCode>
                <c:ptCount val="11"/>
                <c:pt idx="0">
                  <c:v>120931.883</c:v>
                </c:pt>
                <c:pt idx="1">
                  <c:v>144660.899</c:v>
                </c:pt>
                <c:pt idx="2">
                  <c:v>145969.09299999999</c:v>
                </c:pt>
                <c:pt idx="3">
                  <c:v>163193.85699999999</c:v>
                </c:pt>
                <c:pt idx="4">
                  <c:v>182172.87400000001</c:v>
                </c:pt>
                <c:pt idx="5">
                  <c:v>187419.36300000001</c:v>
                </c:pt>
                <c:pt idx="6">
                  <c:v>184967.76699999999</c:v>
                </c:pt>
                <c:pt idx="7">
                  <c:v>178487.08100000001</c:v>
                </c:pt>
                <c:pt idx="8">
                  <c:v>189729.62299999999</c:v>
                </c:pt>
                <c:pt idx="9">
                  <c:v>203346.389</c:v>
                </c:pt>
                <c:pt idx="10">
                  <c:v>222117.89449999997</c:v>
                </c:pt>
              </c:numCache>
            </c:numRef>
          </c:val>
          <c:extLst>
            <c:ext xmlns:c16="http://schemas.microsoft.com/office/drawing/2014/chart" uri="{C3380CC4-5D6E-409C-BE32-E72D297353CC}">
              <c16:uniqueId val="{00000001-E816-4D2E-9882-1EAF9A840261}"/>
            </c:ext>
          </c:extLst>
        </c:ser>
        <c:dLbls>
          <c:showLegendKey val="0"/>
          <c:showVal val="0"/>
          <c:showCatName val="0"/>
          <c:showSerName val="0"/>
          <c:showPercent val="0"/>
          <c:showBubbleSize val="0"/>
        </c:dLbls>
        <c:gapWidth val="219"/>
        <c:overlap val="-27"/>
        <c:axId val="370188568"/>
        <c:axId val="370194144"/>
      </c:barChart>
      <c:catAx>
        <c:axId val="370188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370194144"/>
        <c:crosses val="autoZero"/>
        <c:auto val="1"/>
        <c:lblAlgn val="ctr"/>
        <c:lblOffset val="100"/>
        <c:noMultiLvlLbl val="0"/>
      </c:catAx>
      <c:valAx>
        <c:axId val="370194144"/>
        <c:scaling>
          <c:orientation val="minMax"/>
        </c:scaling>
        <c:delete val="0"/>
        <c:axPos val="l"/>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370188568"/>
        <c:crosses val="autoZero"/>
        <c:crossBetween val="between"/>
      </c:valAx>
      <c:spPr>
        <a:noFill/>
        <a:ln>
          <a:noFill/>
        </a:ln>
        <a:effectLst/>
      </c:spPr>
    </c:plotArea>
    <c:legend>
      <c:legendPos val="b"/>
      <c:layout>
        <c:manualLayout>
          <c:xMode val="edge"/>
          <c:yMode val="edge"/>
          <c:x val="0.21014982502187229"/>
          <c:y val="0.89409667541557303"/>
          <c:w val="0.61303346456692909"/>
          <c:h val="7.8125546806649168E-2"/>
        </c:manualLayout>
      </c:layout>
      <c:overlay val="0"/>
      <c:spPr>
        <a:noFill/>
        <a:ln>
          <a:noFill/>
        </a:ln>
        <a:effectLst/>
      </c:spPr>
      <c:txPr>
        <a:bodyPr rot="0" spcFirstLastPara="1" vertOverflow="ellipsis" vert="horz" wrap="square" anchor="ctr" anchorCtr="1"/>
        <a:lstStyle/>
        <a:p>
          <a:pPr>
            <a:defRPr sz="95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showDLblsOverMax val="0"/>
  </c:chart>
  <c:spPr>
    <a:noFill/>
    <a:ln>
      <a:noFill/>
    </a:ln>
    <a:effectLst/>
  </c:spPr>
  <c:txPr>
    <a:bodyPr/>
    <a:lstStyle/>
    <a:p>
      <a:pPr>
        <a:defRPr sz="950">
          <a:latin typeface="Fedra Sans Std Book LF" panose="020B0403040000020004" pitchFamily="34" charset="0"/>
          <a:ea typeface="Fedra Sans Std Book LF" panose="020B04030400000200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8114610673664"/>
          <c:y val="4.1666666666666664E-2"/>
          <c:w val="0.84030774278215226"/>
          <c:h val="0.68144284047827353"/>
        </c:manualLayout>
      </c:layout>
      <c:barChart>
        <c:barDir val="col"/>
        <c:grouping val="clustered"/>
        <c:varyColors val="0"/>
        <c:ser>
          <c:idx val="0"/>
          <c:order val="0"/>
          <c:tx>
            <c:strRef>
              <c:f>'Gross premium income'!$R$4</c:f>
              <c:strCache>
                <c:ptCount val="1"/>
                <c:pt idx="0">
                  <c:v>Life</c:v>
                </c:pt>
              </c:strCache>
            </c:strRef>
          </c:tx>
          <c:spPr>
            <a:solidFill>
              <a:schemeClr val="accent1"/>
            </a:solidFill>
            <a:ln>
              <a:noFill/>
            </a:ln>
            <a:effectLst/>
          </c:spPr>
          <c:invertIfNegative val="0"/>
          <c:cat>
            <c:strRef>
              <c:f>'Gross premium income'!$Q$5:$Q$15</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'Gross premium income'!$R$5:$R$15</c:f>
              <c:numCache>
                <c:formatCode>#,##0_);\(#,##0\)</c:formatCode>
                <c:ptCount val="11"/>
                <c:pt idx="0">
                  <c:v>29327.648000000001</c:v>
                </c:pt>
                <c:pt idx="1">
                  <c:v>30457.595992446451</c:v>
                </c:pt>
                <c:pt idx="2">
                  <c:v>31041.258482420595</c:v>
                </c:pt>
                <c:pt idx="3">
                  <c:v>38421.590428315852</c:v>
                </c:pt>
                <c:pt idx="4">
                  <c:v>43901.112754530674</c:v>
                </c:pt>
                <c:pt idx="5">
                  <c:v>46502.260278883557</c:v>
                </c:pt>
                <c:pt idx="6">
                  <c:v>58111.140873603908</c:v>
                </c:pt>
                <c:pt idx="7">
                  <c:v>65830.027729602589</c:v>
                </c:pt>
                <c:pt idx="8">
                  <c:v>53803.853859599483</c:v>
                </c:pt>
                <c:pt idx="9">
                  <c:v>58923.13122901156</c:v>
                </c:pt>
                <c:pt idx="10">
                  <c:v>57795.834179077297</c:v>
                </c:pt>
              </c:numCache>
            </c:numRef>
          </c:val>
          <c:extLst>
            <c:ext xmlns:c16="http://schemas.microsoft.com/office/drawing/2014/chart" uri="{C3380CC4-5D6E-409C-BE32-E72D297353CC}">
              <c16:uniqueId val="{00000000-1EC2-4713-855F-2D6AFCEF5AA7}"/>
            </c:ext>
          </c:extLst>
        </c:ser>
        <c:ser>
          <c:idx val="1"/>
          <c:order val="1"/>
          <c:tx>
            <c:strRef>
              <c:f>'Gross premium income'!$S$4</c:f>
              <c:strCache>
                <c:ptCount val="1"/>
                <c:pt idx="0">
                  <c:v>Non-life</c:v>
                </c:pt>
              </c:strCache>
            </c:strRef>
          </c:tx>
          <c:spPr>
            <a:solidFill>
              <a:schemeClr val="accent2"/>
            </a:solidFill>
            <a:ln>
              <a:noFill/>
            </a:ln>
            <a:effectLst/>
          </c:spPr>
          <c:invertIfNegative val="0"/>
          <c:cat>
            <c:strRef>
              <c:f>'Gross premium income'!$Q$5:$Q$15</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'Gross premium income'!$S$5:$S$15</c:f>
              <c:numCache>
                <c:formatCode>#,##0_);\(#,##0\)</c:formatCode>
                <c:ptCount val="11"/>
                <c:pt idx="0">
                  <c:v>120931.883</c:v>
                </c:pt>
                <c:pt idx="1">
                  <c:v>128485.63844168857</c:v>
                </c:pt>
                <c:pt idx="2">
                  <c:v>113957.82288111039</c:v>
                </c:pt>
                <c:pt idx="3">
                  <c:v>114934.74683660912</c:v>
                </c:pt>
                <c:pt idx="4">
                  <c:v>114308.13517815292</c:v>
                </c:pt>
                <c:pt idx="5">
                  <c:v>108379.30617698366</c:v>
                </c:pt>
                <c:pt idx="6">
                  <c:v>98996.730012532978</c:v>
                </c:pt>
                <c:pt idx="7">
                  <c:v>87640.682855999316</c:v>
                </c:pt>
                <c:pt idx="8">
                  <c:v>80572.074323778914</c:v>
                </c:pt>
                <c:pt idx="9">
                  <c:v>74093.942858079652</c:v>
                </c:pt>
                <c:pt idx="10">
                  <c:v>72168.523993144336</c:v>
                </c:pt>
              </c:numCache>
            </c:numRef>
          </c:val>
          <c:extLst>
            <c:ext xmlns:c16="http://schemas.microsoft.com/office/drawing/2014/chart" uri="{C3380CC4-5D6E-409C-BE32-E72D297353CC}">
              <c16:uniqueId val="{00000001-1EC2-4713-855F-2D6AFCEF5AA7}"/>
            </c:ext>
          </c:extLst>
        </c:ser>
        <c:dLbls>
          <c:showLegendKey val="0"/>
          <c:showVal val="0"/>
          <c:showCatName val="0"/>
          <c:showSerName val="0"/>
          <c:showPercent val="0"/>
          <c:showBubbleSize val="0"/>
        </c:dLbls>
        <c:gapWidth val="219"/>
        <c:overlap val="-27"/>
        <c:axId val="370188568"/>
        <c:axId val="370194144"/>
      </c:barChart>
      <c:catAx>
        <c:axId val="370188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370194144"/>
        <c:crosses val="autoZero"/>
        <c:auto val="1"/>
        <c:lblAlgn val="ctr"/>
        <c:lblOffset val="100"/>
        <c:noMultiLvlLbl val="0"/>
      </c:catAx>
      <c:valAx>
        <c:axId val="370194144"/>
        <c:scaling>
          <c:orientation val="minMax"/>
        </c:scaling>
        <c:delete val="0"/>
        <c:axPos val="l"/>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370188568"/>
        <c:crosses val="autoZero"/>
        <c:crossBetween val="between"/>
      </c:valAx>
    </c:plotArea>
    <c:legend>
      <c:legendPos val="b"/>
      <c:layout>
        <c:manualLayout>
          <c:xMode val="edge"/>
          <c:yMode val="edge"/>
          <c:x val="0.21014982502187229"/>
          <c:y val="0.89409667541557303"/>
          <c:w val="0.61303346456692909"/>
          <c:h val="7.8125546806649168E-2"/>
        </c:manualLayout>
      </c:layout>
      <c:overlay val="0"/>
      <c:spPr>
        <a:noFill/>
        <a:ln>
          <a:noFill/>
        </a:ln>
        <a:effectLst/>
      </c:spPr>
      <c:txPr>
        <a:bodyPr rot="0" spcFirstLastPara="1" vertOverflow="ellipsis" vert="horz" wrap="square" anchor="ctr" anchorCtr="1"/>
        <a:lstStyle/>
        <a:p>
          <a:pPr>
            <a:defRPr sz="95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showDLblsOverMax val="0"/>
  </c:chart>
  <c:txPr>
    <a:bodyPr/>
    <a:lstStyle/>
    <a:p>
      <a:pPr>
        <a:defRPr sz="950">
          <a:latin typeface="Fedra Sans Std Book LF" panose="020B0403040000020004" pitchFamily="34" charset="0"/>
          <a:ea typeface="Fedra Sans Std Book LF" panose="020B04030400000200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'Gross premium income'!$R$51</c:f>
              <c:strCache>
                <c:ptCount val="1"/>
                <c:pt idx="0">
                  <c:v>Life</c:v>
                </c:pt>
              </c:strCache>
            </c:strRef>
          </c:tx>
          <c:spPr>
            <a:solidFill>
              <a:schemeClr val="accent1"/>
            </a:solidFill>
            <a:ln>
              <a:noFill/>
            </a:ln>
            <a:effectLst/>
          </c:spPr>
          <c:invertIfNegative val="0"/>
          <c:cat>
            <c:strRef>
              <c:f>'Gross premium income'!$Q$52:$Q$62</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'Gross premium income'!$R$52:$R$62</c:f>
              <c:numCache>
                <c:formatCode>#,##0_);\(#,##0\)</c:formatCode>
                <c:ptCount val="11"/>
                <c:pt idx="0">
                  <c:v>209.93305654974949</c:v>
                </c:pt>
                <c:pt idx="1">
                  <c:v>229.37759866220736</c:v>
                </c:pt>
                <c:pt idx="2">
                  <c:v>261.58479605263159</c:v>
                </c:pt>
                <c:pt idx="3">
                  <c:v>336.13155268022177</c:v>
                </c:pt>
                <c:pt idx="4">
                  <c:v>448.06406019852699</c:v>
                </c:pt>
                <c:pt idx="5">
                  <c:v>501.65902682470363</c:v>
                </c:pt>
                <c:pt idx="6">
                  <c:v>591.85713818479155</c:v>
                </c:pt>
                <c:pt idx="7">
                  <c:v>672.69434019066728</c:v>
                </c:pt>
                <c:pt idx="8">
                  <c:v>401.78960136999336</c:v>
                </c:pt>
                <c:pt idx="9">
                  <c:v>449.20971415872663</c:v>
                </c:pt>
                <c:pt idx="10">
                  <c:v>490.5874555282827</c:v>
                </c:pt>
              </c:numCache>
            </c:numRef>
          </c:val>
          <c:extLst>
            <c:ext xmlns:c16="http://schemas.microsoft.com/office/drawing/2014/chart" uri="{C3380CC4-5D6E-409C-BE32-E72D297353CC}">
              <c16:uniqueId val="{00000000-1AF9-4F33-8E28-55CB60DF4D68}"/>
            </c:ext>
          </c:extLst>
        </c:ser>
        <c:ser>
          <c:idx val="1"/>
          <c:order val="1"/>
          <c:tx>
            <c:strRef>
              <c:f>'Gross premium income'!$S$51</c:f>
              <c:strCache>
                <c:ptCount val="1"/>
                <c:pt idx="0">
                  <c:v>Non-life</c:v>
                </c:pt>
              </c:strCache>
            </c:strRef>
          </c:tx>
          <c:spPr>
            <a:solidFill>
              <a:schemeClr val="accent2"/>
            </a:solidFill>
            <a:ln>
              <a:noFill/>
            </a:ln>
            <a:effectLst/>
          </c:spPr>
          <c:invertIfNegative val="0"/>
          <c:cat>
            <c:strRef>
              <c:f>'Gross premium income'!$Q$52:$Q$62</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'Gross premium income'!$S$52:$S$62</c:f>
              <c:numCache>
                <c:formatCode>#,##0_);\(#,##0\)</c:formatCode>
                <c:ptCount val="11"/>
                <c:pt idx="0">
                  <c:v>865.65413743736588</c:v>
                </c:pt>
                <c:pt idx="1">
                  <c:v>967.63143143812715</c:v>
                </c:pt>
                <c:pt idx="2">
                  <c:v>960.32298026315789</c:v>
                </c:pt>
                <c:pt idx="3">
                  <c:v>1005.507436845348</c:v>
                </c:pt>
                <c:pt idx="4">
                  <c:v>1166.6530515529939</c:v>
                </c:pt>
                <c:pt idx="5">
                  <c:v>1169.1788084840923</c:v>
                </c:pt>
                <c:pt idx="6">
                  <c:v>1008.2734641591715</c:v>
                </c:pt>
                <c:pt idx="7">
                  <c:v>895.56989964877073</c:v>
                </c:pt>
                <c:pt idx="8">
                  <c:v>601.68592585545298</c:v>
                </c:pt>
                <c:pt idx="9">
                  <c:v>564.8667712992027</c:v>
                </c:pt>
                <c:pt idx="10">
                  <c:v>612.58692876251405</c:v>
                </c:pt>
              </c:numCache>
            </c:numRef>
          </c:val>
          <c:extLst>
            <c:ext xmlns:c16="http://schemas.microsoft.com/office/drawing/2014/chart" uri="{C3380CC4-5D6E-409C-BE32-E72D297353CC}">
              <c16:uniqueId val="{00000001-1AF9-4F33-8E28-55CB60DF4D68}"/>
            </c:ext>
          </c:extLst>
        </c:ser>
        <c:dLbls>
          <c:showLegendKey val="0"/>
          <c:showVal val="0"/>
          <c:showCatName val="0"/>
          <c:showSerName val="0"/>
          <c:showPercent val="0"/>
          <c:showBubbleSize val="0"/>
        </c:dLbls>
        <c:gapWidth val="219"/>
        <c:overlap val="-27"/>
        <c:axId val="724559544"/>
        <c:axId val="724559872"/>
      </c:barChart>
      <c:catAx>
        <c:axId val="724559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724559872"/>
        <c:crosses val="autoZero"/>
        <c:auto val="1"/>
        <c:lblAlgn val="ctr"/>
        <c:lblOffset val="100"/>
        <c:noMultiLvlLbl val="0"/>
      </c:catAx>
      <c:valAx>
        <c:axId val="724559872"/>
        <c:scaling>
          <c:orientation val="minMax"/>
        </c:scaling>
        <c:delete val="0"/>
        <c:axPos val="l"/>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crossAx val="724559544"/>
        <c:crosses val="autoZero"/>
        <c:crossBetween val="between"/>
      </c:valAx>
      <c:spPr>
        <a:noFill/>
        <a:ln>
          <a:noFill/>
        </a:ln>
        <a:effectLst/>
      </c:spPr>
    </c:plotArea>
    <c:legend>
      <c:legendPos val="b"/>
      <c:layout>
        <c:manualLayout>
          <c:xMode val="edge"/>
          <c:yMode val="edge"/>
          <c:x val="0.23237204724409449"/>
          <c:y val="0.89409667541557303"/>
          <c:w val="0.61025568678915132"/>
          <c:h val="7.8125546806649168E-2"/>
        </c:manualLayout>
      </c:layout>
      <c:overlay val="0"/>
      <c:spPr>
        <a:noFill/>
        <a:ln>
          <a:noFill/>
        </a:ln>
        <a:effectLst/>
      </c:spPr>
      <c:txPr>
        <a:bodyPr rot="0" spcFirstLastPara="1" vertOverflow="ellipsis" vert="horz" wrap="square" anchor="ctr" anchorCtr="1"/>
        <a:lstStyle/>
        <a:p>
          <a:pPr>
            <a:defRPr sz="950" b="0" i="0" u="none" strike="noStrike" kern="1200" baseline="0">
              <a:solidFill>
                <a:schemeClr val="bg2">
                  <a:lumMod val="10000"/>
                </a:schemeClr>
              </a:solidFill>
              <a:latin typeface="Fedra Sans Std Book LF" panose="020B0403040000020004" pitchFamily="34" charset="0"/>
              <a:ea typeface="Fedra Sans Std Book LF" panose="020B04030400000200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edra Sans Std Book LF" panose="020B0403040000020004" pitchFamily="34" charset="0"/>
          <a:ea typeface="Fedra Sans Std Book LF" panose="020B04030400000200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FF2D79-935A-4017-B3E6-3AF29EE3454F}"/>
              </a:ext>
            </a:extLst>
          </p:cNvPr>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a:extLst>
              <a:ext uri="{FF2B5EF4-FFF2-40B4-BE49-F238E27FC236}">
                <a16:creationId xmlns:a16="http://schemas.microsoft.com/office/drawing/2014/main" id="{1329DAF7-2ACA-4EE8-9CC2-D8017F578879}"/>
              </a:ext>
            </a:extLst>
          </p:cNvPr>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14DB386D-D789-4233-A51F-279895294ADF}" type="datetimeFigureOut">
              <a:rPr lang="en-US" smtClean="0"/>
              <a:t>9/3/2019</a:t>
            </a:fld>
            <a:endParaRPr lang="en-US"/>
          </a:p>
        </p:txBody>
      </p:sp>
      <p:sp>
        <p:nvSpPr>
          <p:cNvPr id="4" name="Footer Placeholder 3">
            <a:extLst>
              <a:ext uri="{FF2B5EF4-FFF2-40B4-BE49-F238E27FC236}">
                <a16:creationId xmlns:a16="http://schemas.microsoft.com/office/drawing/2014/main" id="{D1289DE8-C589-4E88-B47E-0CBE2119BE7E}"/>
              </a:ext>
            </a:extLst>
          </p:cNvPr>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A5EAF8-B784-40FA-998D-5BA280D10D34}"/>
              </a:ext>
            </a:extLst>
          </p:cNvPr>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FB7B454F-35E8-41BF-B4EF-775FD5F36D31}" type="slidenum">
              <a:rPr lang="en-US" smtClean="0"/>
              <a:t>‹#›</a:t>
            </a:fld>
            <a:endParaRPr lang="en-US"/>
          </a:p>
        </p:txBody>
      </p:sp>
    </p:spTree>
    <p:extLst>
      <p:ext uri="{BB962C8B-B14F-4D97-AF65-F5344CB8AC3E}">
        <p14:creationId xmlns:p14="http://schemas.microsoft.com/office/powerpoint/2010/main" val="17231546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AAEA588D-2D59-4EA9-A7EE-F2AB4E91AA10}" type="datetimeFigureOut">
              <a:rPr lang="en-US" smtClean="0"/>
              <a:t>9/3/2019</a:t>
            </a:fld>
            <a:endParaRPr lang="en-US"/>
          </a:p>
        </p:txBody>
      </p:sp>
      <p:sp>
        <p:nvSpPr>
          <p:cNvPr id="4" name="Slide Image Placeholder 3"/>
          <p:cNvSpPr>
            <a:spLocks noGrp="1" noRot="1" noChangeAspect="1"/>
          </p:cNvSpPr>
          <p:nvPr>
            <p:ph type="sldImg" idx="2"/>
          </p:nvPr>
        </p:nvSpPr>
        <p:spPr>
          <a:xfrm>
            <a:off x="2419350" y="1162050"/>
            <a:ext cx="21717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673EBFF9-D5B7-4ACB-BB43-3D831E00866B}" type="slidenum">
              <a:rPr lang="en-US" smtClean="0"/>
              <a:t>‹#›</a:t>
            </a:fld>
            <a:endParaRPr lang="en-US"/>
          </a:p>
        </p:txBody>
      </p:sp>
    </p:spTree>
    <p:extLst>
      <p:ext uri="{BB962C8B-B14F-4D97-AF65-F5344CB8AC3E}">
        <p14:creationId xmlns:p14="http://schemas.microsoft.com/office/powerpoint/2010/main" val="20137742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7E84-DB78-4A8B-BBEF-DAA6A4122542}"/>
              </a:ext>
            </a:extLst>
          </p:cNvPr>
          <p:cNvSpPr>
            <a:spLocks noGrp="1"/>
          </p:cNvSpPr>
          <p:nvPr>
            <p:ph type="title" hasCustomPrompt="1"/>
          </p:nvPr>
        </p:nvSpPr>
        <p:spPr/>
        <p:txBody>
          <a:bodyPr vert="horz" lIns="91440" tIns="45720" rIns="91440" bIns="45720" rtlCol="0" anchor="ctr">
            <a:noAutofit/>
          </a:bodyPr>
          <a:lstStyle>
            <a:lvl1pPr>
              <a:defRPr lang="en-US" dirty="0">
                <a:solidFill>
                  <a:srgbClr val="083353"/>
                </a:solidFill>
              </a:defRPr>
            </a:lvl1pPr>
          </a:lstStyle>
          <a:p>
            <a:pPr lvl="0"/>
            <a:r>
              <a:rPr lang="en-US" dirty="0"/>
              <a:t>Click to edit title</a:t>
            </a:r>
          </a:p>
        </p:txBody>
      </p:sp>
      <p:sp>
        <p:nvSpPr>
          <p:cNvPr id="3" name="Content Placeholder 2">
            <a:extLst>
              <a:ext uri="{FF2B5EF4-FFF2-40B4-BE49-F238E27FC236}">
                <a16:creationId xmlns:a16="http://schemas.microsoft.com/office/drawing/2014/main" id="{59F674E4-9000-480E-8656-F6EF084DA867}"/>
              </a:ext>
            </a:extLst>
          </p:cNvPr>
          <p:cNvSpPr>
            <a:spLocks noGrp="1"/>
          </p:cNvSpPr>
          <p:nvPr>
            <p:ph idx="1" hasCustomPrompt="1"/>
          </p:nvPr>
        </p:nvSpPr>
        <p:spPr/>
        <p:txBody>
          <a:bodyPr/>
          <a:lstStyle/>
          <a:p>
            <a:pPr lvl="0"/>
            <a:r>
              <a:rPr lang="en-US" dirty="0"/>
              <a:t>Edit text </a:t>
            </a:r>
          </a:p>
        </p:txBody>
      </p:sp>
      <p:sp>
        <p:nvSpPr>
          <p:cNvPr id="9" name="Slide Number Placeholder 8">
            <a:extLst>
              <a:ext uri="{FF2B5EF4-FFF2-40B4-BE49-F238E27FC236}">
                <a16:creationId xmlns:a16="http://schemas.microsoft.com/office/drawing/2014/main" id="{C6D1306C-D941-4C00-9396-7879355ACB02}"/>
              </a:ext>
            </a:extLst>
          </p:cNvPr>
          <p:cNvSpPr>
            <a:spLocks noGrp="1"/>
          </p:cNvSpPr>
          <p:nvPr>
            <p:ph type="sldNum" sz="quarter" idx="12"/>
          </p:nvPr>
        </p:nvSpPr>
        <p:spPr/>
        <p:txBody>
          <a:bodyPr/>
          <a:lstStyle>
            <a:lvl1pPr>
              <a:defRPr sz="700"/>
            </a:lvl1pPr>
          </a:lstStyle>
          <a:p>
            <a:fld id="{C5D16774-7F87-472C-8407-007DC4A3CE7C}" type="slidenum">
              <a:rPr lang="en-US" smtClean="0"/>
              <a:pPr/>
              <a:t>‹#›</a:t>
            </a:fld>
            <a:endParaRPr lang="en-US"/>
          </a:p>
        </p:txBody>
      </p:sp>
      <p:sp>
        <p:nvSpPr>
          <p:cNvPr id="10" name="Footer Placeholder 4">
            <a:extLst>
              <a:ext uri="{FF2B5EF4-FFF2-40B4-BE49-F238E27FC236}">
                <a16:creationId xmlns:a16="http://schemas.microsoft.com/office/drawing/2014/main" id="{F6D90CAC-7C25-4BDC-9B58-C89848790B94}"/>
              </a:ext>
            </a:extLst>
          </p:cNvPr>
          <p:cNvSpPr>
            <a:spLocks noGrp="1"/>
          </p:cNvSpPr>
          <p:nvPr>
            <p:ph type="ftr" sz="quarter" idx="3"/>
          </p:nvPr>
        </p:nvSpPr>
        <p:spPr>
          <a:xfrm>
            <a:off x="375952" y="9498609"/>
            <a:ext cx="2314575" cy="213628"/>
          </a:xfrm>
          <a:prstGeom prst="rect">
            <a:avLst/>
          </a:prstGeom>
        </p:spPr>
        <p:txBody>
          <a:bodyPr vert="horz" lIns="91440" tIns="45720" rIns="91440" bIns="45720" rtlCol="0" anchor="ctr"/>
          <a:lstStyle>
            <a:lvl1pPr algn="l">
              <a:defRPr sz="800">
                <a:solidFill>
                  <a:srgbClr val="002060"/>
                </a:solidFill>
                <a:latin typeface="Fedra Sans Std Book LF" panose="020B0403040000020004" pitchFamily="34" charset="0"/>
                <a:ea typeface="Fedra Sans Std Book LF" panose="020B0403040000020004" pitchFamily="34" charset="0"/>
                <a:cs typeface="Arial" panose="020B0604020202020204" pitchFamily="34" charset="0"/>
              </a:defRPr>
            </a:lvl1pPr>
          </a:lstStyle>
          <a:p>
            <a:r>
              <a:rPr lang="en-US"/>
              <a:t>Research I Nigeria I Banks</a:t>
            </a:r>
            <a:endParaRPr lang="en-US" dirty="0"/>
          </a:p>
        </p:txBody>
      </p:sp>
      <p:cxnSp>
        <p:nvCxnSpPr>
          <p:cNvPr id="6" name="Straight Connector 5">
            <a:extLst>
              <a:ext uri="{FF2B5EF4-FFF2-40B4-BE49-F238E27FC236}">
                <a16:creationId xmlns:a16="http://schemas.microsoft.com/office/drawing/2014/main" id="{E3DB4375-4DC7-4455-9D85-C27DAA8C9871}"/>
              </a:ext>
            </a:extLst>
          </p:cNvPr>
          <p:cNvCxnSpPr>
            <a:cxnSpLocks/>
          </p:cNvCxnSpPr>
          <p:nvPr userDrawn="1"/>
        </p:nvCxnSpPr>
        <p:spPr>
          <a:xfrm>
            <a:off x="0" y="1212072"/>
            <a:ext cx="6858000" cy="0"/>
          </a:xfrm>
          <a:prstGeom prst="line">
            <a:avLst/>
          </a:prstGeom>
          <a:ln w="19050">
            <a:solidFill>
              <a:srgbClr val="A767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21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mapany Focus Page -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1BB8-FBEC-4565-BA9E-DBA2FCB720DD}"/>
              </a:ext>
            </a:extLst>
          </p:cNvPr>
          <p:cNvSpPr>
            <a:spLocks noGrp="1"/>
          </p:cNvSpPr>
          <p:nvPr>
            <p:ph type="title" hasCustomPrompt="1"/>
          </p:nvPr>
        </p:nvSpPr>
        <p:spPr/>
        <p:txBody>
          <a:bodyPr vert="horz" lIns="91440" tIns="45720" rIns="91440" bIns="45720" rtlCol="0" anchor="ctr">
            <a:noAutofit/>
          </a:bodyPr>
          <a:lstStyle>
            <a:lvl1pPr>
              <a:defRPr lang="en-US" dirty="0">
                <a:solidFill>
                  <a:srgbClr val="083353"/>
                </a:solidFill>
              </a:defRPr>
            </a:lvl1pPr>
          </a:lstStyle>
          <a:p>
            <a:pPr lvl="0"/>
            <a:r>
              <a:rPr lang="en-US" dirty="0"/>
              <a:t>Click to edit title</a:t>
            </a:r>
          </a:p>
        </p:txBody>
      </p:sp>
      <p:sp>
        <p:nvSpPr>
          <p:cNvPr id="3" name="Content Placeholder 2">
            <a:extLst>
              <a:ext uri="{FF2B5EF4-FFF2-40B4-BE49-F238E27FC236}">
                <a16:creationId xmlns:a16="http://schemas.microsoft.com/office/drawing/2014/main" id="{2B5D67B5-1E4D-4867-90FE-8D6F8CADAE47}"/>
              </a:ext>
            </a:extLst>
          </p:cNvPr>
          <p:cNvSpPr>
            <a:spLocks noGrp="1"/>
          </p:cNvSpPr>
          <p:nvPr>
            <p:ph sz="half" idx="1" hasCustomPrompt="1"/>
          </p:nvPr>
        </p:nvSpPr>
        <p:spPr>
          <a:xfrm>
            <a:off x="471488" y="1300294"/>
            <a:ext cx="3716199" cy="7877262"/>
          </a:xfrm>
        </p:spPr>
        <p:txBody>
          <a:bodyPr/>
          <a:lstStyle/>
          <a:p>
            <a:pPr lvl="0"/>
            <a:r>
              <a:rPr lang="en-US" dirty="0"/>
              <a:t>Edit text </a:t>
            </a:r>
          </a:p>
        </p:txBody>
      </p:sp>
      <p:sp>
        <p:nvSpPr>
          <p:cNvPr id="4" name="Content Placeholder 3">
            <a:extLst>
              <a:ext uri="{FF2B5EF4-FFF2-40B4-BE49-F238E27FC236}">
                <a16:creationId xmlns:a16="http://schemas.microsoft.com/office/drawing/2014/main" id="{08F2BC8E-A878-4121-9AD1-D4E907CA82BE}"/>
              </a:ext>
            </a:extLst>
          </p:cNvPr>
          <p:cNvSpPr>
            <a:spLocks noGrp="1"/>
          </p:cNvSpPr>
          <p:nvPr>
            <p:ph sz="half" idx="2" hasCustomPrompt="1"/>
          </p:nvPr>
        </p:nvSpPr>
        <p:spPr>
          <a:xfrm>
            <a:off x="4346714" y="1300294"/>
            <a:ext cx="2115300" cy="7877262"/>
          </a:xfrm>
          <a:solidFill>
            <a:schemeClr val="bg1">
              <a:lumMod val="95000"/>
            </a:schemeClr>
          </a:solidFill>
        </p:spPr>
        <p:txBody>
          <a:bodyPr/>
          <a:lstStyle/>
          <a:p>
            <a:pPr lvl="0"/>
            <a:r>
              <a:rPr lang="en-US" dirty="0"/>
              <a:t>Edit text</a:t>
            </a:r>
          </a:p>
        </p:txBody>
      </p:sp>
      <p:sp>
        <p:nvSpPr>
          <p:cNvPr id="6" name="Footer Placeholder 5">
            <a:extLst>
              <a:ext uri="{FF2B5EF4-FFF2-40B4-BE49-F238E27FC236}">
                <a16:creationId xmlns:a16="http://schemas.microsoft.com/office/drawing/2014/main" id="{DA90F3FB-C328-4DAD-A182-AAE428BE0B4B}"/>
              </a:ext>
            </a:extLst>
          </p:cNvPr>
          <p:cNvSpPr>
            <a:spLocks noGrp="1"/>
          </p:cNvSpPr>
          <p:nvPr>
            <p:ph type="ftr" sz="quarter" idx="11"/>
          </p:nvPr>
        </p:nvSpPr>
        <p:spPr>
          <a:xfrm>
            <a:off x="471489" y="9498608"/>
            <a:ext cx="4114800" cy="210541"/>
          </a:xfrm>
          <a:prstGeom prst="rect">
            <a:avLst/>
          </a:prstGeom>
        </p:spPr>
        <p:txBody>
          <a:bodyPr/>
          <a:lstStyle>
            <a:lvl1pPr>
              <a:defRPr>
                <a:solidFill>
                  <a:srgbClr val="002060"/>
                </a:solidFill>
              </a:defRPr>
            </a:lvl1pPr>
          </a:lstStyle>
          <a:p>
            <a:r>
              <a:rPr lang="en-US"/>
              <a:t>Research I Nigeria I Banks</a:t>
            </a:r>
            <a:endParaRPr lang="en-US" dirty="0"/>
          </a:p>
        </p:txBody>
      </p:sp>
      <p:sp>
        <p:nvSpPr>
          <p:cNvPr id="7" name="Slide Number Placeholder 6">
            <a:extLst>
              <a:ext uri="{FF2B5EF4-FFF2-40B4-BE49-F238E27FC236}">
                <a16:creationId xmlns:a16="http://schemas.microsoft.com/office/drawing/2014/main" id="{3CA76331-D650-40E3-9255-8D0324013809}"/>
              </a:ext>
            </a:extLst>
          </p:cNvPr>
          <p:cNvSpPr>
            <a:spLocks noGrp="1"/>
          </p:cNvSpPr>
          <p:nvPr>
            <p:ph type="sldNum" sz="quarter" idx="12"/>
          </p:nvPr>
        </p:nvSpPr>
        <p:spPr/>
        <p:txBody>
          <a:bodyPr/>
          <a:lstStyle/>
          <a:p>
            <a:fld id="{C5D16774-7F87-472C-8407-007DC4A3CE7C}" type="slidenum">
              <a:rPr lang="en-US" smtClean="0"/>
              <a:t>‹#›</a:t>
            </a:fld>
            <a:endParaRPr lang="en-US"/>
          </a:p>
        </p:txBody>
      </p:sp>
      <p:cxnSp>
        <p:nvCxnSpPr>
          <p:cNvPr id="8" name="Straight Connector 7">
            <a:extLst>
              <a:ext uri="{FF2B5EF4-FFF2-40B4-BE49-F238E27FC236}">
                <a16:creationId xmlns:a16="http://schemas.microsoft.com/office/drawing/2014/main" id="{C9F21C35-234A-4C61-9349-1B074835FC65}"/>
              </a:ext>
            </a:extLst>
          </p:cNvPr>
          <p:cNvCxnSpPr>
            <a:cxnSpLocks/>
          </p:cNvCxnSpPr>
          <p:nvPr userDrawn="1"/>
        </p:nvCxnSpPr>
        <p:spPr>
          <a:xfrm>
            <a:off x="0" y="1212072"/>
            <a:ext cx="6858000" cy="0"/>
          </a:xfrm>
          <a:prstGeom prst="line">
            <a:avLst/>
          </a:prstGeom>
          <a:ln w="19050">
            <a:solidFill>
              <a:srgbClr val="A767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104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F540-E934-42B6-806F-B873C6747572}"/>
              </a:ext>
            </a:extLst>
          </p:cNvPr>
          <p:cNvSpPr>
            <a:spLocks noGrp="1"/>
          </p:cNvSpPr>
          <p:nvPr>
            <p:ph type="title" hasCustomPrompt="1"/>
          </p:nvPr>
        </p:nvSpPr>
        <p:spPr>
          <a:xfrm>
            <a:off x="473075" y="914400"/>
            <a:ext cx="2211388" cy="721453"/>
          </a:xfrm>
        </p:spPr>
        <p:txBody>
          <a:bodyPr vert="horz" lIns="91440" tIns="45720" rIns="91440" bIns="45720" rtlCol="0" anchor="ctr">
            <a:noAutofit/>
          </a:bodyPr>
          <a:lstStyle>
            <a:lvl1pPr>
              <a:defRPr lang="en-US" dirty="0">
                <a:solidFill>
                  <a:srgbClr val="083353"/>
                </a:solidFill>
              </a:defRPr>
            </a:lvl1pPr>
          </a:lstStyle>
          <a:p>
            <a:pPr lvl="0"/>
            <a:r>
              <a:rPr lang="en-US" dirty="0"/>
              <a:t>Click to edit title</a:t>
            </a:r>
          </a:p>
        </p:txBody>
      </p:sp>
      <p:sp>
        <p:nvSpPr>
          <p:cNvPr id="3" name="Content Placeholder 2">
            <a:extLst>
              <a:ext uri="{FF2B5EF4-FFF2-40B4-BE49-F238E27FC236}">
                <a16:creationId xmlns:a16="http://schemas.microsoft.com/office/drawing/2014/main" id="{681AF2AA-8DB3-4B36-9B3D-8DD27DA971CE}"/>
              </a:ext>
            </a:extLst>
          </p:cNvPr>
          <p:cNvSpPr>
            <a:spLocks noGrp="1"/>
          </p:cNvSpPr>
          <p:nvPr>
            <p:ph idx="1" hasCustomPrompt="1"/>
          </p:nvPr>
        </p:nvSpPr>
        <p:spPr>
          <a:xfrm>
            <a:off x="2916238" y="1753299"/>
            <a:ext cx="3471862" cy="6712839"/>
          </a:xfrm>
        </p:spPr>
        <p:txBody>
          <a:bodyPr>
            <a:normAutofit/>
          </a:bodyPr>
          <a:lstStyle>
            <a:lvl1pPr>
              <a:defRPr sz="95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text </a:t>
            </a:r>
          </a:p>
        </p:txBody>
      </p:sp>
      <p:sp>
        <p:nvSpPr>
          <p:cNvPr id="4" name="Text Placeholder 3">
            <a:extLst>
              <a:ext uri="{FF2B5EF4-FFF2-40B4-BE49-F238E27FC236}">
                <a16:creationId xmlns:a16="http://schemas.microsoft.com/office/drawing/2014/main" id="{EA7C1475-21E5-4307-95B1-A658FC95DD61}"/>
              </a:ext>
            </a:extLst>
          </p:cNvPr>
          <p:cNvSpPr>
            <a:spLocks noGrp="1"/>
          </p:cNvSpPr>
          <p:nvPr>
            <p:ph type="body" sz="half" idx="2" hasCustomPrompt="1"/>
          </p:nvPr>
        </p:nvSpPr>
        <p:spPr>
          <a:xfrm>
            <a:off x="473075" y="1753299"/>
            <a:ext cx="2211388" cy="6723951"/>
          </a:xfrm>
        </p:spPr>
        <p:txBody>
          <a:bodyPr>
            <a:normAutofit/>
          </a:bodyPr>
          <a:lstStyle>
            <a:lvl1pPr marL="0" indent="0">
              <a:buNone/>
              <a:defRPr sz="95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 </a:t>
            </a:r>
          </a:p>
        </p:txBody>
      </p:sp>
      <p:sp>
        <p:nvSpPr>
          <p:cNvPr id="6" name="Footer Placeholder 5">
            <a:extLst>
              <a:ext uri="{FF2B5EF4-FFF2-40B4-BE49-F238E27FC236}">
                <a16:creationId xmlns:a16="http://schemas.microsoft.com/office/drawing/2014/main" id="{8AF0537F-B1C9-42EC-82C4-9D84B4655C22}"/>
              </a:ext>
            </a:extLst>
          </p:cNvPr>
          <p:cNvSpPr>
            <a:spLocks noGrp="1"/>
          </p:cNvSpPr>
          <p:nvPr>
            <p:ph type="ftr" sz="quarter" idx="11"/>
          </p:nvPr>
        </p:nvSpPr>
        <p:spPr>
          <a:xfrm>
            <a:off x="473075" y="9498608"/>
            <a:ext cx="4113213" cy="210541"/>
          </a:xfrm>
          <a:prstGeom prst="rect">
            <a:avLst/>
          </a:prstGeom>
        </p:spPr>
        <p:txBody>
          <a:bodyPr/>
          <a:lstStyle>
            <a:lvl1pPr>
              <a:defRPr>
                <a:solidFill>
                  <a:srgbClr val="002060"/>
                </a:solidFill>
              </a:defRPr>
            </a:lvl1pPr>
          </a:lstStyle>
          <a:p>
            <a:r>
              <a:rPr lang="en-US"/>
              <a:t>Research I Nigeria I Banks</a:t>
            </a:r>
            <a:endParaRPr lang="en-US" dirty="0"/>
          </a:p>
        </p:txBody>
      </p:sp>
      <p:sp>
        <p:nvSpPr>
          <p:cNvPr id="7" name="Slide Number Placeholder 6">
            <a:extLst>
              <a:ext uri="{FF2B5EF4-FFF2-40B4-BE49-F238E27FC236}">
                <a16:creationId xmlns:a16="http://schemas.microsoft.com/office/drawing/2014/main" id="{747C733C-1147-4FD6-9E2E-2F3ABB1EE3BA}"/>
              </a:ext>
            </a:extLst>
          </p:cNvPr>
          <p:cNvSpPr>
            <a:spLocks noGrp="1"/>
          </p:cNvSpPr>
          <p:nvPr>
            <p:ph type="sldNum" sz="quarter" idx="12"/>
          </p:nvPr>
        </p:nvSpPr>
        <p:spPr/>
        <p:txBody>
          <a:bodyPr/>
          <a:lstStyle/>
          <a:p>
            <a:fld id="{C5D16774-7F87-472C-8407-007DC4A3CE7C}" type="slidenum">
              <a:rPr lang="en-US" smtClean="0"/>
              <a:t>‹#›</a:t>
            </a:fld>
            <a:endParaRPr lang="en-US"/>
          </a:p>
        </p:txBody>
      </p:sp>
    </p:spTree>
    <p:extLst>
      <p:ext uri="{BB962C8B-B14F-4D97-AF65-F5344CB8AC3E}">
        <p14:creationId xmlns:p14="http://schemas.microsoft.com/office/powerpoint/2010/main" val="175930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Disclaimer &amp; Disclos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7E84-DB78-4A8B-BBEF-DAA6A4122542}"/>
              </a:ext>
            </a:extLst>
          </p:cNvPr>
          <p:cNvSpPr>
            <a:spLocks noGrp="1"/>
          </p:cNvSpPr>
          <p:nvPr>
            <p:ph type="title" hasCustomPrompt="1"/>
          </p:nvPr>
        </p:nvSpPr>
        <p:spPr/>
        <p:txBody>
          <a:bodyPr/>
          <a:lstStyle>
            <a:lvl1pPr>
              <a:defRPr>
                <a:solidFill>
                  <a:srgbClr val="083353"/>
                </a:solidFill>
              </a:defRPr>
            </a:lvl1pPr>
          </a:lstStyle>
          <a:p>
            <a:r>
              <a:rPr lang="en-US" dirty="0"/>
              <a:t>Disclosures &amp; Disclaimers</a:t>
            </a:r>
          </a:p>
        </p:txBody>
      </p:sp>
      <p:sp>
        <p:nvSpPr>
          <p:cNvPr id="3" name="Content Placeholder 2">
            <a:extLst>
              <a:ext uri="{FF2B5EF4-FFF2-40B4-BE49-F238E27FC236}">
                <a16:creationId xmlns:a16="http://schemas.microsoft.com/office/drawing/2014/main" id="{59F674E4-9000-480E-8656-F6EF084DA867}"/>
              </a:ext>
            </a:extLst>
          </p:cNvPr>
          <p:cNvSpPr>
            <a:spLocks noGrp="1"/>
          </p:cNvSpPr>
          <p:nvPr>
            <p:ph idx="1" hasCustomPrompt="1"/>
          </p:nvPr>
        </p:nvSpPr>
        <p:spPr>
          <a:xfrm>
            <a:off x="375952" y="1300293"/>
            <a:ext cx="5990526" cy="8003097"/>
          </a:xfrm>
          <a:solidFill>
            <a:schemeClr val="bg1">
              <a:lumMod val="95000"/>
            </a:schemeClr>
          </a:solidFill>
        </p:spPr>
        <p:txBody>
          <a:bodyPr/>
          <a:lstStyle>
            <a:lvl1pPr>
              <a:defRPr/>
            </a:lvl1pPr>
          </a:lstStyle>
          <a:p>
            <a:pPr lvl="0"/>
            <a:r>
              <a:rPr lang="en-US" dirty="0"/>
              <a:t>Insert disclaimer text here</a:t>
            </a:r>
          </a:p>
        </p:txBody>
      </p:sp>
      <p:sp>
        <p:nvSpPr>
          <p:cNvPr id="9" name="Slide Number Placeholder 8">
            <a:extLst>
              <a:ext uri="{FF2B5EF4-FFF2-40B4-BE49-F238E27FC236}">
                <a16:creationId xmlns:a16="http://schemas.microsoft.com/office/drawing/2014/main" id="{C6D1306C-D941-4C00-9396-7879355ACB02}"/>
              </a:ext>
            </a:extLst>
          </p:cNvPr>
          <p:cNvSpPr>
            <a:spLocks noGrp="1"/>
          </p:cNvSpPr>
          <p:nvPr>
            <p:ph type="sldNum" sz="quarter" idx="12"/>
          </p:nvPr>
        </p:nvSpPr>
        <p:spPr/>
        <p:txBody>
          <a:bodyPr/>
          <a:lstStyle>
            <a:lvl1pPr>
              <a:defRPr sz="700"/>
            </a:lvl1pPr>
          </a:lstStyle>
          <a:p>
            <a:fld id="{C5D16774-7F87-472C-8407-007DC4A3CE7C}" type="slidenum">
              <a:rPr lang="en-US" smtClean="0"/>
              <a:pPr/>
              <a:t>‹#›</a:t>
            </a:fld>
            <a:endParaRPr lang="en-US"/>
          </a:p>
        </p:txBody>
      </p:sp>
      <p:sp>
        <p:nvSpPr>
          <p:cNvPr id="10" name="Footer Placeholder 4">
            <a:extLst>
              <a:ext uri="{FF2B5EF4-FFF2-40B4-BE49-F238E27FC236}">
                <a16:creationId xmlns:a16="http://schemas.microsoft.com/office/drawing/2014/main" id="{F6D90CAC-7C25-4BDC-9B58-C89848790B94}"/>
              </a:ext>
            </a:extLst>
          </p:cNvPr>
          <p:cNvSpPr>
            <a:spLocks noGrp="1"/>
          </p:cNvSpPr>
          <p:nvPr>
            <p:ph type="ftr" sz="quarter" idx="3"/>
          </p:nvPr>
        </p:nvSpPr>
        <p:spPr>
          <a:xfrm>
            <a:off x="362304" y="9498609"/>
            <a:ext cx="2314575" cy="213628"/>
          </a:xfrm>
          <a:prstGeom prst="rect">
            <a:avLst/>
          </a:prstGeom>
        </p:spPr>
        <p:txBody>
          <a:bodyPr vert="horz" lIns="91440" tIns="45720" rIns="91440" bIns="45720" rtlCol="0" anchor="ctr"/>
          <a:lstStyle>
            <a:lvl1pPr algn="l">
              <a:defRPr sz="800">
                <a:solidFill>
                  <a:srgbClr val="002060"/>
                </a:solidFill>
                <a:latin typeface="Fedra Sans Std Book LF" panose="020B0403040000020004" pitchFamily="34" charset="0"/>
                <a:ea typeface="Fedra Sans Std Book LF" panose="020B0403040000020004" pitchFamily="34" charset="0"/>
                <a:cs typeface="Arial" panose="020B0604020202020204" pitchFamily="34" charset="0"/>
              </a:defRPr>
            </a:lvl1pPr>
          </a:lstStyle>
          <a:p>
            <a:r>
              <a:rPr lang="en-US"/>
              <a:t>Research I Nigeria I Banks</a:t>
            </a:r>
            <a:endParaRPr lang="en-US" dirty="0"/>
          </a:p>
        </p:txBody>
      </p:sp>
    </p:spTree>
    <p:extLst>
      <p:ext uri="{BB962C8B-B14F-4D97-AF65-F5344CB8AC3E}">
        <p14:creationId xmlns:p14="http://schemas.microsoft.com/office/powerpoint/2010/main" val="514029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Front Page - Option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29BFB80-A151-4D45-A4CD-89C36A6C57F3}"/>
              </a:ext>
            </a:extLst>
          </p:cNvPr>
          <p:cNvSpPr/>
          <p:nvPr userDrawn="1"/>
        </p:nvSpPr>
        <p:spPr>
          <a:xfrm>
            <a:off x="0" y="1163347"/>
            <a:ext cx="6858000" cy="858947"/>
          </a:xfrm>
          <a:prstGeom prst="rect">
            <a:avLst/>
          </a:prstGeom>
          <a:solidFill>
            <a:srgbClr val="ED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823496-CDA8-4470-8429-03A544B62325}"/>
              </a:ext>
            </a:extLst>
          </p:cNvPr>
          <p:cNvSpPr/>
          <p:nvPr userDrawn="1"/>
        </p:nvSpPr>
        <p:spPr>
          <a:xfrm>
            <a:off x="0" y="9019713"/>
            <a:ext cx="6858000" cy="886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918" y="2113198"/>
            <a:ext cx="4192572" cy="4605810"/>
          </a:xfrm>
        </p:spPr>
        <p:txBody>
          <a:bodyPr anchor="t">
            <a:normAutofit/>
          </a:bodyPr>
          <a:lstStyle>
            <a:lvl1pPr>
              <a:defRPr sz="950">
                <a:solidFill>
                  <a:schemeClr val="tx1">
                    <a:lumMod val="50000"/>
                  </a:schemeClr>
                </a:solidFill>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D22609C3-F9FA-4EF5-82E0-44DF95C406A1}"/>
              </a:ext>
            </a:extLst>
          </p:cNvPr>
          <p:cNvSpPr>
            <a:spLocks noGrp="1"/>
          </p:cNvSpPr>
          <p:nvPr>
            <p:ph type="body" sz="quarter" idx="13" hasCustomPrompt="1"/>
          </p:nvPr>
        </p:nvSpPr>
        <p:spPr>
          <a:xfrm>
            <a:off x="472221" y="1597584"/>
            <a:ext cx="4188270" cy="371475"/>
          </a:xfrm>
        </p:spPr>
        <p:txBody>
          <a:bodyPr>
            <a:no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Sub-title text</a:t>
            </a:r>
          </a:p>
        </p:txBody>
      </p:sp>
      <p:sp>
        <p:nvSpPr>
          <p:cNvPr id="9" name="Text Placeholder 9">
            <a:extLst>
              <a:ext uri="{FF2B5EF4-FFF2-40B4-BE49-F238E27FC236}">
                <a16:creationId xmlns:a16="http://schemas.microsoft.com/office/drawing/2014/main" id="{3DEAEA4D-0770-4997-9DDC-43EE67411428}"/>
              </a:ext>
            </a:extLst>
          </p:cNvPr>
          <p:cNvSpPr>
            <a:spLocks noGrp="1"/>
          </p:cNvSpPr>
          <p:nvPr>
            <p:ph type="body" sz="quarter" idx="14" hasCustomPrompt="1"/>
          </p:nvPr>
        </p:nvSpPr>
        <p:spPr>
          <a:xfrm>
            <a:off x="467918" y="716728"/>
            <a:ext cx="1668722" cy="256656"/>
          </a:xfrm>
        </p:spPr>
        <p:txBody>
          <a:bodyPr anchor="ctr">
            <a:noAutofit/>
          </a:bodyPr>
          <a:lstStyle>
            <a:lvl1pPr>
              <a:defRPr sz="1000">
                <a:solidFill>
                  <a:schemeClr val="tx1"/>
                </a:solidFill>
                <a:latin typeface="Arial" panose="020B0604020202020204" pitchFamily="34" charset="0"/>
                <a:cs typeface="Arial" panose="020B0604020202020204" pitchFamily="34" charset="0"/>
              </a:defRPr>
            </a:lvl1pPr>
          </a:lstStyle>
          <a:p>
            <a:pPr lvl="0"/>
            <a:r>
              <a:rPr lang="en-US" dirty="0"/>
              <a:t>Place date here</a:t>
            </a:r>
          </a:p>
        </p:txBody>
      </p:sp>
      <p:sp>
        <p:nvSpPr>
          <p:cNvPr id="12" name="Text Placeholder 10">
            <a:extLst>
              <a:ext uri="{FF2B5EF4-FFF2-40B4-BE49-F238E27FC236}">
                <a16:creationId xmlns:a16="http://schemas.microsoft.com/office/drawing/2014/main" id="{C66DDB1E-1BCC-4485-A450-6FBEC6127AB6}"/>
              </a:ext>
            </a:extLst>
          </p:cNvPr>
          <p:cNvSpPr>
            <a:spLocks noGrp="1"/>
          </p:cNvSpPr>
          <p:nvPr>
            <p:ph type="body" sz="quarter" idx="15" hasCustomPrompt="1"/>
          </p:nvPr>
        </p:nvSpPr>
        <p:spPr>
          <a:xfrm>
            <a:off x="468313" y="1288635"/>
            <a:ext cx="4192177" cy="414337"/>
          </a:xfrm>
        </p:spPr>
        <p:txBody>
          <a:bodyPr anchor="t">
            <a:normAutofit/>
          </a:bodyPr>
          <a:lstStyle>
            <a:lvl1pPr>
              <a:defRPr sz="2000">
                <a:solidFill>
                  <a:srgbClr val="A7674C"/>
                </a:solidFill>
                <a:latin typeface="Arial" panose="020B0604020202020204" pitchFamily="34" charset="0"/>
                <a:cs typeface="Arial" panose="020B0604020202020204" pitchFamily="34" charset="0"/>
              </a:defRPr>
            </a:lvl1pPr>
          </a:lstStyle>
          <a:p>
            <a:pPr lvl="0"/>
            <a:r>
              <a:rPr lang="en-US" dirty="0"/>
              <a:t>Click to edit Master text</a:t>
            </a:r>
          </a:p>
        </p:txBody>
      </p:sp>
      <p:sp>
        <p:nvSpPr>
          <p:cNvPr id="15" name="Text Placeholder 19">
            <a:extLst>
              <a:ext uri="{FF2B5EF4-FFF2-40B4-BE49-F238E27FC236}">
                <a16:creationId xmlns:a16="http://schemas.microsoft.com/office/drawing/2014/main" id="{E175EFB4-7334-449C-BF7E-E53548B22656}"/>
              </a:ext>
            </a:extLst>
          </p:cNvPr>
          <p:cNvSpPr>
            <a:spLocks noGrp="1"/>
          </p:cNvSpPr>
          <p:nvPr>
            <p:ph type="body" sz="quarter" idx="18" hasCustomPrompt="1"/>
          </p:nvPr>
        </p:nvSpPr>
        <p:spPr>
          <a:xfrm>
            <a:off x="471488" y="9132153"/>
            <a:ext cx="6079629" cy="382574"/>
          </a:xfrm>
        </p:spPr>
        <p:txBody>
          <a:bodyPr>
            <a:noAutofit/>
          </a:bodyPr>
          <a:lstStyle>
            <a:lvl1pPr marL="0" indent="0">
              <a:lnSpc>
                <a:spcPct val="70000"/>
              </a:lnSpc>
              <a:spcBef>
                <a:spcPts val="0"/>
              </a:spcBef>
              <a:buFont typeface="Arial" panose="020B0604020202020204" pitchFamily="34" charset="0"/>
              <a:buNone/>
              <a:defRPr lang="en-US" sz="600" b="0" i="0" u="none" strike="noStrike" baseline="0" smtClean="0">
                <a:solidFill>
                  <a:schemeClr val="tx1"/>
                </a:solidFill>
              </a:defRPr>
            </a:lvl1pPr>
            <a:lvl2pPr marL="0" indent="0">
              <a:lnSpc>
                <a:spcPct val="50000"/>
              </a:lnSpc>
              <a:buNone/>
              <a:defRPr sz="600">
                <a:latin typeface="Arial" panose="020B0604020202020204" pitchFamily="34" charset="0"/>
                <a:cs typeface="Arial" panose="020B0604020202020204" pitchFamily="34" charset="0"/>
              </a:defRPr>
            </a:lvl2pPr>
            <a:lvl3pPr marL="11113" indent="-11113">
              <a:lnSpc>
                <a:spcPct val="50000"/>
              </a:lnSpc>
              <a:buNone/>
              <a:defRPr sz="600">
                <a:latin typeface="Arial" panose="020B0604020202020204" pitchFamily="34" charset="0"/>
                <a:cs typeface="Arial" panose="020B0604020202020204" pitchFamily="34" charset="0"/>
              </a:defRPr>
            </a:lvl3pPr>
            <a:lvl4pPr marL="9525" indent="-19050">
              <a:lnSpc>
                <a:spcPct val="50000"/>
              </a:lnSpc>
              <a:buNone/>
              <a:defRPr sz="600">
                <a:latin typeface="Arial" panose="020B0604020202020204" pitchFamily="34" charset="0"/>
                <a:cs typeface="Arial" panose="020B0604020202020204" pitchFamily="34" charset="0"/>
              </a:defRPr>
            </a:lvl4pPr>
            <a:lvl5pPr marL="1371600" indent="0">
              <a:buNone/>
              <a:defRPr sz="600">
                <a:latin typeface="Arial" panose="020B0604020202020204" pitchFamily="34" charset="0"/>
                <a:cs typeface="Arial" panose="020B0604020202020204" pitchFamily="34" charset="0"/>
              </a:defRPr>
            </a:lvl5pPr>
          </a:lstStyle>
          <a:p>
            <a:pPr lvl="0"/>
            <a:r>
              <a:rPr lang="en-US" dirty="0"/>
              <a:t>Insert disclaimer here</a:t>
            </a:r>
          </a:p>
        </p:txBody>
      </p:sp>
      <p:sp>
        <p:nvSpPr>
          <p:cNvPr id="16" name="TextBox 15">
            <a:extLst>
              <a:ext uri="{FF2B5EF4-FFF2-40B4-BE49-F238E27FC236}">
                <a16:creationId xmlns:a16="http://schemas.microsoft.com/office/drawing/2014/main" id="{5EEEE3A6-1450-43BA-AA62-E3C0E654DAD9}"/>
              </a:ext>
            </a:extLst>
          </p:cNvPr>
          <p:cNvSpPr txBox="1"/>
          <p:nvPr userDrawn="1"/>
        </p:nvSpPr>
        <p:spPr>
          <a:xfrm>
            <a:off x="387926" y="9562985"/>
            <a:ext cx="2284740" cy="276999"/>
          </a:xfrm>
          <a:prstGeom prst="rect">
            <a:avLst/>
          </a:prstGeom>
          <a:noFill/>
        </p:spPr>
        <p:txBody>
          <a:bodyPr wrap="square" rtlCol="0">
            <a:spAutoFit/>
          </a:bodyPr>
          <a:lstStyle/>
          <a:p>
            <a:pPr lvl="0"/>
            <a:r>
              <a:rPr lang="en-US" sz="600" dirty="0">
                <a:solidFill>
                  <a:srgbClr val="083353"/>
                </a:solidFill>
                <a:latin typeface="Fedra Sans Std Book LF" panose="020B0403040000020004" pitchFamily="34" charset="0"/>
                <a:ea typeface="Fedra Sans Std Book LF" panose="020B0403040000020004" pitchFamily="34" charset="0"/>
                <a:cs typeface="Arial" panose="020B0604020202020204" pitchFamily="34" charset="0"/>
              </a:rPr>
              <a:t>Coronation Merchant Bank</a:t>
            </a:r>
          </a:p>
          <a:p>
            <a:pPr lvl="0"/>
            <a:r>
              <a:rPr lang="en-US" sz="600" dirty="0">
                <a:latin typeface="Fedra Sans Std Book LF" panose="020B0403040000020004" pitchFamily="34" charset="0"/>
                <a:ea typeface="Fedra Sans Std Book LF" panose="020B0403040000020004" pitchFamily="34" charset="0"/>
                <a:cs typeface="Arial" panose="020B0604020202020204" pitchFamily="34" charset="0"/>
              </a:rPr>
              <a:t>10 </a:t>
            </a:r>
            <a:r>
              <a:rPr lang="en-US" sz="600" dirty="0" err="1">
                <a:latin typeface="Fedra Sans Std Book LF" panose="020B0403040000020004" pitchFamily="34" charset="0"/>
                <a:ea typeface="Fedra Sans Std Book LF" panose="020B0403040000020004" pitchFamily="34" charset="0"/>
                <a:cs typeface="Arial" panose="020B0604020202020204" pitchFamily="34" charset="0"/>
              </a:rPr>
              <a:t>Amodu</a:t>
            </a:r>
            <a:r>
              <a:rPr lang="en-US" sz="600" dirty="0">
                <a:latin typeface="Fedra Sans Std Book LF" panose="020B0403040000020004" pitchFamily="34" charset="0"/>
                <a:ea typeface="Fedra Sans Std Book LF" panose="020B0403040000020004" pitchFamily="34" charset="0"/>
                <a:cs typeface="Arial" panose="020B0604020202020204" pitchFamily="34" charset="0"/>
              </a:rPr>
              <a:t> </a:t>
            </a:r>
            <a:r>
              <a:rPr lang="en-US" sz="600" dirty="0" err="1">
                <a:latin typeface="Fedra Sans Std Book LF" panose="020B0403040000020004" pitchFamily="34" charset="0"/>
                <a:ea typeface="Fedra Sans Std Book LF" panose="020B0403040000020004" pitchFamily="34" charset="0"/>
                <a:cs typeface="Arial" panose="020B0604020202020204" pitchFamily="34" charset="0"/>
              </a:rPr>
              <a:t>Ojikutu</a:t>
            </a:r>
            <a:r>
              <a:rPr lang="en-US" sz="600" dirty="0">
                <a:latin typeface="Fedra Sans Std Book LF" panose="020B0403040000020004" pitchFamily="34" charset="0"/>
                <a:ea typeface="Fedra Sans Std Book LF" panose="020B0403040000020004" pitchFamily="34" charset="0"/>
                <a:cs typeface="Arial" panose="020B0604020202020204" pitchFamily="34" charset="0"/>
              </a:rPr>
              <a:t> Street, Victoria Island, Lagos. Nigeria</a:t>
            </a:r>
          </a:p>
        </p:txBody>
      </p:sp>
      <p:sp>
        <p:nvSpPr>
          <p:cNvPr id="17" name="TextBox 16">
            <a:extLst>
              <a:ext uri="{FF2B5EF4-FFF2-40B4-BE49-F238E27FC236}">
                <a16:creationId xmlns:a16="http://schemas.microsoft.com/office/drawing/2014/main" id="{28931A50-72D9-4D82-94DA-C22F77450C94}"/>
              </a:ext>
            </a:extLst>
          </p:cNvPr>
          <p:cNvSpPr txBox="1"/>
          <p:nvPr userDrawn="1"/>
        </p:nvSpPr>
        <p:spPr>
          <a:xfrm>
            <a:off x="2672664" y="9571864"/>
            <a:ext cx="1781235" cy="276999"/>
          </a:xfrm>
          <a:prstGeom prst="rect">
            <a:avLst/>
          </a:prstGeom>
          <a:noFill/>
        </p:spPr>
        <p:txBody>
          <a:bodyPr wrap="square" rtlCol="0">
            <a:spAutoFit/>
          </a:bodyPr>
          <a:lstStyle/>
          <a:p>
            <a:pPr marL="0" lvl="1" indent="0"/>
            <a:r>
              <a:rPr lang="en-US" sz="600" dirty="0">
                <a:latin typeface="Fedra Sans Std Book LF" panose="020B0403040000020004" pitchFamily="34" charset="0"/>
                <a:ea typeface="Fedra Sans Std Book LF" panose="020B0403040000020004" pitchFamily="34" charset="0"/>
                <a:cs typeface="Arial" panose="020B0604020202020204" pitchFamily="34" charset="0"/>
              </a:rPr>
              <a:t>T   +234(0)1 236 6217,  +234(0)1 236 6235</a:t>
            </a:r>
          </a:p>
          <a:p>
            <a:pPr marL="0" lvl="1" indent="0"/>
            <a:r>
              <a:rPr lang="en-US" sz="600" dirty="0">
                <a:latin typeface="Fedra Sans Std Book LF" panose="020B0403040000020004" pitchFamily="34" charset="0"/>
                <a:ea typeface="Fedra Sans Std Book LF" panose="020B0403040000020004" pitchFamily="34" charset="0"/>
                <a:cs typeface="Arial" panose="020B0604020202020204" pitchFamily="34" charset="0"/>
              </a:rPr>
              <a:t>E   inquiries@coronationmb.com</a:t>
            </a:r>
          </a:p>
        </p:txBody>
      </p:sp>
      <p:sp>
        <p:nvSpPr>
          <p:cNvPr id="23" name="Text Placeholder 13">
            <a:extLst>
              <a:ext uri="{FF2B5EF4-FFF2-40B4-BE49-F238E27FC236}">
                <a16:creationId xmlns:a16="http://schemas.microsoft.com/office/drawing/2014/main" id="{CC14014A-FF74-4436-B0E6-DBA590884F8C}"/>
              </a:ext>
            </a:extLst>
          </p:cNvPr>
          <p:cNvSpPr>
            <a:spLocks noGrp="1"/>
          </p:cNvSpPr>
          <p:nvPr>
            <p:ph type="body" sz="quarter" idx="20" hasCustomPrompt="1"/>
          </p:nvPr>
        </p:nvSpPr>
        <p:spPr>
          <a:xfrm>
            <a:off x="4882395" y="7064397"/>
            <a:ext cx="1668723" cy="546100"/>
          </a:xfrm>
        </p:spPr>
        <p:txBody>
          <a:bodyPr>
            <a:normAutofit/>
          </a:bodyPr>
          <a:lstStyle>
            <a:lvl1pPr marL="0" indent="0">
              <a:buFont typeface="Arial" panose="020B0604020202020204" pitchFamily="34" charset="0"/>
              <a:buNone/>
              <a:defRPr sz="800">
                <a:latin typeface="Arial" panose="020B0604020202020204" pitchFamily="34" charset="0"/>
                <a:cs typeface="Arial" panose="020B0604020202020204" pitchFamily="34" charset="0"/>
              </a:defRPr>
            </a:lvl1pPr>
            <a:lvl2pPr marL="0" indent="0">
              <a:buNone/>
              <a:defRPr sz="800">
                <a:latin typeface="Arial" panose="020B0604020202020204" pitchFamily="34" charset="0"/>
                <a:cs typeface="Arial" panose="020B0604020202020204" pitchFamily="34" charset="0"/>
              </a:defRPr>
            </a:lvl2pPr>
            <a:lvl3pPr marL="0" indent="0">
              <a:buNone/>
              <a:defRPr sz="800">
                <a:latin typeface="Arial" panose="020B0604020202020204" pitchFamily="34" charset="0"/>
                <a:cs typeface="Arial" panose="020B0604020202020204" pitchFamily="34" charset="0"/>
              </a:defRPr>
            </a:lvl3pPr>
            <a:lvl4pPr marL="0" indent="0">
              <a:buNone/>
              <a:defRPr sz="800">
                <a:latin typeface="Arial" panose="020B0604020202020204" pitchFamily="34" charset="0"/>
                <a:cs typeface="Arial" panose="020B0604020202020204" pitchFamily="34" charset="0"/>
              </a:defRPr>
            </a:lvl4pPr>
            <a:lvl5pPr marL="0" indent="0">
              <a:buNone/>
              <a:defRPr sz="800">
                <a:latin typeface="Arial" panose="020B0604020202020204" pitchFamily="34" charset="0"/>
                <a:cs typeface="Arial" panose="020B0604020202020204" pitchFamily="34" charset="0"/>
              </a:defRPr>
            </a:lvl5pPr>
          </a:lstStyle>
          <a:p>
            <a:pPr lvl="0"/>
            <a:r>
              <a:rPr lang="en-US" dirty="0" err="1"/>
              <a:t>Firstname</a:t>
            </a:r>
            <a:r>
              <a:rPr lang="en-US" dirty="0"/>
              <a:t> </a:t>
            </a:r>
            <a:r>
              <a:rPr lang="en-US" dirty="0" err="1"/>
              <a:t>Lastname</a:t>
            </a:r>
            <a:endParaRPr lang="en-US" dirty="0"/>
          </a:p>
          <a:p>
            <a:pPr lvl="1"/>
            <a:r>
              <a:rPr lang="en-US" dirty="0"/>
              <a:t>080x xxx </a:t>
            </a:r>
            <a:r>
              <a:rPr lang="en-US" dirty="0" err="1"/>
              <a:t>xxxx</a:t>
            </a:r>
            <a:endParaRPr lang="en-US" dirty="0"/>
          </a:p>
          <a:p>
            <a:pPr lvl="2"/>
            <a:r>
              <a:rPr lang="en-US" dirty="0"/>
              <a:t>flastname@coronationmb.com</a:t>
            </a:r>
          </a:p>
        </p:txBody>
      </p:sp>
      <p:sp>
        <p:nvSpPr>
          <p:cNvPr id="24" name="Text Placeholder 2">
            <a:extLst>
              <a:ext uri="{FF2B5EF4-FFF2-40B4-BE49-F238E27FC236}">
                <a16:creationId xmlns:a16="http://schemas.microsoft.com/office/drawing/2014/main" id="{0E2F85D0-4116-4E93-A037-B47FA1889936}"/>
              </a:ext>
            </a:extLst>
          </p:cNvPr>
          <p:cNvSpPr>
            <a:spLocks noGrp="1"/>
          </p:cNvSpPr>
          <p:nvPr>
            <p:ph type="body" idx="21" hasCustomPrompt="1"/>
          </p:nvPr>
        </p:nvSpPr>
        <p:spPr>
          <a:xfrm>
            <a:off x="4882395" y="2615008"/>
            <a:ext cx="1668723" cy="1387818"/>
          </a:xfrm>
          <a:solidFill>
            <a:schemeClr val="bg1">
              <a:lumMod val="95000"/>
            </a:schemeClr>
          </a:solidFill>
        </p:spPr>
        <p:txBody>
          <a:bodyPr>
            <a:normAutofit/>
          </a:bodyPr>
          <a:lstStyle>
            <a:lvl1pPr marL="171450" indent="-171450">
              <a:lnSpc>
                <a:spcPts val="1000"/>
              </a:lnSpc>
              <a:buClr>
                <a:srgbClr val="083353"/>
              </a:buClr>
              <a:buFont typeface="Symbol" panose="05050102010706020507" pitchFamily="18" charset="2"/>
              <a:buChar char="¨"/>
              <a:defRPr sz="900">
                <a:solidFill>
                  <a:schemeClr val="tx1">
                    <a:lumMod val="50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Insert topic header here to link write up</a:t>
            </a:r>
          </a:p>
          <a:p>
            <a:pPr lvl="0"/>
            <a:r>
              <a:rPr lang="en-US" dirty="0"/>
              <a:t>Insert topic header here to link write up</a:t>
            </a:r>
          </a:p>
        </p:txBody>
      </p:sp>
      <p:sp>
        <p:nvSpPr>
          <p:cNvPr id="25" name="TextBox 24">
            <a:extLst>
              <a:ext uri="{FF2B5EF4-FFF2-40B4-BE49-F238E27FC236}">
                <a16:creationId xmlns:a16="http://schemas.microsoft.com/office/drawing/2014/main" id="{AE6DDA5F-4909-4E3F-898B-6705F09526A3}"/>
              </a:ext>
            </a:extLst>
          </p:cNvPr>
          <p:cNvSpPr txBox="1"/>
          <p:nvPr userDrawn="1"/>
        </p:nvSpPr>
        <p:spPr>
          <a:xfrm>
            <a:off x="4882395" y="2077962"/>
            <a:ext cx="1697670" cy="246221"/>
          </a:xfrm>
          <a:prstGeom prst="rect">
            <a:avLst/>
          </a:prstGeom>
          <a:solidFill>
            <a:schemeClr val="accent5">
              <a:lumMod val="20000"/>
              <a:lumOff val="80000"/>
            </a:schemeClr>
          </a:solidFill>
        </p:spPr>
        <p:txBody>
          <a:bodyPr wrap="square" rtlCol="0">
            <a:spAutoFit/>
          </a:bodyPr>
          <a:lstStyle/>
          <a:p>
            <a:r>
              <a:rPr lang="en-US" sz="1000" dirty="0">
                <a:solidFill>
                  <a:srgbClr val="A7674C"/>
                </a:solidFill>
                <a:latin typeface="Fedra Sans Std Book LF" panose="020B0403040000020004" pitchFamily="34" charset="0"/>
                <a:ea typeface="Fedra Sans Std Book LF" panose="020B0403040000020004" pitchFamily="34" charset="0"/>
                <a:cs typeface="Arial" panose="020B0604020202020204" pitchFamily="34" charset="0"/>
              </a:rPr>
              <a:t>In this report </a:t>
            </a:r>
          </a:p>
        </p:txBody>
      </p:sp>
      <p:sp>
        <p:nvSpPr>
          <p:cNvPr id="19" name="TextBox 18">
            <a:extLst>
              <a:ext uri="{FF2B5EF4-FFF2-40B4-BE49-F238E27FC236}">
                <a16:creationId xmlns:a16="http://schemas.microsoft.com/office/drawing/2014/main" id="{81D35E74-3755-4971-8A2D-DDA9D6C07912}"/>
              </a:ext>
            </a:extLst>
          </p:cNvPr>
          <p:cNvSpPr txBox="1"/>
          <p:nvPr userDrawn="1"/>
        </p:nvSpPr>
        <p:spPr>
          <a:xfrm>
            <a:off x="4321507" y="9664197"/>
            <a:ext cx="2284740" cy="184666"/>
          </a:xfrm>
          <a:prstGeom prst="rect">
            <a:avLst/>
          </a:prstGeom>
          <a:noFill/>
        </p:spPr>
        <p:txBody>
          <a:bodyPr wrap="square" rtlCol="0">
            <a:spAutoFit/>
          </a:bodyPr>
          <a:lstStyle/>
          <a:p>
            <a:pPr marL="457200" lvl="1" indent="-457200" algn="r"/>
            <a:r>
              <a:rPr lang="en-US" sz="600" dirty="0">
                <a:latin typeface="Fedra Sans Std Book LF" panose="020B0403040000020004" pitchFamily="34" charset="0"/>
                <a:ea typeface="Fedra Sans Std Book LF" panose="020B0403040000020004" pitchFamily="34" charset="0"/>
                <a:cs typeface="Arial" panose="020B0604020202020204" pitchFamily="34" charset="0"/>
              </a:rPr>
              <a:t>www.coronationmb.com</a:t>
            </a:r>
          </a:p>
        </p:txBody>
      </p:sp>
      <p:cxnSp>
        <p:nvCxnSpPr>
          <p:cNvPr id="26" name="Straight Connector 25">
            <a:extLst>
              <a:ext uri="{FF2B5EF4-FFF2-40B4-BE49-F238E27FC236}">
                <a16:creationId xmlns:a16="http://schemas.microsoft.com/office/drawing/2014/main" id="{5CF1B9FB-AB55-4145-B04C-8E0962A75FDB}"/>
              </a:ext>
            </a:extLst>
          </p:cNvPr>
          <p:cNvCxnSpPr>
            <a:cxnSpLocks/>
          </p:cNvCxnSpPr>
          <p:nvPr userDrawn="1"/>
        </p:nvCxnSpPr>
        <p:spPr>
          <a:xfrm>
            <a:off x="0" y="2022294"/>
            <a:ext cx="6858000" cy="0"/>
          </a:xfrm>
          <a:prstGeom prst="line">
            <a:avLst/>
          </a:prstGeom>
          <a:ln w="19050">
            <a:solidFill>
              <a:srgbClr val="A767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p:cNvPr>
          <p:cNvCxnSpPr>
            <a:cxnSpLocks/>
          </p:cNvCxnSpPr>
          <p:nvPr userDrawn="1"/>
        </p:nvCxnSpPr>
        <p:spPr>
          <a:xfrm>
            <a:off x="0" y="9019713"/>
            <a:ext cx="6858000" cy="0"/>
          </a:xfrm>
          <a:prstGeom prst="line">
            <a:avLst/>
          </a:prstGeom>
          <a:ln>
            <a:solidFill>
              <a:srgbClr val="0833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9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1BB8-FBEC-4565-BA9E-DBA2FCB720DD}"/>
              </a:ext>
            </a:extLst>
          </p:cNvPr>
          <p:cNvSpPr>
            <a:spLocks noGrp="1"/>
          </p:cNvSpPr>
          <p:nvPr>
            <p:ph type="title" hasCustomPrompt="1"/>
          </p:nvPr>
        </p:nvSpPr>
        <p:spPr/>
        <p:txBody>
          <a:bodyPr vert="horz" lIns="91440" tIns="45720" rIns="91440" bIns="45720" rtlCol="0" anchor="ctr">
            <a:noAutofit/>
          </a:bodyPr>
          <a:lstStyle>
            <a:lvl1pPr>
              <a:defRPr lang="en-US" dirty="0">
                <a:solidFill>
                  <a:srgbClr val="083353"/>
                </a:solidFill>
              </a:defRPr>
            </a:lvl1pPr>
          </a:lstStyle>
          <a:p>
            <a:pPr lvl="0"/>
            <a:r>
              <a:rPr lang="en-US" dirty="0"/>
              <a:t>Click to edit title</a:t>
            </a:r>
          </a:p>
        </p:txBody>
      </p:sp>
      <p:sp>
        <p:nvSpPr>
          <p:cNvPr id="3" name="Content Placeholder 2">
            <a:extLst>
              <a:ext uri="{FF2B5EF4-FFF2-40B4-BE49-F238E27FC236}">
                <a16:creationId xmlns:a16="http://schemas.microsoft.com/office/drawing/2014/main" id="{2B5D67B5-1E4D-4867-90FE-8D6F8CADAE47}"/>
              </a:ext>
            </a:extLst>
          </p:cNvPr>
          <p:cNvSpPr>
            <a:spLocks noGrp="1"/>
          </p:cNvSpPr>
          <p:nvPr>
            <p:ph sz="half" idx="1" hasCustomPrompt="1"/>
          </p:nvPr>
        </p:nvSpPr>
        <p:spPr>
          <a:xfrm>
            <a:off x="471488" y="1300294"/>
            <a:ext cx="2881312" cy="7877262"/>
          </a:xfrm>
        </p:spPr>
        <p:txBody>
          <a:bodyPr/>
          <a:lstStyle/>
          <a:p>
            <a:pPr lvl="0"/>
            <a:r>
              <a:rPr lang="en-US" dirty="0"/>
              <a:t>Edit text </a:t>
            </a:r>
          </a:p>
        </p:txBody>
      </p:sp>
      <p:sp>
        <p:nvSpPr>
          <p:cNvPr id="4" name="Content Placeholder 3">
            <a:extLst>
              <a:ext uri="{FF2B5EF4-FFF2-40B4-BE49-F238E27FC236}">
                <a16:creationId xmlns:a16="http://schemas.microsoft.com/office/drawing/2014/main" id="{08F2BC8E-A878-4121-9AD1-D4E907CA82BE}"/>
              </a:ext>
            </a:extLst>
          </p:cNvPr>
          <p:cNvSpPr>
            <a:spLocks noGrp="1"/>
          </p:cNvSpPr>
          <p:nvPr>
            <p:ph sz="half" idx="2" hasCustomPrompt="1"/>
          </p:nvPr>
        </p:nvSpPr>
        <p:spPr>
          <a:xfrm>
            <a:off x="3505200" y="1300294"/>
            <a:ext cx="2881313" cy="7877262"/>
          </a:xfrm>
        </p:spPr>
        <p:txBody>
          <a:bodyPr/>
          <a:lstStyle/>
          <a:p>
            <a:pPr lvl="0"/>
            <a:r>
              <a:rPr lang="en-US" dirty="0"/>
              <a:t>Edit text </a:t>
            </a:r>
          </a:p>
        </p:txBody>
      </p:sp>
      <p:sp>
        <p:nvSpPr>
          <p:cNvPr id="7" name="Slide Number Placeholder 6">
            <a:extLst>
              <a:ext uri="{FF2B5EF4-FFF2-40B4-BE49-F238E27FC236}">
                <a16:creationId xmlns:a16="http://schemas.microsoft.com/office/drawing/2014/main" id="{3CA76331-D650-40E3-9255-8D0324013809}"/>
              </a:ext>
            </a:extLst>
          </p:cNvPr>
          <p:cNvSpPr>
            <a:spLocks noGrp="1"/>
          </p:cNvSpPr>
          <p:nvPr>
            <p:ph type="sldNum" sz="quarter" idx="12"/>
          </p:nvPr>
        </p:nvSpPr>
        <p:spPr/>
        <p:txBody>
          <a:bodyPr/>
          <a:lstStyle/>
          <a:p>
            <a:fld id="{C5D16774-7F87-472C-8407-007DC4A3CE7C}" type="slidenum">
              <a:rPr lang="en-US" smtClean="0"/>
              <a:t>‹#›</a:t>
            </a:fld>
            <a:endParaRPr lang="en-US"/>
          </a:p>
        </p:txBody>
      </p:sp>
      <p:cxnSp>
        <p:nvCxnSpPr>
          <p:cNvPr id="8" name="Straight Connector 7">
            <a:extLst>
              <a:ext uri="{FF2B5EF4-FFF2-40B4-BE49-F238E27FC236}">
                <a16:creationId xmlns:a16="http://schemas.microsoft.com/office/drawing/2014/main" id="{36A7A3B6-BEA9-43ED-BF7D-13707DA75DF9}"/>
              </a:ext>
            </a:extLst>
          </p:cNvPr>
          <p:cNvCxnSpPr>
            <a:cxnSpLocks/>
          </p:cNvCxnSpPr>
          <p:nvPr userDrawn="1"/>
        </p:nvCxnSpPr>
        <p:spPr>
          <a:xfrm>
            <a:off x="0" y="1212072"/>
            <a:ext cx="6858000" cy="0"/>
          </a:xfrm>
          <a:prstGeom prst="line">
            <a:avLst/>
          </a:prstGeom>
          <a:ln w="19050">
            <a:solidFill>
              <a:srgbClr val="A767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89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ny Focus - Page Break">
    <p:spTree>
      <p:nvGrpSpPr>
        <p:cNvPr id="1" name=""/>
        <p:cNvGrpSpPr/>
        <p:nvPr/>
      </p:nvGrpSpPr>
      <p:grpSpPr>
        <a:xfrm>
          <a:off x="0" y="0"/>
          <a:ext cx="0" cy="0"/>
          <a:chOff x="0" y="0"/>
          <a:chExt cx="0" cy="0"/>
        </a:xfrm>
      </p:grpSpPr>
      <p:sp>
        <p:nvSpPr>
          <p:cNvPr id="10" name="object 9">
            <a:extLst>
              <a:ext uri="{FF2B5EF4-FFF2-40B4-BE49-F238E27FC236}">
                <a16:creationId xmlns:a16="http://schemas.microsoft.com/office/drawing/2014/main" id="{F34B0A80-0E64-4AA7-8BA4-FF975D54465A}"/>
              </a:ext>
            </a:extLst>
          </p:cNvPr>
          <p:cNvSpPr/>
          <p:nvPr userDrawn="1"/>
        </p:nvSpPr>
        <p:spPr>
          <a:xfrm>
            <a:off x="-5489" y="0"/>
            <a:ext cx="6572545" cy="9906000"/>
          </a:xfrm>
          <a:custGeom>
            <a:avLst/>
            <a:gdLst/>
            <a:ahLst/>
            <a:cxnLst/>
            <a:rect l="l" t="t" r="r" b="b"/>
            <a:pathLst>
              <a:path w="1901825" h="2866390">
                <a:moveTo>
                  <a:pt x="1872073" y="2865894"/>
                </a:moveTo>
                <a:lnTo>
                  <a:pt x="0" y="2865894"/>
                </a:lnTo>
                <a:lnTo>
                  <a:pt x="0" y="0"/>
                </a:lnTo>
                <a:lnTo>
                  <a:pt x="997281" y="0"/>
                </a:lnTo>
                <a:lnTo>
                  <a:pt x="996330" y="12063"/>
                </a:lnTo>
                <a:lnTo>
                  <a:pt x="996335" y="25926"/>
                </a:lnTo>
                <a:lnTo>
                  <a:pt x="1067070" y="60706"/>
                </a:lnTo>
                <a:lnTo>
                  <a:pt x="1118690" y="98061"/>
                </a:lnTo>
                <a:lnTo>
                  <a:pt x="1166084" y="140093"/>
                </a:lnTo>
                <a:lnTo>
                  <a:pt x="1197959" y="180327"/>
                </a:lnTo>
                <a:lnTo>
                  <a:pt x="1224140" y="229831"/>
                </a:lnTo>
                <a:lnTo>
                  <a:pt x="1251765" y="280937"/>
                </a:lnTo>
                <a:lnTo>
                  <a:pt x="1279907" y="325727"/>
                </a:lnTo>
                <a:lnTo>
                  <a:pt x="963176" y="325727"/>
                </a:lnTo>
                <a:lnTo>
                  <a:pt x="883368" y="364161"/>
                </a:lnTo>
                <a:lnTo>
                  <a:pt x="817653" y="414138"/>
                </a:lnTo>
                <a:lnTo>
                  <a:pt x="790345" y="438954"/>
                </a:lnTo>
                <a:lnTo>
                  <a:pt x="794753" y="478395"/>
                </a:lnTo>
                <a:lnTo>
                  <a:pt x="809252" y="510230"/>
                </a:lnTo>
                <a:lnTo>
                  <a:pt x="835760" y="533799"/>
                </a:lnTo>
                <a:lnTo>
                  <a:pt x="876191" y="548440"/>
                </a:lnTo>
                <a:lnTo>
                  <a:pt x="932462" y="553490"/>
                </a:lnTo>
                <a:lnTo>
                  <a:pt x="1062861" y="553490"/>
                </a:lnTo>
                <a:lnTo>
                  <a:pt x="1111459" y="567190"/>
                </a:lnTo>
                <a:lnTo>
                  <a:pt x="1166392" y="586471"/>
                </a:lnTo>
                <a:lnTo>
                  <a:pt x="1215029" y="600876"/>
                </a:lnTo>
                <a:lnTo>
                  <a:pt x="1251422" y="601831"/>
                </a:lnTo>
                <a:lnTo>
                  <a:pt x="1530746" y="601831"/>
                </a:lnTo>
                <a:lnTo>
                  <a:pt x="1531020" y="602133"/>
                </a:lnTo>
                <a:lnTo>
                  <a:pt x="74219" y="602133"/>
                </a:lnTo>
                <a:lnTo>
                  <a:pt x="58753" y="602631"/>
                </a:lnTo>
                <a:lnTo>
                  <a:pt x="48791" y="610127"/>
                </a:lnTo>
                <a:lnTo>
                  <a:pt x="48330" y="623455"/>
                </a:lnTo>
                <a:lnTo>
                  <a:pt x="61363" y="641448"/>
                </a:lnTo>
                <a:lnTo>
                  <a:pt x="96576" y="671827"/>
                </a:lnTo>
                <a:lnTo>
                  <a:pt x="121796" y="697288"/>
                </a:lnTo>
                <a:lnTo>
                  <a:pt x="158675" y="740465"/>
                </a:lnTo>
                <a:lnTo>
                  <a:pt x="212151" y="809508"/>
                </a:lnTo>
                <a:lnTo>
                  <a:pt x="249398" y="867792"/>
                </a:lnTo>
                <a:lnTo>
                  <a:pt x="273639" y="923969"/>
                </a:lnTo>
                <a:lnTo>
                  <a:pt x="286663" y="977700"/>
                </a:lnTo>
                <a:lnTo>
                  <a:pt x="290258" y="1028643"/>
                </a:lnTo>
                <a:lnTo>
                  <a:pt x="286215" y="1076462"/>
                </a:lnTo>
                <a:lnTo>
                  <a:pt x="276320" y="1120814"/>
                </a:lnTo>
                <a:lnTo>
                  <a:pt x="262364" y="1161362"/>
                </a:lnTo>
                <a:lnTo>
                  <a:pt x="246134" y="1197764"/>
                </a:lnTo>
                <a:lnTo>
                  <a:pt x="214012" y="1256777"/>
                </a:lnTo>
                <a:lnTo>
                  <a:pt x="201696" y="1278708"/>
                </a:lnTo>
                <a:lnTo>
                  <a:pt x="180559" y="1324929"/>
                </a:lnTo>
                <a:lnTo>
                  <a:pt x="166249" y="1370230"/>
                </a:lnTo>
                <a:lnTo>
                  <a:pt x="158372" y="1414462"/>
                </a:lnTo>
                <a:lnTo>
                  <a:pt x="156490" y="1457702"/>
                </a:lnTo>
                <a:lnTo>
                  <a:pt x="160195" y="1499875"/>
                </a:lnTo>
                <a:lnTo>
                  <a:pt x="169070" y="1540945"/>
                </a:lnTo>
                <a:lnTo>
                  <a:pt x="182699" y="1580876"/>
                </a:lnTo>
                <a:lnTo>
                  <a:pt x="200666" y="1619630"/>
                </a:lnTo>
                <a:lnTo>
                  <a:pt x="222554" y="1657172"/>
                </a:lnTo>
                <a:lnTo>
                  <a:pt x="247949" y="1693465"/>
                </a:lnTo>
                <a:lnTo>
                  <a:pt x="276432" y="1728473"/>
                </a:lnTo>
                <a:lnTo>
                  <a:pt x="307589" y="1762159"/>
                </a:lnTo>
                <a:lnTo>
                  <a:pt x="341004" y="1794487"/>
                </a:lnTo>
                <a:lnTo>
                  <a:pt x="376259" y="1825420"/>
                </a:lnTo>
                <a:lnTo>
                  <a:pt x="412939" y="1854922"/>
                </a:lnTo>
                <a:lnTo>
                  <a:pt x="450628" y="1882956"/>
                </a:lnTo>
                <a:lnTo>
                  <a:pt x="488910" y="1909487"/>
                </a:lnTo>
                <a:lnTo>
                  <a:pt x="527368" y="1934477"/>
                </a:lnTo>
                <a:lnTo>
                  <a:pt x="565586" y="1957890"/>
                </a:lnTo>
                <a:lnTo>
                  <a:pt x="603148" y="1979690"/>
                </a:lnTo>
                <a:lnTo>
                  <a:pt x="639639" y="1999840"/>
                </a:lnTo>
                <a:lnTo>
                  <a:pt x="674641" y="2018303"/>
                </a:lnTo>
                <a:lnTo>
                  <a:pt x="738518" y="2050026"/>
                </a:lnTo>
                <a:lnTo>
                  <a:pt x="791448" y="2074567"/>
                </a:lnTo>
                <a:lnTo>
                  <a:pt x="1136487" y="2225572"/>
                </a:lnTo>
                <a:lnTo>
                  <a:pt x="1188074" y="2248844"/>
                </a:lnTo>
                <a:lnTo>
                  <a:pt x="1236850" y="2271347"/>
                </a:lnTo>
                <a:lnTo>
                  <a:pt x="1282993" y="2293252"/>
                </a:lnTo>
                <a:lnTo>
                  <a:pt x="1326684" y="2314733"/>
                </a:lnTo>
                <a:lnTo>
                  <a:pt x="1368101" y="2335962"/>
                </a:lnTo>
                <a:lnTo>
                  <a:pt x="1407424" y="2357111"/>
                </a:lnTo>
                <a:lnTo>
                  <a:pt x="1444832" y="2378353"/>
                </a:lnTo>
                <a:lnTo>
                  <a:pt x="1480504" y="2399860"/>
                </a:lnTo>
                <a:lnTo>
                  <a:pt x="1514620" y="2421805"/>
                </a:lnTo>
                <a:lnTo>
                  <a:pt x="1547360" y="2444361"/>
                </a:lnTo>
                <a:lnTo>
                  <a:pt x="1578902" y="2467699"/>
                </a:lnTo>
                <a:lnTo>
                  <a:pt x="1609425" y="2491992"/>
                </a:lnTo>
                <a:lnTo>
                  <a:pt x="1639110" y="2517413"/>
                </a:lnTo>
                <a:lnTo>
                  <a:pt x="1684956" y="2561032"/>
                </a:lnTo>
                <a:lnTo>
                  <a:pt x="1725987" y="2605888"/>
                </a:lnTo>
                <a:lnTo>
                  <a:pt x="1762313" y="2651638"/>
                </a:lnTo>
                <a:lnTo>
                  <a:pt x="1794040" y="2697937"/>
                </a:lnTo>
                <a:lnTo>
                  <a:pt x="1821279" y="2744441"/>
                </a:lnTo>
                <a:lnTo>
                  <a:pt x="1844137" y="2790805"/>
                </a:lnTo>
                <a:lnTo>
                  <a:pt x="1862722" y="2836685"/>
                </a:lnTo>
                <a:lnTo>
                  <a:pt x="1872073" y="2865894"/>
                </a:lnTo>
                <a:close/>
              </a:path>
              <a:path w="1901825" h="2866390">
                <a:moveTo>
                  <a:pt x="1530746" y="601831"/>
                </a:moveTo>
                <a:lnTo>
                  <a:pt x="1251422" y="601831"/>
                </a:lnTo>
                <a:lnTo>
                  <a:pt x="1256124" y="589790"/>
                </a:lnTo>
                <a:lnTo>
                  <a:pt x="1236217" y="567443"/>
                </a:lnTo>
                <a:lnTo>
                  <a:pt x="1199523" y="537514"/>
                </a:lnTo>
                <a:lnTo>
                  <a:pt x="1153865" y="502730"/>
                </a:lnTo>
                <a:lnTo>
                  <a:pt x="1107065" y="465815"/>
                </a:lnTo>
                <a:lnTo>
                  <a:pt x="1066946" y="429494"/>
                </a:lnTo>
                <a:lnTo>
                  <a:pt x="1045917" y="402453"/>
                </a:lnTo>
                <a:lnTo>
                  <a:pt x="1044431" y="387642"/>
                </a:lnTo>
                <a:lnTo>
                  <a:pt x="1052429" y="379304"/>
                </a:lnTo>
                <a:lnTo>
                  <a:pt x="1059856" y="371680"/>
                </a:lnTo>
                <a:lnTo>
                  <a:pt x="1056654" y="359012"/>
                </a:lnTo>
                <a:lnTo>
                  <a:pt x="1032766" y="335541"/>
                </a:lnTo>
                <a:lnTo>
                  <a:pt x="963176" y="325727"/>
                </a:lnTo>
                <a:lnTo>
                  <a:pt x="1279907" y="325727"/>
                </a:lnTo>
                <a:lnTo>
                  <a:pt x="1280727" y="327031"/>
                </a:lnTo>
                <a:lnTo>
                  <a:pt x="1310917" y="361498"/>
                </a:lnTo>
                <a:lnTo>
                  <a:pt x="1330689" y="380761"/>
                </a:lnTo>
                <a:lnTo>
                  <a:pt x="1360698" y="412717"/>
                </a:lnTo>
                <a:lnTo>
                  <a:pt x="1398180" y="453923"/>
                </a:lnTo>
                <a:lnTo>
                  <a:pt x="1482832" y="548440"/>
                </a:lnTo>
                <a:lnTo>
                  <a:pt x="1527812" y="598598"/>
                </a:lnTo>
                <a:lnTo>
                  <a:pt x="1530746" y="601831"/>
                </a:lnTo>
                <a:close/>
              </a:path>
              <a:path w="1901825" h="2866390">
                <a:moveTo>
                  <a:pt x="1062861" y="553490"/>
                </a:moveTo>
                <a:lnTo>
                  <a:pt x="932462" y="553490"/>
                </a:lnTo>
                <a:lnTo>
                  <a:pt x="1006487" y="548289"/>
                </a:lnTo>
                <a:lnTo>
                  <a:pt x="1056175" y="551605"/>
                </a:lnTo>
                <a:lnTo>
                  <a:pt x="1062861" y="553490"/>
                </a:lnTo>
                <a:close/>
              </a:path>
              <a:path w="1901825" h="2866390">
                <a:moveTo>
                  <a:pt x="794996" y="1903651"/>
                </a:moveTo>
                <a:lnTo>
                  <a:pt x="728837" y="1865086"/>
                </a:lnTo>
                <a:lnTo>
                  <a:pt x="668107" y="1826239"/>
                </a:lnTo>
                <a:lnTo>
                  <a:pt x="612624" y="1787199"/>
                </a:lnTo>
                <a:lnTo>
                  <a:pt x="562206" y="1748052"/>
                </a:lnTo>
                <a:lnTo>
                  <a:pt x="516675" y="1708889"/>
                </a:lnTo>
                <a:lnTo>
                  <a:pt x="475849" y="1669797"/>
                </a:lnTo>
                <a:lnTo>
                  <a:pt x="439546" y="1630864"/>
                </a:lnTo>
                <a:lnTo>
                  <a:pt x="407587" y="1592180"/>
                </a:lnTo>
                <a:lnTo>
                  <a:pt x="379791" y="1553832"/>
                </a:lnTo>
                <a:lnTo>
                  <a:pt x="355978" y="1515909"/>
                </a:lnTo>
                <a:lnTo>
                  <a:pt x="335965" y="1478498"/>
                </a:lnTo>
                <a:lnTo>
                  <a:pt x="319573" y="1441689"/>
                </a:lnTo>
                <a:lnTo>
                  <a:pt x="306621" y="1405571"/>
                </a:lnTo>
                <a:lnTo>
                  <a:pt x="290314" y="1335756"/>
                </a:lnTo>
                <a:lnTo>
                  <a:pt x="285598" y="1269760"/>
                </a:lnTo>
                <a:lnTo>
                  <a:pt x="287135" y="1238416"/>
                </a:lnTo>
                <a:lnTo>
                  <a:pt x="297095" y="1179476"/>
                </a:lnTo>
                <a:lnTo>
                  <a:pt x="315032" y="1126123"/>
                </a:lnTo>
                <a:lnTo>
                  <a:pt x="336708" y="1078964"/>
                </a:lnTo>
                <a:lnTo>
                  <a:pt x="358048" y="1036020"/>
                </a:lnTo>
                <a:lnTo>
                  <a:pt x="377132" y="995820"/>
                </a:lnTo>
                <a:lnTo>
                  <a:pt x="392042" y="956897"/>
                </a:lnTo>
                <a:lnTo>
                  <a:pt x="400859" y="917781"/>
                </a:lnTo>
                <a:lnTo>
                  <a:pt x="401663" y="877004"/>
                </a:lnTo>
                <a:lnTo>
                  <a:pt x="392536" y="833097"/>
                </a:lnTo>
                <a:lnTo>
                  <a:pt x="371559" y="784591"/>
                </a:lnTo>
                <a:lnTo>
                  <a:pt x="337134" y="733958"/>
                </a:lnTo>
                <a:lnTo>
                  <a:pt x="296198" y="693786"/>
                </a:lnTo>
                <a:lnTo>
                  <a:pt x="251616" y="662820"/>
                </a:lnTo>
                <a:lnTo>
                  <a:pt x="206250" y="639804"/>
                </a:lnTo>
                <a:lnTo>
                  <a:pt x="162864" y="623455"/>
                </a:lnTo>
                <a:lnTo>
                  <a:pt x="124621" y="612601"/>
                </a:lnTo>
                <a:lnTo>
                  <a:pt x="74219" y="602133"/>
                </a:lnTo>
                <a:lnTo>
                  <a:pt x="1531020" y="602133"/>
                </a:lnTo>
                <a:lnTo>
                  <a:pt x="1567534" y="642363"/>
                </a:lnTo>
                <a:lnTo>
                  <a:pt x="1600905" y="678158"/>
                </a:lnTo>
                <a:lnTo>
                  <a:pt x="1625158" y="702538"/>
                </a:lnTo>
                <a:lnTo>
                  <a:pt x="1655434" y="731469"/>
                </a:lnTo>
                <a:lnTo>
                  <a:pt x="1859504" y="932728"/>
                </a:lnTo>
                <a:lnTo>
                  <a:pt x="1880169" y="952728"/>
                </a:lnTo>
                <a:lnTo>
                  <a:pt x="1893623" y="977878"/>
                </a:lnTo>
                <a:lnTo>
                  <a:pt x="1901657" y="1019005"/>
                </a:lnTo>
                <a:lnTo>
                  <a:pt x="1901650" y="1067566"/>
                </a:lnTo>
                <a:lnTo>
                  <a:pt x="1890981" y="1115018"/>
                </a:lnTo>
                <a:lnTo>
                  <a:pt x="1867030" y="1152818"/>
                </a:lnTo>
                <a:lnTo>
                  <a:pt x="1815814" y="1192017"/>
                </a:lnTo>
                <a:lnTo>
                  <a:pt x="1765278" y="1221621"/>
                </a:lnTo>
                <a:lnTo>
                  <a:pt x="1727042" y="1246887"/>
                </a:lnTo>
                <a:lnTo>
                  <a:pt x="1712726" y="1273070"/>
                </a:lnTo>
                <a:lnTo>
                  <a:pt x="1712081" y="1323984"/>
                </a:lnTo>
                <a:lnTo>
                  <a:pt x="1704711" y="1376372"/>
                </a:lnTo>
                <a:lnTo>
                  <a:pt x="1690251" y="1422562"/>
                </a:lnTo>
                <a:lnTo>
                  <a:pt x="1668337" y="1454885"/>
                </a:lnTo>
                <a:lnTo>
                  <a:pt x="1641185" y="1475961"/>
                </a:lnTo>
                <a:lnTo>
                  <a:pt x="1614673" y="1496129"/>
                </a:lnTo>
                <a:lnTo>
                  <a:pt x="1593119" y="1518695"/>
                </a:lnTo>
                <a:lnTo>
                  <a:pt x="1580844" y="1546965"/>
                </a:lnTo>
                <a:lnTo>
                  <a:pt x="1574385" y="1582725"/>
                </a:lnTo>
                <a:lnTo>
                  <a:pt x="1564703" y="1622456"/>
                </a:lnTo>
                <a:lnTo>
                  <a:pt x="898281" y="1622456"/>
                </a:lnTo>
                <a:lnTo>
                  <a:pt x="857477" y="1632745"/>
                </a:lnTo>
                <a:lnTo>
                  <a:pt x="802368" y="1679625"/>
                </a:lnTo>
                <a:lnTo>
                  <a:pt x="781892" y="1752749"/>
                </a:lnTo>
                <a:lnTo>
                  <a:pt x="781571" y="1798334"/>
                </a:lnTo>
                <a:lnTo>
                  <a:pt x="786352" y="1848722"/>
                </a:lnTo>
                <a:lnTo>
                  <a:pt x="794996" y="1903651"/>
                </a:lnTo>
                <a:close/>
              </a:path>
              <a:path w="1901825" h="2866390">
                <a:moveTo>
                  <a:pt x="1304102" y="1791655"/>
                </a:moveTo>
                <a:lnTo>
                  <a:pt x="1254229" y="1784011"/>
                </a:lnTo>
                <a:lnTo>
                  <a:pt x="1202641" y="1766173"/>
                </a:lnTo>
                <a:lnTo>
                  <a:pt x="1150261" y="1736518"/>
                </a:lnTo>
                <a:lnTo>
                  <a:pt x="1109047" y="1708075"/>
                </a:lnTo>
                <a:lnTo>
                  <a:pt x="1067085" y="1680340"/>
                </a:lnTo>
                <a:lnTo>
                  <a:pt x="1024700" y="1655611"/>
                </a:lnTo>
                <a:lnTo>
                  <a:pt x="982219" y="1636188"/>
                </a:lnTo>
                <a:lnTo>
                  <a:pt x="939971" y="1624370"/>
                </a:lnTo>
                <a:lnTo>
                  <a:pt x="898281" y="1622456"/>
                </a:lnTo>
                <a:lnTo>
                  <a:pt x="1564703" y="1622456"/>
                </a:lnTo>
                <a:lnTo>
                  <a:pt x="1546148" y="1668881"/>
                </a:lnTo>
                <a:lnTo>
                  <a:pt x="1515603" y="1714325"/>
                </a:lnTo>
                <a:lnTo>
                  <a:pt x="1467970" y="1752749"/>
                </a:lnTo>
                <a:lnTo>
                  <a:pt x="1395008" y="1782853"/>
                </a:lnTo>
                <a:lnTo>
                  <a:pt x="1351336" y="1790728"/>
                </a:lnTo>
                <a:lnTo>
                  <a:pt x="1304102" y="1791655"/>
                </a:lnTo>
                <a:close/>
              </a:path>
            </a:pathLst>
          </a:custGeom>
          <a:solidFill>
            <a:srgbClr val="75787B">
              <a:alpha val="8000"/>
            </a:srgbClr>
          </a:solidFill>
        </p:spPr>
        <p:txBody>
          <a:bodyPr wrap="square" lIns="0" tIns="0" rIns="0" bIns="0" rtlCol="0"/>
          <a:lstStyle/>
          <a:p>
            <a:endParaRPr dirty="0"/>
          </a:p>
        </p:txBody>
      </p:sp>
      <p:sp>
        <p:nvSpPr>
          <p:cNvPr id="11" name="Rectangle 10">
            <a:extLst>
              <a:ext uri="{FF2B5EF4-FFF2-40B4-BE49-F238E27FC236}">
                <a16:creationId xmlns:a16="http://schemas.microsoft.com/office/drawing/2014/main" id="{4A205CEC-2F1A-4994-BFAE-B0708EE532C4}"/>
              </a:ext>
            </a:extLst>
          </p:cNvPr>
          <p:cNvSpPr/>
          <p:nvPr userDrawn="1"/>
        </p:nvSpPr>
        <p:spPr>
          <a:xfrm>
            <a:off x="5268287" y="265043"/>
            <a:ext cx="1298769" cy="715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D2C9CB8-A0FD-47C9-A1C7-ADC35FB86E98}"/>
              </a:ext>
            </a:extLst>
          </p:cNvPr>
          <p:cNvSpPr>
            <a:spLocks noGrp="1"/>
          </p:cNvSpPr>
          <p:nvPr>
            <p:ph type="sldNum" sz="quarter" idx="12"/>
          </p:nvPr>
        </p:nvSpPr>
        <p:spPr/>
        <p:txBody>
          <a:bodyPr/>
          <a:lstStyle/>
          <a:p>
            <a:fld id="{C5D16774-7F87-472C-8407-007DC4A3CE7C}" type="slidenum">
              <a:rPr lang="en-US" smtClean="0"/>
              <a:t>‹#›</a:t>
            </a:fld>
            <a:endParaRPr lang="en-US"/>
          </a:p>
        </p:txBody>
      </p:sp>
      <p:sp>
        <p:nvSpPr>
          <p:cNvPr id="7" name="Text Placeholder 6">
            <a:extLst>
              <a:ext uri="{FF2B5EF4-FFF2-40B4-BE49-F238E27FC236}">
                <a16:creationId xmlns:a16="http://schemas.microsoft.com/office/drawing/2014/main" id="{F70921ED-E1E1-4726-81D1-334F3B6CBF43}"/>
              </a:ext>
            </a:extLst>
          </p:cNvPr>
          <p:cNvSpPr>
            <a:spLocks noGrp="1"/>
          </p:cNvSpPr>
          <p:nvPr>
            <p:ph type="body" sz="quarter" idx="13" hasCustomPrompt="1"/>
          </p:nvPr>
        </p:nvSpPr>
        <p:spPr>
          <a:xfrm>
            <a:off x="471489" y="3843130"/>
            <a:ext cx="3861972" cy="490745"/>
          </a:xfrm>
        </p:spPr>
        <p:txBody>
          <a:bodyPr>
            <a:noAutofit/>
          </a:bodyPr>
          <a:lstStyle>
            <a:lvl1pPr>
              <a:defRPr sz="2800">
                <a:solidFill>
                  <a:srgbClr val="A7674C"/>
                </a:solidFill>
                <a:latin typeface="Fedra Sans Std Book LF" panose="020B0403040000020004" pitchFamily="34" charset="0"/>
                <a:ea typeface="Fedra Sans Std Book LF" panose="020B0403040000020004" pitchFamily="34" charset="0"/>
              </a:defRPr>
            </a:lvl1pPr>
          </a:lstStyle>
          <a:p>
            <a:pPr lvl="0"/>
            <a:r>
              <a:rPr lang="en-US" dirty="0"/>
              <a:t>Company Focus</a:t>
            </a:r>
          </a:p>
        </p:txBody>
      </p:sp>
      <p:sp>
        <p:nvSpPr>
          <p:cNvPr id="9" name="Text Placeholder 8">
            <a:extLst>
              <a:ext uri="{FF2B5EF4-FFF2-40B4-BE49-F238E27FC236}">
                <a16:creationId xmlns:a16="http://schemas.microsoft.com/office/drawing/2014/main" id="{3207E61B-D57F-4F63-85AB-7C9837EA0158}"/>
              </a:ext>
            </a:extLst>
          </p:cNvPr>
          <p:cNvSpPr>
            <a:spLocks noGrp="1"/>
          </p:cNvSpPr>
          <p:nvPr>
            <p:ph type="body" sz="quarter" idx="14" hasCustomPrompt="1"/>
          </p:nvPr>
        </p:nvSpPr>
        <p:spPr>
          <a:xfrm>
            <a:off x="471488" y="4398963"/>
            <a:ext cx="3676650" cy="292100"/>
          </a:xfrm>
        </p:spPr>
        <p:txBody>
          <a:bodyPr>
            <a:normAutofit/>
          </a:bodyPr>
          <a:lstStyle>
            <a:lvl1pPr>
              <a:defRPr sz="1400">
                <a:solidFill>
                  <a:srgbClr val="083353"/>
                </a:solidFill>
                <a:latin typeface="Fedra Sans Std Book LF" panose="020B0403040000020004" pitchFamily="34" charset="0"/>
                <a:ea typeface="Fedra Sans Std Book LF" panose="020B0403040000020004" pitchFamily="34" charset="0"/>
              </a:defRPr>
            </a:lvl1pPr>
          </a:lstStyle>
          <a:p>
            <a:pPr lvl="0"/>
            <a:r>
              <a:rPr lang="en-US" dirty="0"/>
              <a:t>Place Sub-title text here</a:t>
            </a:r>
          </a:p>
        </p:txBody>
      </p:sp>
      <p:pic>
        <p:nvPicPr>
          <p:cNvPr id="12" name="Picture 11">
            <a:extLst>
              <a:ext uri="{FF2B5EF4-FFF2-40B4-BE49-F238E27FC236}">
                <a16:creationId xmlns:a16="http://schemas.microsoft.com/office/drawing/2014/main" id="{548298CF-D880-4A51-B92A-52453FABA9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8250" y="424071"/>
            <a:ext cx="1875713" cy="821634"/>
          </a:xfrm>
          <a:prstGeom prst="rect">
            <a:avLst/>
          </a:prstGeom>
        </p:spPr>
      </p:pic>
      <p:sp>
        <p:nvSpPr>
          <p:cNvPr id="4" name="Footer Placeholder 3">
            <a:extLst>
              <a:ext uri="{FF2B5EF4-FFF2-40B4-BE49-F238E27FC236}">
                <a16:creationId xmlns:a16="http://schemas.microsoft.com/office/drawing/2014/main" id="{E2DC9D64-82BE-4C6C-8EBF-E43E0C40ED39}"/>
              </a:ext>
            </a:extLst>
          </p:cNvPr>
          <p:cNvSpPr>
            <a:spLocks noGrp="1"/>
          </p:cNvSpPr>
          <p:nvPr>
            <p:ph type="ftr" sz="quarter" idx="11"/>
          </p:nvPr>
        </p:nvSpPr>
        <p:spPr>
          <a:xfrm>
            <a:off x="471488" y="9498609"/>
            <a:ext cx="4114799" cy="210541"/>
          </a:xfrm>
          <a:prstGeom prst="rect">
            <a:avLst/>
          </a:prstGeom>
        </p:spPr>
        <p:txBody>
          <a:bodyPr/>
          <a:lstStyle>
            <a:lvl1pPr>
              <a:defRPr sz="800">
                <a:solidFill>
                  <a:srgbClr val="002060"/>
                </a:solidFill>
                <a:latin typeface="Fedra Sans Std Book LF" panose="020B0403040000020004" pitchFamily="34" charset="0"/>
                <a:ea typeface="Fedra Sans Std Book LF" panose="020B0403040000020004" pitchFamily="34" charset="0"/>
              </a:defRPr>
            </a:lvl1pPr>
          </a:lstStyle>
          <a:p>
            <a:r>
              <a:rPr lang="en-US"/>
              <a:t>Research I Nigeria I Banks</a:t>
            </a:r>
            <a:endParaRPr lang="en-US" dirty="0"/>
          </a:p>
        </p:txBody>
      </p:sp>
    </p:spTree>
    <p:extLst>
      <p:ext uri="{BB962C8B-B14F-4D97-AF65-F5344CB8AC3E}">
        <p14:creationId xmlns:p14="http://schemas.microsoft.com/office/powerpoint/2010/main" val="288639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mapany Focus Page -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1BB8-FBEC-4565-BA9E-DBA2FCB720DD}"/>
              </a:ext>
            </a:extLst>
          </p:cNvPr>
          <p:cNvSpPr>
            <a:spLocks noGrp="1"/>
          </p:cNvSpPr>
          <p:nvPr>
            <p:ph type="title" hasCustomPrompt="1"/>
          </p:nvPr>
        </p:nvSpPr>
        <p:spPr>
          <a:xfrm>
            <a:off x="471489" y="822122"/>
            <a:ext cx="4796798" cy="295072"/>
          </a:xfrm>
        </p:spPr>
        <p:txBody>
          <a:bodyPr vert="horz" lIns="91440" tIns="45720" rIns="91440" bIns="45720" rtlCol="0" anchor="ctr">
            <a:noAutofit/>
          </a:bodyPr>
          <a:lstStyle>
            <a:lvl1pPr>
              <a:defRPr lang="en-US" dirty="0">
                <a:solidFill>
                  <a:srgbClr val="083353"/>
                </a:solidFill>
              </a:defRPr>
            </a:lvl1pPr>
          </a:lstStyle>
          <a:p>
            <a:pPr lvl="0"/>
            <a:r>
              <a:rPr lang="en-US" dirty="0"/>
              <a:t>Click to edit title</a:t>
            </a:r>
          </a:p>
        </p:txBody>
      </p:sp>
      <p:sp>
        <p:nvSpPr>
          <p:cNvPr id="3" name="Content Placeholder 2">
            <a:extLst>
              <a:ext uri="{FF2B5EF4-FFF2-40B4-BE49-F238E27FC236}">
                <a16:creationId xmlns:a16="http://schemas.microsoft.com/office/drawing/2014/main" id="{2B5D67B5-1E4D-4867-90FE-8D6F8CADAE47}"/>
              </a:ext>
            </a:extLst>
          </p:cNvPr>
          <p:cNvSpPr>
            <a:spLocks noGrp="1"/>
          </p:cNvSpPr>
          <p:nvPr>
            <p:ph sz="half" idx="1" hasCustomPrompt="1"/>
          </p:nvPr>
        </p:nvSpPr>
        <p:spPr>
          <a:xfrm>
            <a:off x="471488" y="1300294"/>
            <a:ext cx="3716199" cy="7877262"/>
          </a:xfrm>
        </p:spPr>
        <p:txBody>
          <a:bodyPr/>
          <a:lstStyle/>
          <a:p>
            <a:pPr lvl="0"/>
            <a:r>
              <a:rPr lang="en-US" dirty="0"/>
              <a:t>Edit text </a:t>
            </a:r>
          </a:p>
        </p:txBody>
      </p:sp>
      <p:sp>
        <p:nvSpPr>
          <p:cNvPr id="4" name="Content Placeholder 3">
            <a:extLst>
              <a:ext uri="{FF2B5EF4-FFF2-40B4-BE49-F238E27FC236}">
                <a16:creationId xmlns:a16="http://schemas.microsoft.com/office/drawing/2014/main" id="{08F2BC8E-A878-4121-9AD1-D4E907CA82BE}"/>
              </a:ext>
            </a:extLst>
          </p:cNvPr>
          <p:cNvSpPr>
            <a:spLocks noGrp="1"/>
          </p:cNvSpPr>
          <p:nvPr>
            <p:ph sz="half" idx="2" hasCustomPrompt="1"/>
          </p:nvPr>
        </p:nvSpPr>
        <p:spPr>
          <a:xfrm>
            <a:off x="4346714" y="1300294"/>
            <a:ext cx="2115300" cy="7877262"/>
          </a:xfrm>
          <a:solidFill>
            <a:schemeClr val="bg1">
              <a:lumMod val="95000"/>
            </a:schemeClr>
          </a:solidFill>
        </p:spPr>
        <p:txBody>
          <a:bodyPr/>
          <a:lstStyle/>
          <a:p>
            <a:pPr lvl="0"/>
            <a:r>
              <a:rPr lang="en-US" dirty="0"/>
              <a:t>Edit text</a:t>
            </a:r>
          </a:p>
        </p:txBody>
      </p:sp>
      <p:sp>
        <p:nvSpPr>
          <p:cNvPr id="6" name="Footer Placeholder 5">
            <a:extLst>
              <a:ext uri="{FF2B5EF4-FFF2-40B4-BE49-F238E27FC236}">
                <a16:creationId xmlns:a16="http://schemas.microsoft.com/office/drawing/2014/main" id="{DA90F3FB-C328-4DAD-A182-AAE428BE0B4B}"/>
              </a:ext>
            </a:extLst>
          </p:cNvPr>
          <p:cNvSpPr>
            <a:spLocks noGrp="1"/>
          </p:cNvSpPr>
          <p:nvPr>
            <p:ph type="ftr" sz="quarter" idx="11"/>
          </p:nvPr>
        </p:nvSpPr>
        <p:spPr>
          <a:xfrm>
            <a:off x="471489" y="9498608"/>
            <a:ext cx="4114800" cy="210541"/>
          </a:xfrm>
          <a:prstGeom prst="rect">
            <a:avLst/>
          </a:prstGeom>
        </p:spPr>
        <p:txBody>
          <a:bodyPr/>
          <a:lstStyle>
            <a:lvl1pPr>
              <a:defRPr>
                <a:solidFill>
                  <a:srgbClr val="002060"/>
                </a:solidFill>
                <a:latin typeface="Fedra Sans Std Book LF" panose="020B0403040000020004" pitchFamily="34" charset="0"/>
                <a:ea typeface="Fedra Sans Std Book LF" panose="020B0403040000020004" pitchFamily="34" charset="0"/>
              </a:defRPr>
            </a:lvl1pPr>
          </a:lstStyle>
          <a:p>
            <a:r>
              <a:rPr lang="en-US"/>
              <a:t>Research I Nigeria I Banks</a:t>
            </a:r>
            <a:endParaRPr lang="en-US" dirty="0"/>
          </a:p>
        </p:txBody>
      </p:sp>
      <p:sp>
        <p:nvSpPr>
          <p:cNvPr id="7" name="Slide Number Placeholder 6">
            <a:extLst>
              <a:ext uri="{FF2B5EF4-FFF2-40B4-BE49-F238E27FC236}">
                <a16:creationId xmlns:a16="http://schemas.microsoft.com/office/drawing/2014/main" id="{3CA76331-D650-40E3-9255-8D0324013809}"/>
              </a:ext>
            </a:extLst>
          </p:cNvPr>
          <p:cNvSpPr>
            <a:spLocks noGrp="1"/>
          </p:cNvSpPr>
          <p:nvPr>
            <p:ph type="sldNum" sz="quarter" idx="12"/>
          </p:nvPr>
        </p:nvSpPr>
        <p:spPr>
          <a:xfrm>
            <a:off x="6065240" y="9498609"/>
            <a:ext cx="396774" cy="213628"/>
          </a:xfrm>
        </p:spPr>
        <p:txBody>
          <a:bodyPr/>
          <a:lstStyle/>
          <a:p>
            <a:fld id="{C5D16774-7F87-472C-8407-007DC4A3CE7C}" type="slidenum">
              <a:rPr lang="en-US" smtClean="0"/>
              <a:t>‹#›</a:t>
            </a:fld>
            <a:endParaRPr lang="en-US"/>
          </a:p>
        </p:txBody>
      </p:sp>
      <p:cxnSp>
        <p:nvCxnSpPr>
          <p:cNvPr id="8" name="Straight Connector 7">
            <a:extLst>
              <a:ext uri="{FF2B5EF4-FFF2-40B4-BE49-F238E27FC236}">
                <a16:creationId xmlns:a16="http://schemas.microsoft.com/office/drawing/2014/main" id="{C9F21C35-234A-4C61-9349-1B074835FC65}"/>
              </a:ext>
            </a:extLst>
          </p:cNvPr>
          <p:cNvCxnSpPr>
            <a:cxnSpLocks/>
          </p:cNvCxnSpPr>
          <p:nvPr userDrawn="1"/>
        </p:nvCxnSpPr>
        <p:spPr>
          <a:xfrm>
            <a:off x="0" y="1212072"/>
            <a:ext cx="6858000" cy="0"/>
          </a:xfrm>
          <a:prstGeom prst="line">
            <a:avLst/>
          </a:prstGeom>
          <a:ln w="19050">
            <a:solidFill>
              <a:srgbClr val="A767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28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F540-E934-42B6-806F-B873C6747572}"/>
              </a:ext>
            </a:extLst>
          </p:cNvPr>
          <p:cNvSpPr>
            <a:spLocks noGrp="1"/>
          </p:cNvSpPr>
          <p:nvPr>
            <p:ph type="title" hasCustomPrompt="1"/>
          </p:nvPr>
        </p:nvSpPr>
        <p:spPr>
          <a:xfrm>
            <a:off x="473075" y="914400"/>
            <a:ext cx="2211388" cy="721453"/>
          </a:xfrm>
        </p:spPr>
        <p:txBody>
          <a:bodyPr vert="horz" lIns="91440" tIns="45720" rIns="91440" bIns="45720" rtlCol="0" anchor="ctr">
            <a:noAutofit/>
          </a:bodyPr>
          <a:lstStyle>
            <a:lvl1pPr>
              <a:defRPr lang="en-US" dirty="0">
                <a:solidFill>
                  <a:srgbClr val="083353"/>
                </a:solidFill>
              </a:defRPr>
            </a:lvl1pPr>
          </a:lstStyle>
          <a:p>
            <a:pPr lvl="0"/>
            <a:r>
              <a:rPr lang="en-US" dirty="0"/>
              <a:t>Click to edit title</a:t>
            </a:r>
          </a:p>
        </p:txBody>
      </p:sp>
      <p:sp>
        <p:nvSpPr>
          <p:cNvPr id="3" name="Content Placeholder 2">
            <a:extLst>
              <a:ext uri="{FF2B5EF4-FFF2-40B4-BE49-F238E27FC236}">
                <a16:creationId xmlns:a16="http://schemas.microsoft.com/office/drawing/2014/main" id="{681AF2AA-8DB3-4B36-9B3D-8DD27DA971CE}"/>
              </a:ext>
            </a:extLst>
          </p:cNvPr>
          <p:cNvSpPr>
            <a:spLocks noGrp="1"/>
          </p:cNvSpPr>
          <p:nvPr>
            <p:ph idx="1" hasCustomPrompt="1"/>
          </p:nvPr>
        </p:nvSpPr>
        <p:spPr>
          <a:xfrm>
            <a:off x="2916238" y="1753299"/>
            <a:ext cx="3471862" cy="6712839"/>
          </a:xfrm>
        </p:spPr>
        <p:txBody>
          <a:bodyPr>
            <a:normAutofit/>
          </a:bodyPr>
          <a:lstStyle>
            <a:lvl1pPr>
              <a:defRPr sz="95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text </a:t>
            </a:r>
          </a:p>
        </p:txBody>
      </p:sp>
      <p:sp>
        <p:nvSpPr>
          <p:cNvPr id="4" name="Text Placeholder 3">
            <a:extLst>
              <a:ext uri="{FF2B5EF4-FFF2-40B4-BE49-F238E27FC236}">
                <a16:creationId xmlns:a16="http://schemas.microsoft.com/office/drawing/2014/main" id="{EA7C1475-21E5-4307-95B1-A658FC95DD61}"/>
              </a:ext>
            </a:extLst>
          </p:cNvPr>
          <p:cNvSpPr>
            <a:spLocks noGrp="1"/>
          </p:cNvSpPr>
          <p:nvPr>
            <p:ph type="body" sz="half" idx="2" hasCustomPrompt="1"/>
          </p:nvPr>
        </p:nvSpPr>
        <p:spPr>
          <a:xfrm>
            <a:off x="473075" y="1753299"/>
            <a:ext cx="2211388" cy="6723951"/>
          </a:xfrm>
        </p:spPr>
        <p:txBody>
          <a:bodyPr>
            <a:normAutofit/>
          </a:bodyPr>
          <a:lstStyle>
            <a:lvl1pPr marL="0" indent="0">
              <a:buNone/>
              <a:defRPr sz="95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 </a:t>
            </a:r>
          </a:p>
        </p:txBody>
      </p:sp>
      <p:sp>
        <p:nvSpPr>
          <p:cNvPr id="6" name="Footer Placeholder 5">
            <a:extLst>
              <a:ext uri="{FF2B5EF4-FFF2-40B4-BE49-F238E27FC236}">
                <a16:creationId xmlns:a16="http://schemas.microsoft.com/office/drawing/2014/main" id="{8AF0537F-B1C9-42EC-82C4-9D84B4655C22}"/>
              </a:ext>
            </a:extLst>
          </p:cNvPr>
          <p:cNvSpPr>
            <a:spLocks noGrp="1"/>
          </p:cNvSpPr>
          <p:nvPr>
            <p:ph type="ftr" sz="quarter" idx="11"/>
          </p:nvPr>
        </p:nvSpPr>
        <p:spPr>
          <a:xfrm>
            <a:off x="473075" y="9498608"/>
            <a:ext cx="4113213" cy="210541"/>
          </a:xfrm>
          <a:prstGeom prst="rect">
            <a:avLst/>
          </a:prstGeom>
        </p:spPr>
        <p:txBody>
          <a:bodyPr/>
          <a:lstStyle>
            <a:lvl1pPr>
              <a:defRPr>
                <a:solidFill>
                  <a:srgbClr val="002060"/>
                </a:solidFill>
                <a:latin typeface="Fedra Sans Std Book LF" panose="020B0403040000020004" pitchFamily="34" charset="0"/>
                <a:ea typeface="Fedra Sans Std Book LF" panose="020B0403040000020004" pitchFamily="34" charset="0"/>
              </a:defRPr>
            </a:lvl1pPr>
          </a:lstStyle>
          <a:p>
            <a:r>
              <a:rPr lang="en-US"/>
              <a:t>Research I Nigeria I Banks</a:t>
            </a:r>
            <a:endParaRPr lang="en-US" dirty="0"/>
          </a:p>
        </p:txBody>
      </p:sp>
      <p:sp>
        <p:nvSpPr>
          <p:cNvPr id="7" name="Slide Number Placeholder 6">
            <a:extLst>
              <a:ext uri="{FF2B5EF4-FFF2-40B4-BE49-F238E27FC236}">
                <a16:creationId xmlns:a16="http://schemas.microsoft.com/office/drawing/2014/main" id="{747C733C-1147-4FD6-9E2E-2F3ABB1EE3BA}"/>
              </a:ext>
            </a:extLst>
          </p:cNvPr>
          <p:cNvSpPr>
            <a:spLocks noGrp="1"/>
          </p:cNvSpPr>
          <p:nvPr>
            <p:ph type="sldNum" sz="quarter" idx="12"/>
          </p:nvPr>
        </p:nvSpPr>
        <p:spPr/>
        <p:txBody>
          <a:bodyPr/>
          <a:lstStyle/>
          <a:p>
            <a:fld id="{C5D16774-7F87-472C-8407-007DC4A3CE7C}" type="slidenum">
              <a:rPr lang="en-US" smtClean="0"/>
              <a:t>‹#›</a:t>
            </a:fld>
            <a:endParaRPr lang="en-US"/>
          </a:p>
        </p:txBody>
      </p:sp>
    </p:spTree>
    <p:extLst>
      <p:ext uri="{BB962C8B-B14F-4D97-AF65-F5344CB8AC3E}">
        <p14:creationId xmlns:p14="http://schemas.microsoft.com/office/powerpoint/2010/main" val="135931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Disclaimer &amp; Disclos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7E84-DB78-4A8B-BBEF-DAA6A4122542}"/>
              </a:ext>
            </a:extLst>
          </p:cNvPr>
          <p:cNvSpPr>
            <a:spLocks noGrp="1"/>
          </p:cNvSpPr>
          <p:nvPr>
            <p:ph type="title" hasCustomPrompt="1"/>
          </p:nvPr>
        </p:nvSpPr>
        <p:spPr/>
        <p:txBody>
          <a:bodyPr/>
          <a:lstStyle>
            <a:lvl1pPr>
              <a:defRPr>
                <a:solidFill>
                  <a:srgbClr val="083353"/>
                </a:solidFill>
              </a:defRPr>
            </a:lvl1pPr>
          </a:lstStyle>
          <a:p>
            <a:r>
              <a:rPr lang="en-US" dirty="0"/>
              <a:t>Disclosures &amp; Disclaimers</a:t>
            </a:r>
          </a:p>
        </p:txBody>
      </p:sp>
      <p:sp>
        <p:nvSpPr>
          <p:cNvPr id="3" name="Content Placeholder 2">
            <a:extLst>
              <a:ext uri="{FF2B5EF4-FFF2-40B4-BE49-F238E27FC236}">
                <a16:creationId xmlns:a16="http://schemas.microsoft.com/office/drawing/2014/main" id="{59F674E4-9000-480E-8656-F6EF084DA867}"/>
              </a:ext>
            </a:extLst>
          </p:cNvPr>
          <p:cNvSpPr>
            <a:spLocks noGrp="1"/>
          </p:cNvSpPr>
          <p:nvPr>
            <p:ph idx="1" hasCustomPrompt="1"/>
          </p:nvPr>
        </p:nvSpPr>
        <p:spPr>
          <a:xfrm>
            <a:off x="471488" y="1300293"/>
            <a:ext cx="5990526" cy="8003097"/>
          </a:xfrm>
          <a:solidFill>
            <a:schemeClr val="bg1">
              <a:lumMod val="95000"/>
            </a:schemeClr>
          </a:solidFill>
        </p:spPr>
        <p:txBody>
          <a:bodyPr/>
          <a:lstStyle>
            <a:lvl1pPr>
              <a:defRPr/>
            </a:lvl1pPr>
          </a:lstStyle>
          <a:p>
            <a:pPr lvl="0"/>
            <a:r>
              <a:rPr lang="en-US" dirty="0"/>
              <a:t>Insert disclaimer text here</a:t>
            </a:r>
          </a:p>
        </p:txBody>
      </p:sp>
      <p:sp>
        <p:nvSpPr>
          <p:cNvPr id="9" name="Slide Number Placeholder 8">
            <a:extLst>
              <a:ext uri="{FF2B5EF4-FFF2-40B4-BE49-F238E27FC236}">
                <a16:creationId xmlns:a16="http://schemas.microsoft.com/office/drawing/2014/main" id="{C6D1306C-D941-4C00-9396-7879355ACB02}"/>
              </a:ext>
            </a:extLst>
          </p:cNvPr>
          <p:cNvSpPr>
            <a:spLocks noGrp="1"/>
          </p:cNvSpPr>
          <p:nvPr>
            <p:ph type="sldNum" sz="quarter" idx="12"/>
          </p:nvPr>
        </p:nvSpPr>
        <p:spPr/>
        <p:txBody>
          <a:bodyPr/>
          <a:lstStyle>
            <a:lvl1pPr>
              <a:defRPr sz="700"/>
            </a:lvl1pPr>
          </a:lstStyle>
          <a:p>
            <a:fld id="{C5D16774-7F87-472C-8407-007DC4A3CE7C}" type="slidenum">
              <a:rPr lang="en-US" smtClean="0"/>
              <a:pPr/>
              <a:t>‹#›</a:t>
            </a:fld>
            <a:endParaRPr lang="en-US"/>
          </a:p>
        </p:txBody>
      </p:sp>
      <p:sp>
        <p:nvSpPr>
          <p:cNvPr id="10" name="Footer Placeholder 4">
            <a:extLst>
              <a:ext uri="{FF2B5EF4-FFF2-40B4-BE49-F238E27FC236}">
                <a16:creationId xmlns:a16="http://schemas.microsoft.com/office/drawing/2014/main" id="{F6D90CAC-7C25-4BDC-9B58-C89848790B94}"/>
              </a:ext>
            </a:extLst>
          </p:cNvPr>
          <p:cNvSpPr>
            <a:spLocks noGrp="1"/>
          </p:cNvSpPr>
          <p:nvPr>
            <p:ph type="ftr" sz="quarter" idx="3"/>
          </p:nvPr>
        </p:nvSpPr>
        <p:spPr>
          <a:xfrm>
            <a:off x="471488" y="9498609"/>
            <a:ext cx="2314575" cy="213628"/>
          </a:xfrm>
          <a:prstGeom prst="rect">
            <a:avLst/>
          </a:prstGeom>
        </p:spPr>
        <p:txBody>
          <a:bodyPr vert="horz" lIns="91440" tIns="45720" rIns="91440" bIns="45720" rtlCol="0" anchor="ctr"/>
          <a:lstStyle>
            <a:lvl1pPr algn="l">
              <a:defRPr sz="800">
                <a:solidFill>
                  <a:srgbClr val="002060"/>
                </a:solidFill>
                <a:latin typeface="Fedra Sans Std Book LF" panose="020B0403040000020004" pitchFamily="34" charset="0"/>
                <a:ea typeface="Fedra Sans Std Book LF" panose="020B0403040000020004" pitchFamily="34" charset="0"/>
                <a:cs typeface="Arial" panose="020B0604020202020204" pitchFamily="34" charset="0"/>
              </a:defRPr>
            </a:lvl1pPr>
          </a:lstStyle>
          <a:p>
            <a:r>
              <a:rPr lang="en-US"/>
              <a:t>Research I Nigeria I Banks</a:t>
            </a:r>
            <a:endParaRPr lang="en-US" dirty="0"/>
          </a:p>
        </p:txBody>
      </p:sp>
    </p:spTree>
    <p:extLst>
      <p:ext uri="{BB962C8B-B14F-4D97-AF65-F5344CB8AC3E}">
        <p14:creationId xmlns:p14="http://schemas.microsoft.com/office/powerpoint/2010/main" val="108532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7E84-DB78-4A8B-BBEF-DAA6A4122542}"/>
              </a:ext>
            </a:extLst>
          </p:cNvPr>
          <p:cNvSpPr>
            <a:spLocks noGrp="1"/>
          </p:cNvSpPr>
          <p:nvPr>
            <p:ph type="title" hasCustomPrompt="1"/>
          </p:nvPr>
        </p:nvSpPr>
        <p:spPr>
          <a:xfrm>
            <a:off x="360368" y="810002"/>
            <a:ext cx="4796798" cy="295072"/>
          </a:xfrm>
        </p:spPr>
        <p:txBody>
          <a:bodyPr/>
          <a:lstStyle>
            <a:lvl1pPr>
              <a:defRPr>
                <a:solidFill>
                  <a:srgbClr val="083353"/>
                </a:solidFill>
              </a:defRPr>
            </a:lvl1pPr>
          </a:lstStyle>
          <a:p>
            <a:r>
              <a:rPr lang="en-US" dirty="0"/>
              <a:t>Click to edit title</a:t>
            </a:r>
          </a:p>
        </p:txBody>
      </p:sp>
      <p:sp>
        <p:nvSpPr>
          <p:cNvPr id="3" name="Content Placeholder 2">
            <a:extLst>
              <a:ext uri="{FF2B5EF4-FFF2-40B4-BE49-F238E27FC236}">
                <a16:creationId xmlns:a16="http://schemas.microsoft.com/office/drawing/2014/main" id="{59F674E4-9000-480E-8656-F6EF084DA867}"/>
              </a:ext>
            </a:extLst>
          </p:cNvPr>
          <p:cNvSpPr>
            <a:spLocks noGrp="1"/>
          </p:cNvSpPr>
          <p:nvPr>
            <p:ph idx="1" hasCustomPrompt="1"/>
          </p:nvPr>
        </p:nvSpPr>
        <p:spPr>
          <a:xfrm>
            <a:off x="375953" y="1300293"/>
            <a:ext cx="4685678" cy="8003097"/>
          </a:xfrm>
        </p:spPr>
        <p:txBody>
          <a:bodyPr/>
          <a:lstStyle>
            <a:lvl1pPr>
              <a:defRPr/>
            </a:lvl1pPr>
          </a:lstStyle>
          <a:p>
            <a:pPr lvl="0"/>
            <a:r>
              <a:rPr lang="en-US" dirty="0"/>
              <a:t>Edit text </a:t>
            </a:r>
          </a:p>
        </p:txBody>
      </p:sp>
      <p:sp>
        <p:nvSpPr>
          <p:cNvPr id="9" name="Slide Number Placeholder 8">
            <a:extLst>
              <a:ext uri="{FF2B5EF4-FFF2-40B4-BE49-F238E27FC236}">
                <a16:creationId xmlns:a16="http://schemas.microsoft.com/office/drawing/2014/main" id="{C6D1306C-D941-4C00-9396-7879355ACB02}"/>
              </a:ext>
            </a:extLst>
          </p:cNvPr>
          <p:cNvSpPr>
            <a:spLocks noGrp="1"/>
          </p:cNvSpPr>
          <p:nvPr>
            <p:ph type="sldNum" sz="quarter" idx="12"/>
          </p:nvPr>
        </p:nvSpPr>
        <p:spPr/>
        <p:txBody>
          <a:bodyPr/>
          <a:lstStyle>
            <a:lvl1pPr>
              <a:defRPr sz="700"/>
            </a:lvl1pPr>
          </a:lstStyle>
          <a:p>
            <a:fld id="{C5D16774-7F87-472C-8407-007DC4A3CE7C}" type="slidenum">
              <a:rPr lang="en-US" smtClean="0"/>
              <a:pPr/>
              <a:t>‹#›</a:t>
            </a:fld>
            <a:endParaRPr lang="en-US"/>
          </a:p>
        </p:txBody>
      </p:sp>
      <p:sp>
        <p:nvSpPr>
          <p:cNvPr id="10" name="Footer Placeholder 4">
            <a:extLst>
              <a:ext uri="{FF2B5EF4-FFF2-40B4-BE49-F238E27FC236}">
                <a16:creationId xmlns:a16="http://schemas.microsoft.com/office/drawing/2014/main" id="{F6D90CAC-7C25-4BDC-9B58-C89848790B94}"/>
              </a:ext>
            </a:extLst>
          </p:cNvPr>
          <p:cNvSpPr>
            <a:spLocks noGrp="1"/>
          </p:cNvSpPr>
          <p:nvPr>
            <p:ph type="ftr" sz="quarter" idx="3"/>
          </p:nvPr>
        </p:nvSpPr>
        <p:spPr>
          <a:xfrm>
            <a:off x="375952" y="9498609"/>
            <a:ext cx="2314575" cy="213628"/>
          </a:xfrm>
          <a:prstGeom prst="rect">
            <a:avLst/>
          </a:prstGeom>
        </p:spPr>
        <p:txBody>
          <a:bodyPr vert="horz" lIns="91440" tIns="45720" rIns="91440" bIns="45720" rtlCol="0" anchor="ctr"/>
          <a:lstStyle>
            <a:lvl1pPr algn="l">
              <a:defRPr sz="800">
                <a:solidFill>
                  <a:srgbClr val="002060"/>
                </a:solidFill>
                <a:latin typeface="Fedra Sans Std Book LF" panose="020B0403040000020004" pitchFamily="34" charset="0"/>
                <a:ea typeface="Fedra Sans Std Book LF" panose="020B0403040000020004" pitchFamily="34" charset="0"/>
                <a:cs typeface="Arial" panose="020B0604020202020204" pitchFamily="34" charset="0"/>
              </a:defRPr>
            </a:lvl1pPr>
          </a:lstStyle>
          <a:p>
            <a:r>
              <a:rPr lang="en-US"/>
              <a:t>Research I Nigeria I Banks</a:t>
            </a:r>
            <a:endParaRPr lang="en-US" dirty="0"/>
          </a:p>
        </p:txBody>
      </p:sp>
      <p:cxnSp>
        <p:nvCxnSpPr>
          <p:cNvPr id="6" name="Straight Connector 5">
            <a:extLst>
              <a:ext uri="{FF2B5EF4-FFF2-40B4-BE49-F238E27FC236}">
                <a16:creationId xmlns:a16="http://schemas.microsoft.com/office/drawing/2014/main" id="{E3DB4375-4DC7-4455-9D85-C27DAA8C9871}"/>
              </a:ext>
            </a:extLst>
          </p:cNvPr>
          <p:cNvCxnSpPr>
            <a:cxnSpLocks/>
          </p:cNvCxnSpPr>
          <p:nvPr userDrawn="1"/>
        </p:nvCxnSpPr>
        <p:spPr>
          <a:xfrm>
            <a:off x="0" y="1212072"/>
            <a:ext cx="6858000" cy="0"/>
          </a:xfrm>
          <a:prstGeom prst="line">
            <a:avLst/>
          </a:prstGeom>
          <a:ln w="19050">
            <a:solidFill>
              <a:srgbClr val="A767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064702"/>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1BB8-FBEC-4565-BA9E-DBA2FCB720DD}"/>
              </a:ext>
            </a:extLst>
          </p:cNvPr>
          <p:cNvSpPr>
            <a:spLocks noGrp="1"/>
          </p:cNvSpPr>
          <p:nvPr>
            <p:ph type="title" hasCustomPrompt="1"/>
          </p:nvPr>
        </p:nvSpPr>
        <p:spPr/>
        <p:txBody>
          <a:bodyPr/>
          <a:lstStyle>
            <a:lvl1pPr>
              <a:defRPr>
                <a:solidFill>
                  <a:srgbClr val="083353"/>
                </a:solidFill>
              </a:defRPr>
            </a:lvl1pPr>
          </a:lstStyle>
          <a:p>
            <a:r>
              <a:rPr lang="en-US" dirty="0"/>
              <a:t>Click to edit title</a:t>
            </a:r>
          </a:p>
        </p:txBody>
      </p:sp>
      <p:sp>
        <p:nvSpPr>
          <p:cNvPr id="3" name="Content Placeholder 2">
            <a:extLst>
              <a:ext uri="{FF2B5EF4-FFF2-40B4-BE49-F238E27FC236}">
                <a16:creationId xmlns:a16="http://schemas.microsoft.com/office/drawing/2014/main" id="{2B5D67B5-1E4D-4867-90FE-8D6F8CADAE47}"/>
              </a:ext>
            </a:extLst>
          </p:cNvPr>
          <p:cNvSpPr>
            <a:spLocks noGrp="1"/>
          </p:cNvSpPr>
          <p:nvPr>
            <p:ph sz="half" idx="1" hasCustomPrompt="1"/>
          </p:nvPr>
        </p:nvSpPr>
        <p:spPr>
          <a:xfrm>
            <a:off x="471488" y="1300294"/>
            <a:ext cx="2881312" cy="7877262"/>
          </a:xfrm>
        </p:spPr>
        <p:txBody>
          <a:bodyPr/>
          <a:lstStyle/>
          <a:p>
            <a:pPr lvl="0"/>
            <a:r>
              <a:rPr lang="en-US" dirty="0"/>
              <a:t>Edit text </a:t>
            </a:r>
          </a:p>
        </p:txBody>
      </p:sp>
      <p:sp>
        <p:nvSpPr>
          <p:cNvPr id="4" name="Content Placeholder 3">
            <a:extLst>
              <a:ext uri="{FF2B5EF4-FFF2-40B4-BE49-F238E27FC236}">
                <a16:creationId xmlns:a16="http://schemas.microsoft.com/office/drawing/2014/main" id="{08F2BC8E-A878-4121-9AD1-D4E907CA82BE}"/>
              </a:ext>
            </a:extLst>
          </p:cNvPr>
          <p:cNvSpPr>
            <a:spLocks noGrp="1"/>
          </p:cNvSpPr>
          <p:nvPr>
            <p:ph sz="half" idx="2" hasCustomPrompt="1"/>
          </p:nvPr>
        </p:nvSpPr>
        <p:spPr>
          <a:xfrm>
            <a:off x="3505200" y="1300294"/>
            <a:ext cx="2881313" cy="7877262"/>
          </a:xfrm>
        </p:spPr>
        <p:txBody>
          <a:bodyPr/>
          <a:lstStyle/>
          <a:p>
            <a:pPr lvl="0"/>
            <a:r>
              <a:rPr lang="en-US" dirty="0"/>
              <a:t>Edit text </a:t>
            </a:r>
          </a:p>
        </p:txBody>
      </p:sp>
      <p:sp>
        <p:nvSpPr>
          <p:cNvPr id="7" name="Slide Number Placeholder 6">
            <a:extLst>
              <a:ext uri="{FF2B5EF4-FFF2-40B4-BE49-F238E27FC236}">
                <a16:creationId xmlns:a16="http://schemas.microsoft.com/office/drawing/2014/main" id="{3CA76331-D650-40E3-9255-8D0324013809}"/>
              </a:ext>
            </a:extLst>
          </p:cNvPr>
          <p:cNvSpPr>
            <a:spLocks noGrp="1"/>
          </p:cNvSpPr>
          <p:nvPr>
            <p:ph type="sldNum" sz="quarter" idx="12"/>
          </p:nvPr>
        </p:nvSpPr>
        <p:spPr/>
        <p:txBody>
          <a:bodyPr/>
          <a:lstStyle/>
          <a:p>
            <a:fld id="{C5D16774-7F87-472C-8407-007DC4A3CE7C}" type="slidenum">
              <a:rPr lang="en-US" smtClean="0"/>
              <a:t>‹#›</a:t>
            </a:fld>
            <a:endParaRPr lang="en-US"/>
          </a:p>
        </p:txBody>
      </p:sp>
      <p:cxnSp>
        <p:nvCxnSpPr>
          <p:cNvPr id="8" name="Straight Connector 7">
            <a:extLst>
              <a:ext uri="{FF2B5EF4-FFF2-40B4-BE49-F238E27FC236}">
                <a16:creationId xmlns:a16="http://schemas.microsoft.com/office/drawing/2014/main" id="{36A7A3B6-BEA9-43ED-BF7D-13707DA75DF9}"/>
              </a:ext>
            </a:extLst>
          </p:cNvPr>
          <p:cNvCxnSpPr>
            <a:cxnSpLocks/>
          </p:cNvCxnSpPr>
          <p:nvPr userDrawn="1"/>
        </p:nvCxnSpPr>
        <p:spPr>
          <a:xfrm>
            <a:off x="0" y="1212072"/>
            <a:ext cx="6858000" cy="0"/>
          </a:xfrm>
          <a:prstGeom prst="line">
            <a:avLst/>
          </a:prstGeom>
          <a:ln w="19050">
            <a:solidFill>
              <a:srgbClr val="A767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11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ny Focus - Page Break">
    <p:spTree>
      <p:nvGrpSpPr>
        <p:cNvPr id="1" name=""/>
        <p:cNvGrpSpPr/>
        <p:nvPr/>
      </p:nvGrpSpPr>
      <p:grpSpPr>
        <a:xfrm>
          <a:off x="0" y="0"/>
          <a:ext cx="0" cy="0"/>
          <a:chOff x="0" y="0"/>
          <a:chExt cx="0" cy="0"/>
        </a:xfrm>
      </p:grpSpPr>
      <p:sp>
        <p:nvSpPr>
          <p:cNvPr id="10" name="object 9">
            <a:extLst>
              <a:ext uri="{FF2B5EF4-FFF2-40B4-BE49-F238E27FC236}">
                <a16:creationId xmlns:a16="http://schemas.microsoft.com/office/drawing/2014/main" id="{F34B0A80-0E64-4AA7-8BA4-FF975D54465A}"/>
              </a:ext>
            </a:extLst>
          </p:cNvPr>
          <p:cNvSpPr/>
          <p:nvPr userDrawn="1"/>
        </p:nvSpPr>
        <p:spPr>
          <a:xfrm>
            <a:off x="-5489" y="0"/>
            <a:ext cx="6572545" cy="9906000"/>
          </a:xfrm>
          <a:custGeom>
            <a:avLst/>
            <a:gdLst/>
            <a:ahLst/>
            <a:cxnLst/>
            <a:rect l="l" t="t" r="r" b="b"/>
            <a:pathLst>
              <a:path w="1901825" h="2866390">
                <a:moveTo>
                  <a:pt x="1872073" y="2865894"/>
                </a:moveTo>
                <a:lnTo>
                  <a:pt x="0" y="2865894"/>
                </a:lnTo>
                <a:lnTo>
                  <a:pt x="0" y="0"/>
                </a:lnTo>
                <a:lnTo>
                  <a:pt x="997281" y="0"/>
                </a:lnTo>
                <a:lnTo>
                  <a:pt x="996330" y="12063"/>
                </a:lnTo>
                <a:lnTo>
                  <a:pt x="996335" y="25926"/>
                </a:lnTo>
                <a:lnTo>
                  <a:pt x="1067070" y="60706"/>
                </a:lnTo>
                <a:lnTo>
                  <a:pt x="1118690" y="98061"/>
                </a:lnTo>
                <a:lnTo>
                  <a:pt x="1166084" y="140093"/>
                </a:lnTo>
                <a:lnTo>
                  <a:pt x="1197959" y="180327"/>
                </a:lnTo>
                <a:lnTo>
                  <a:pt x="1224140" y="229831"/>
                </a:lnTo>
                <a:lnTo>
                  <a:pt x="1251765" y="280937"/>
                </a:lnTo>
                <a:lnTo>
                  <a:pt x="1279907" y="325727"/>
                </a:lnTo>
                <a:lnTo>
                  <a:pt x="963176" y="325727"/>
                </a:lnTo>
                <a:lnTo>
                  <a:pt x="883368" y="364161"/>
                </a:lnTo>
                <a:lnTo>
                  <a:pt x="817653" y="414138"/>
                </a:lnTo>
                <a:lnTo>
                  <a:pt x="790345" y="438954"/>
                </a:lnTo>
                <a:lnTo>
                  <a:pt x="794753" y="478395"/>
                </a:lnTo>
                <a:lnTo>
                  <a:pt x="809252" y="510230"/>
                </a:lnTo>
                <a:lnTo>
                  <a:pt x="835760" y="533799"/>
                </a:lnTo>
                <a:lnTo>
                  <a:pt x="876191" y="548440"/>
                </a:lnTo>
                <a:lnTo>
                  <a:pt x="932462" y="553490"/>
                </a:lnTo>
                <a:lnTo>
                  <a:pt x="1062861" y="553490"/>
                </a:lnTo>
                <a:lnTo>
                  <a:pt x="1111459" y="567190"/>
                </a:lnTo>
                <a:lnTo>
                  <a:pt x="1166392" y="586471"/>
                </a:lnTo>
                <a:lnTo>
                  <a:pt x="1215029" y="600876"/>
                </a:lnTo>
                <a:lnTo>
                  <a:pt x="1251422" y="601831"/>
                </a:lnTo>
                <a:lnTo>
                  <a:pt x="1530746" y="601831"/>
                </a:lnTo>
                <a:lnTo>
                  <a:pt x="1531020" y="602133"/>
                </a:lnTo>
                <a:lnTo>
                  <a:pt x="74219" y="602133"/>
                </a:lnTo>
                <a:lnTo>
                  <a:pt x="58753" y="602631"/>
                </a:lnTo>
                <a:lnTo>
                  <a:pt x="48791" y="610127"/>
                </a:lnTo>
                <a:lnTo>
                  <a:pt x="48330" y="623455"/>
                </a:lnTo>
                <a:lnTo>
                  <a:pt x="61363" y="641448"/>
                </a:lnTo>
                <a:lnTo>
                  <a:pt x="96576" y="671827"/>
                </a:lnTo>
                <a:lnTo>
                  <a:pt x="121796" y="697288"/>
                </a:lnTo>
                <a:lnTo>
                  <a:pt x="158675" y="740465"/>
                </a:lnTo>
                <a:lnTo>
                  <a:pt x="212151" y="809508"/>
                </a:lnTo>
                <a:lnTo>
                  <a:pt x="249398" y="867792"/>
                </a:lnTo>
                <a:lnTo>
                  <a:pt x="273639" y="923969"/>
                </a:lnTo>
                <a:lnTo>
                  <a:pt x="286663" y="977700"/>
                </a:lnTo>
                <a:lnTo>
                  <a:pt x="290258" y="1028643"/>
                </a:lnTo>
                <a:lnTo>
                  <a:pt x="286215" y="1076462"/>
                </a:lnTo>
                <a:lnTo>
                  <a:pt x="276320" y="1120814"/>
                </a:lnTo>
                <a:lnTo>
                  <a:pt x="262364" y="1161362"/>
                </a:lnTo>
                <a:lnTo>
                  <a:pt x="246134" y="1197764"/>
                </a:lnTo>
                <a:lnTo>
                  <a:pt x="214012" y="1256777"/>
                </a:lnTo>
                <a:lnTo>
                  <a:pt x="201696" y="1278708"/>
                </a:lnTo>
                <a:lnTo>
                  <a:pt x="180559" y="1324929"/>
                </a:lnTo>
                <a:lnTo>
                  <a:pt x="166249" y="1370230"/>
                </a:lnTo>
                <a:lnTo>
                  <a:pt x="158372" y="1414462"/>
                </a:lnTo>
                <a:lnTo>
                  <a:pt x="156490" y="1457702"/>
                </a:lnTo>
                <a:lnTo>
                  <a:pt x="160195" y="1499875"/>
                </a:lnTo>
                <a:lnTo>
                  <a:pt x="169070" y="1540945"/>
                </a:lnTo>
                <a:lnTo>
                  <a:pt x="182699" y="1580876"/>
                </a:lnTo>
                <a:lnTo>
                  <a:pt x="200666" y="1619630"/>
                </a:lnTo>
                <a:lnTo>
                  <a:pt x="222554" y="1657172"/>
                </a:lnTo>
                <a:lnTo>
                  <a:pt x="247949" y="1693465"/>
                </a:lnTo>
                <a:lnTo>
                  <a:pt x="276432" y="1728473"/>
                </a:lnTo>
                <a:lnTo>
                  <a:pt x="307589" y="1762159"/>
                </a:lnTo>
                <a:lnTo>
                  <a:pt x="341004" y="1794487"/>
                </a:lnTo>
                <a:lnTo>
                  <a:pt x="376259" y="1825420"/>
                </a:lnTo>
                <a:lnTo>
                  <a:pt x="412939" y="1854922"/>
                </a:lnTo>
                <a:lnTo>
                  <a:pt x="450628" y="1882956"/>
                </a:lnTo>
                <a:lnTo>
                  <a:pt x="488910" y="1909487"/>
                </a:lnTo>
                <a:lnTo>
                  <a:pt x="527368" y="1934477"/>
                </a:lnTo>
                <a:lnTo>
                  <a:pt x="565586" y="1957890"/>
                </a:lnTo>
                <a:lnTo>
                  <a:pt x="603148" y="1979690"/>
                </a:lnTo>
                <a:lnTo>
                  <a:pt x="639639" y="1999840"/>
                </a:lnTo>
                <a:lnTo>
                  <a:pt x="674641" y="2018303"/>
                </a:lnTo>
                <a:lnTo>
                  <a:pt x="738518" y="2050026"/>
                </a:lnTo>
                <a:lnTo>
                  <a:pt x="791448" y="2074567"/>
                </a:lnTo>
                <a:lnTo>
                  <a:pt x="1136487" y="2225572"/>
                </a:lnTo>
                <a:lnTo>
                  <a:pt x="1188074" y="2248844"/>
                </a:lnTo>
                <a:lnTo>
                  <a:pt x="1236850" y="2271347"/>
                </a:lnTo>
                <a:lnTo>
                  <a:pt x="1282993" y="2293252"/>
                </a:lnTo>
                <a:lnTo>
                  <a:pt x="1326684" y="2314733"/>
                </a:lnTo>
                <a:lnTo>
                  <a:pt x="1368101" y="2335962"/>
                </a:lnTo>
                <a:lnTo>
                  <a:pt x="1407424" y="2357111"/>
                </a:lnTo>
                <a:lnTo>
                  <a:pt x="1444832" y="2378353"/>
                </a:lnTo>
                <a:lnTo>
                  <a:pt x="1480504" y="2399860"/>
                </a:lnTo>
                <a:lnTo>
                  <a:pt x="1514620" y="2421805"/>
                </a:lnTo>
                <a:lnTo>
                  <a:pt x="1547360" y="2444361"/>
                </a:lnTo>
                <a:lnTo>
                  <a:pt x="1578902" y="2467699"/>
                </a:lnTo>
                <a:lnTo>
                  <a:pt x="1609425" y="2491992"/>
                </a:lnTo>
                <a:lnTo>
                  <a:pt x="1639110" y="2517413"/>
                </a:lnTo>
                <a:lnTo>
                  <a:pt x="1684956" y="2561032"/>
                </a:lnTo>
                <a:lnTo>
                  <a:pt x="1725987" y="2605888"/>
                </a:lnTo>
                <a:lnTo>
                  <a:pt x="1762313" y="2651638"/>
                </a:lnTo>
                <a:lnTo>
                  <a:pt x="1794040" y="2697937"/>
                </a:lnTo>
                <a:lnTo>
                  <a:pt x="1821279" y="2744441"/>
                </a:lnTo>
                <a:lnTo>
                  <a:pt x="1844137" y="2790805"/>
                </a:lnTo>
                <a:lnTo>
                  <a:pt x="1862722" y="2836685"/>
                </a:lnTo>
                <a:lnTo>
                  <a:pt x="1872073" y="2865894"/>
                </a:lnTo>
                <a:close/>
              </a:path>
              <a:path w="1901825" h="2866390">
                <a:moveTo>
                  <a:pt x="1530746" y="601831"/>
                </a:moveTo>
                <a:lnTo>
                  <a:pt x="1251422" y="601831"/>
                </a:lnTo>
                <a:lnTo>
                  <a:pt x="1256124" y="589790"/>
                </a:lnTo>
                <a:lnTo>
                  <a:pt x="1236217" y="567443"/>
                </a:lnTo>
                <a:lnTo>
                  <a:pt x="1199523" y="537514"/>
                </a:lnTo>
                <a:lnTo>
                  <a:pt x="1153865" y="502730"/>
                </a:lnTo>
                <a:lnTo>
                  <a:pt x="1107065" y="465815"/>
                </a:lnTo>
                <a:lnTo>
                  <a:pt x="1066946" y="429494"/>
                </a:lnTo>
                <a:lnTo>
                  <a:pt x="1045917" y="402453"/>
                </a:lnTo>
                <a:lnTo>
                  <a:pt x="1044431" y="387642"/>
                </a:lnTo>
                <a:lnTo>
                  <a:pt x="1052429" y="379304"/>
                </a:lnTo>
                <a:lnTo>
                  <a:pt x="1059856" y="371680"/>
                </a:lnTo>
                <a:lnTo>
                  <a:pt x="1056654" y="359012"/>
                </a:lnTo>
                <a:lnTo>
                  <a:pt x="1032766" y="335541"/>
                </a:lnTo>
                <a:lnTo>
                  <a:pt x="963176" y="325727"/>
                </a:lnTo>
                <a:lnTo>
                  <a:pt x="1279907" y="325727"/>
                </a:lnTo>
                <a:lnTo>
                  <a:pt x="1280727" y="327031"/>
                </a:lnTo>
                <a:lnTo>
                  <a:pt x="1310917" y="361498"/>
                </a:lnTo>
                <a:lnTo>
                  <a:pt x="1330689" y="380761"/>
                </a:lnTo>
                <a:lnTo>
                  <a:pt x="1360698" y="412717"/>
                </a:lnTo>
                <a:lnTo>
                  <a:pt x="1398180" y="453923"/>
                </a:lnTo>
                <a:lnTo>
                  <a:pt x="1482832" y="548440"/>
                </a:lnTo>
                <a:lnTo>
                  <a:pt x="1527812" y="598598"/>
                </a:lnTo>
                <a:lnTo>
                  <a:pt x="1530746" y="601831"/>
                </a:lnTo>
                <a:close/>
              </a:path>
              <a:path w="1901825" h="2866390">
                <a:moveTo>
                  <a:pt x="1062861" y="553490"/>
                </a:moveTo>
                <a:lnTo>
                  <a:pt x="932462" y="553490"/>
                </a:lnTo>
                <a:lnTo>
                  <a:pt x="1006487" y="548289"/>
                </a:lnTo>
                <a:lnTo>
                  <a:pt x="1056175" y="551605"/>
                </a:lnTo>
                <a:lnTo>
                  <a:pt x="1062861" y="553490"/>
                </a:lnTo>
                <a:close/>
              </a:path>
              <a:path w="1901825" h="2866390">
                <a:moveTo>
                  <a:pt x="794996" y="1903651"/>
                </a:moveTo>
                <a:lnTo>
                  <a:pt x="728837" y="1865086"/>
                </a:lnTo>
                <a:lnTo>
                  <a:pt x="668107" y="1826239"/>
                </a:lnTo>
                <a:lnTo>
                  <a:pt x="612624" y="1787199"/>
                </a:lnTo>
                <a:lnTo>
                  <a:pt x="562206" y="1748052"/>
                </a:lnTo>
                <a:lnTo>
                  <a:pt x="516675" y="1708889"/>
                </a:lnTo>
                <a:lnTo>
                  <a:pt x="475849" y="1669797"/>
                </a:lnTo>
                <a:lnTo>
                  <a:pt x="439546" y="1630864"/>
                </a:lnTo>
                <a:lnTo>
                  <a:pt x="407587" y="1592180"/>
                </a:lnTo>
                <a:lnTo>
                  <a:pt x="379791" y="1553832"/>
                </a:lnTo>
                <a:lnTo>
                  <a:pt x="355978" y="1515909"/>
                </a:lnTo>
                <a:lnTo>
                  <a:pt x="335965" y="1478498"/>
                </a:lnTo>
                <a:lnTo>
                  <a:pt x="319573" y="1441689"/>
                </a:lnTo>
                <a:lnTo>
                  <a:pt x="306621" y="1405571"/>
                </a:lnTo>
                <a:lnTo>
                  <a:pt x="290314" y="1335756"/>
                </a:lnTo>
                <a:lnTo>
                  <a:pt x="285598" y="1269760"/>
                </a:lnTo>
                <a:lnTo>
                  <a:pt x="287135" y="1238416"/>
                </a:lnTo>
                <a:lnTo>
                  <a:pt x="297095" y="1179476"/>
                </a:lnTo>
                <a:lnTo>
                  <a:pt x="315032" y="1126123"/>
                </a:lnTo>
                <a:lnTo>
                  <a:pt x="336708" y="1078964"/>
                </a:lnTo>
                <a:lnTo>
                  <a:pt x="358048" y="1036020"/>
                </a:lnTo>
                <a:lnTo>
                  <a:pt x="377132" y="995820"/>
                </a:lnTo>
                <a:lnTo>
                  <a:pt x="392042" y="956897"/>
                </a:lnTo>
                <a:lnTo>
                  <a:pt x="400859" y="917781"/>
                </a:lnTo>
                <a:lnTo>
                  <a:pt x="401663" y="877004"/>
                </a:lnTo>
                <a:lnTo>
                  <a:pt x="392536" y="833097"/>
                </a:lnTo>
                <a:lnTo>
                  <a:pt x="371559" y="784591"/>
                </a:lnTo>
                <a:lnTo>
                  <a:pt x="337134" y="733958"/>
                </a:lnTo>
                <a:lnTo>
                  <a:pt x="296198" y="693786"/>
                </a:lnTo>
                <a:lnTo>
                  <a:pt x="251616" y="662820"/>
                </a:lnTo>
                <a:lnTo>
                  <a:pt x="206250" y="639804"/>
                </a:lnTo>
                <a:lnTo>
                  <a:pt x="162864" y="623455"/>
                </a:lnTo>
                <a:lnTo>
                  <a:pt x="124621" y="612601"/>
                </a:lnTo>
                <a:lnTo>
                  <a:pt x="74219" y="602133"/>
                </a:lnTo>
                <a:lnTo>
                  <a:pt x="1531020" y="602133"/>
                </a:lnTo>
                <a:lnTo>
                  <a:pt x="1567534" y="642363"/>
                </a:lnTo>
                <a:lnTo>
                  <a:pt x="1600905" y="678158"/>
                </a:lnTo>
                <a:lnTo>
                  <a:pt x="1625158" y="702538"/>
                </a:lnTo>
                <a:lnTo>
                  <a:pt x="1655434" y="731469"/>
                </a:lnTo>
                <a:lnTo>
                  <a:pt x="1859504" y="932728"/>
                </a:lnTo>
                <a:lnTo>
                  <a:pt x="1880169" y="952728"/>
                </a:lnTo>
                <a:lnTo>
                  <a:pt x="1893623" y="977878"/>
                </a:lnTo>
                <a:lnTo>
                  <a:pt x="1901657" y="1019005"/>
                </a:lnTo>
                <a:lnTo>
                  <a:pt x="1901650" y="1067566"/>
                </a:lnTo>
                <a:lnTo>
                  <a:pt x="1890981" y="1115018"/>
                </a:lnTo>
                <a:lnTo>
                  <a:pt x="1867030" y="1152818"/>
                </a:lnTo>
                <a:lnTo>
                  <a:pt x="1815814" y="1192017"/>
                </a:lnTo>
                <a:lnTo>
                  <a:pt x="1765278" y="1221621"/>
                </a:lnTo>
                <a:lnTo>
                  <a:pt x="1727042" y="1246887"/>
                </a:lnTo>
                <a:lnTo>
                  <a:pt x="1712726" y="1273070"/>
                </a:lnTo>
                <a:lnTo>
                  <a:pt x="1712081" y="1323984"/>
                </a:lnTo>
                <a:lnTo>
                  <a:pt x="1704711" y="1376372"/>
                </a:lnTo>
                <a:lnTo>
                  <a:pt x="1690251" y="1422562"/>
                </a:lnTo>
                <a:lnTo>
                  <a:pt x="1668337" y="1454885"/>
                </a:lnTo>
                <a:lnTo>
                  <a:pt x="1641185" y="1475961"/>
                </a:lnTo>
                <a:lnTo>
                  <a:pt x="1614673" y="1496129"/>
                </a:lnTo>
                <a:lnTo>
                  <a:pt x="1593119" y="1518695"/>
                </a:lnTo>
                <a:lnTo>
                  <a:pt x="1580844" y="1546965"/>
                </a:lnTo>
                <a:lnTo>
                  <a:pt x="1574385" y="1582725"/>
                </a:lnTo>
                <a:lnTo>
                  <a:pt x="1564703" y="1622456"/>
                </a:lnTo>
                <a:lnTo>
                  <a:pt x="898281" y="1622456"/>
                </a:lnTo>
                <a:lnTo>
                  <a:pt x="857477" y="1632745"/>
                </a:lnTo>
                <a:lnTo>
                  <a:pt x="802368" y="1679625"/>
                </a:lnTo>
                <a:lnTo>
                  <a:pt x="781892" y="1752749"/>
                </a:lnTo>
                <a:lnTo>
                  <a:pt x="781571" y="1798334"/>
                </a:lnTo>
                <a:lnTo>
                  <a:pt x="786352" y="1848722"/>
                </a:lnTo>
                <a:lnTo>
                  <a:pt x="794996" y="1903651"/>
                </a:lnTo>
                <a:close/>
              </a:path>
              <a:path w="1901825" h="2866390">
                <a:moveTo>
                  <a:pt x="1304102" y="1791655"/>
                </a:moveTo>
                <a:lnTo>
                  <a:pt x="1254229" y="1784011"/>
                </a:lnTo>
                <a:lnTo>
                  <a:pt x="1202641" y="1766173"/>
                </a:lnTo>
                <a:lnTo>
                  <a:pt x="1150261" y="1736518"/>
                </a:lnTo>
                <a:lnTo>
                  <a:pt x="1109047" y="1708075"/>
                </a:lnTo>
                <a:lnTo>
                  <a:pt x="1067085" y="1680340"/>
                </a:lnTo>
                <a:lnTo>
                  <a:pt x="1024700" y="1655611"/>
                </a:lnTo>
                <a:lnTo>
                  <a:pt x="982219" y="1636188"/>
                </a:lnTo>
                <a:lnTo>
                  <a:pt x="939971" y="1624370"/>
                </a:lnTo>
                <a:lnTo>
                  <a:pt x="898281" y="1622456"/>
                </a:lnTo>
                <a:lnTo>
                  <a:pt x="1564703" y="1622456"/>
                </a:lnTo>
                <a:lnTo>
                  <a:pt x="1546148" y="1668881"/>
                </a:lnTo>
                <a:lnTo>
                  <a:pt x="1515603" y="1714325"/>
                </a:lnTo>
                <a:lnTo>
                  <a:pt x="1467970" y="1752749"/>
                </a:lnTo>
                <a:lnTo>
                  <a:pt x="1395008" y="1782853"/>
                </a:lnTo>
                <a:lnTo>
                  <a:pt x="1351336" y="1790728"/>
                </a:lnTo>
                <a:lnTo>
                  <a:pt x="1304102" y="1791655"/>
                </a:lnTo>
                <a:close/>
              </a:path>
            </a:pathLst>
          </a:custGeom>
          <a:solidFill>
            <a:srgbClr val="75787B">
              <a:alpha val="8000"/>
            </a:srgbClr>
          </a:solidFill>
        </p:spPr>
        <p:txBody>
          <a:bodyPr wrap="square" lIns="0" tIns="0" rIns="0" bIns="0" rtlCol="0"/>
          <a:lstStyle/>
          <a:p>
            <a:endParaRPr dirty="0"/>
          </a:p>
        </p:txBody>
      </p:sp>
      <p:sp>
        <p:nvSpPr>
          <p:cNvPr id="11" name="Rectangle 10">
            <a:extLst>
              <a:ext uri="{FF2B5EF4-FFF2-40B4-BE49-F238E27FC236}">
                <a16:creationId xmlns:a16="http://schemas.microsoft.com/office/drawing/2014/main" id="{4A205CEC-2F1A-4994-BFAE-B0708EE532C4}"/>
              </a:ext>
            </a:extLst>
          </p:cNvPr>
          <p:cNvSpPr/>
          <p:nvPr userDrawn="1"/>
        </p:nvSpPr>
        <p:spPr>
          <a:xfrm>
            <a:off x="5268287" y="265043"/>
            <a:ext cx="1298769" cy="715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D2C9CB8-A0FD-47C9-A1C7-ADC35FB86E98}"/>
              </a:ext>
            </a:extLst>
          </p:cNvPr>
          <p:cNvSpPr>
            <a:spLocks noGrp="1"/>
          </p:cNvSpPr>
          <p:nvPr>
            <p:ph type="sldNum" sz="quarter" idx="12"/>
          </p:nvPr>
        </p:nvSpPr>
        <p:spPr/>
        <p:txBody>
          <a:bodyPr/>
          <a:lstStyle/>
          <a:p>
            <a:fld id="{C5D16774-7F87-472C-8407-007DC4A3CE7C}" type="slidenum">
              <a:rPr lang="en-US" smtClean="0"/>
              <a:t>‹#›</a:t>
            </a:fld>
            <a:endParaRPr lang="en-US"/>
          </a:p>
        </p:txBody>
      </p:sp>
      <p:sp>
        <p:nvSpPr>
          <p:cNvPr id="7" name="Text Placeholder 6">
            <a:extLst>
              <a:ext uri="{FF2B5EF4-FFF2-40B4-BE49-F238E27FC236}">
                <a16:creationId xmlns:a16="http://schemas.microsoft.com/office/drawing/2014/main" id="{F70921ED-E1E1-4726-81D1-334F3B6CBF43}"/>
              </a:ext>
            </a:extLst>
          </p:cNvPr>
          <p:cNvSpPr>
            <a:spLocks noGrp="1"/>
          </p:cNvSpPr>
          <p:nvPr>
            <p:ph type="body" sz="quarter" idx="13" hasCustomPrompt="1"/>
          </p:nvPr>
        </p:nvSpPr>
        <p:spPr>
          <a:xfrm>
            <a:off x="471489" y="3843130"/>
            <a:ext cx="3861972" cy="490745"/>
          </a:xfrm>
        </p:spPr>
        <p:txBody>
          <a:bodyPr>
            <a:noAutofit/>
          </a:bodyPr>
          <a:lstStyle>
            <a:lvl1pPr>
              <a:defRPr sz="2800">
                <a:solidFill>
                  <a:srgbClr val="A7674C"/>
                </a:solidFill>
                <a:latin typeface="Fedra Sans Std Book LF" panose="020B0403040000020004" pitchFamily="34" charset="0"/>
                <a:ea typeface="Fedra Sans Std Book LF" panose="020B0403040000020004" pitchFamily="34" charset="0"/>
              </a:defRPr>
            </a:lvl1pPr>
          </a:lstStyle>
          <a:p>
            <a:pPr lvl="0"/>
            <a:r>
              <a:rPr lang="en-US" dirty="0"/>
              <a:t>Company Focus</a:t>
            </a:r>
          </a:p>
        </p:txBody>
      </p:sp>
      <p:sp>
        <p:nvSpPr>
          <p:cNvPr id="9" name="Text Placeholder 8">
            <a:extLst>
              <a:ext uri="{FF2B5EF4-FFF2-40B4-BE49-F238E27FC236}">
                <a16:creationId xmlns:a16="http://schemas.microsoft.com/office/drawing/2014/main" id="{3207E61B-D57F-4F63-85AB-7C9837EA0158}"/>
              </a:ext>
            </a:extLst>
          </p:cNvPr>
          <p:cNvSpPr>
            <a:spLocks noGrp="1"/>
          </p:cNvSpPr>
          <p:nvPr>
            <p:ph type="body" sz="quarter" idx="14" hasCustomPrompt="1"/>
          </p:nvPr>
        </p:nvSpPr>
        <p:spPr>
          <a:xfrm>
            <a:off x="471488" y="4398963"/>
            <a:ext cx="3676650" cy="292100"/>
          </a:xfrm>
        </p:spPr>
        <p:txBody>
          <a:bodyPr>
            <a:normAutofit/>
          </a:bodyPr>
          <a:lstStyle>
            <a:lvl1pPr>
              <a:defRPr sz="1400">
                <a:solidFill>
                  <a:srgbClr val="083353"/>
                </a:solidFill>
                <a:latin typeface="Fedra Sans Std Book LF" panose="020B0403040000020004" pitchFamily="34" charset="0"/>
                <a:ea typeface="Fedra Sans Std Book LF" panose="020B0403040000020004" pitchFamily="34" charset="0"/>
              </a:defRPr>
            </a:lvl1pPr>
          </a:lstStyle>
          <a:p>
            <a:pPr lvl="0"/>
            <a:r>
              <a:rPr lang="en-US" dirty="0"/>
              <a:t>Place Sub-title text here</a:t>
            </a:r>
          </a:p>
        </p:txBody>
      </p:sp>
      <p:pic>
        <p:nvPicPr>
          <p:cNvPr id="12" name="Picture 11">
            <a:extLst>
              <a:ext uri="{FF2B5EF4-FFF2-40B4-BE49-F238E27FC236}">
                <a16:creationId xmlns:a16="http://schemas.microsoft.com/office/drawing/2014/main" id="{548298CF-D880-4A51-B92A-52453FABA9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8250" y="424071"/>
            <a:ext cx="1875713" cy="821634"/>
          </a:xfrm>
          <a:prstGeom prst="rect">
            <a:avLst/>
          </a:prstGeom>
        </p:spPr>
      </p:pic>
      <p:sp>
        <p:nvSpPr>
          <p:cNvPr id="4" name="Footer Placeholder 3">
            <a:extLst>
              <a:ext uri="{FF2B5EF4-FFF2-40B4-BE49-F238E27FC236}">
                <a16:creationId xmlns:a16="http://schemas.microsoft.com/office/drawing/2014/main" id="{E2DC9D64-82BE-4C6C-8EBF-E43E0C40ED39}"/>
              </a:ext>
            </a:extLst>
          </p:cNvPr>
          <p:cNvSpPr>
            <a:spLocks noGrp="1"/>
          </p:cNvSpPr>
          <p:nvPr>
            <p:ph type="ftr" sz="quarter" idx="11"/>
          </p:nvPr>
        </p:nvSpPr>
        <p:spPr>
          <a:xfrm>
            <a:off x="471488" y="9498608"/>
            <a:ext cx="4114799" cy="210541"/>
          </a:xfrm>
          <a:prstGeom prst="rect">
            <a:avLst/>
          </a:prstGeom>
        </p:spPr>
        <p:txBody>
          <a:bodyPr/>
          <a:lstStyle>
            <a:lvl1pPr>
              <a:defRPr lang="en-US" smtClean="0">
                <a:latin typeface="Fedra Sans Std Book LF" panose="020B0403040000020004" pitchFamily="34" charset="0"/>
                <a:ea typeface="Fedra Sans Std Book LF" panose="020B0403040000020004" pitchFamily="34" charset="0"/>
              </a:defRPr>
            </a:lvl1pPr>
          </a:lstStyle>
          <a:p>
            <a:r>
              <a:rPr lang="en-US"/>
              <a:t>Research I Nigeria I Banks</a:t>
            </a:r>
            <a:endParaRPr lang="en-US" dirty="0"/>
          </a:p>
        </p:txBody>
      </p:sp>
    </p:spTree>
    <p:extLst>
      <p:ext uri="{BB962C8B-B14F-4D97-AF65-F5344CB8AC3E}">
        <p14:creationId xmlns:p14="http://schemas.microsoft.com/office/powerpoint/2010/main" val="369557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955B28-1D54-4450-99D5-E4C7B9ABEF85}"/>
              </a:ext>
            </a:extLst>
          </p:cNvPr>
          <p:cNvSpPr>
            <a:spLocks noGrp="1"/>
          </p:cNvSpPr>
          <p:nvPr>
            <p:ph type="title"/>
          </p:nvPr>
        </p:nvSpPr>
        <p:spPr>
          <a:xfrm>
            <a:off x="348657" y="822122"/>
            <a:ext cx="4796798" cy="295072"/>
          </a:xfrm>
          <a:prstGeom prst="rect">
            <a:avLst/>
          </a:prstGeom>
        </p:spPr>
        <p:txBody>
          <a:bodyPr vert="horz" lIns="91440" tIns="45720" rIns="91440" bIns="45720" rtlCol="0" anchor="ctr">
            <a:noAutofit/>
          </a:bodyPr>
          <a:lstStyle/>
          <a:p>
            <a:pPr lvl="0"/>
            <a:r>
              <a:rPr lang="en-US" dirty="0"/>
              <a:t>Click to edit title</a:t>
            </a:r>
          </a:p>
        </p:txBody>
      </p:sp>
      <p:sp>
        <p:nvSpPr>
          <p:cNvPr id="3" name="Text Placeholder 2">
            <a:extLst>
              <a:ext uri="{FF2B5EF4-FFF2-40B4-BE49-F238E27FC236}">
                <a16:creationId xmlns:a16="http://schemas.microsoft.com/office/drawing/2014/main" id="{C5928CCD-14CB-429E-A402-81A0ED1748EC}"/>
              </a:ext>
            </a:extLst>
          </p:cNvPr>
          <p:cNvSpPr>
            <a:spLocks noGrp="1"/>
          </p:cNvSpPr>
          <p:nvPr>
            <p:ph type="body" idx="1"/>
          </p:nvPr>
        </p:nvSpPr>
        <p:spPr>
          <a:xfrm>
            <a:off x="362304" y="1300293"/>
            <a:ext cx="4796799" cy="8003097"/>
          </a:xfrm>
          <a:prstGeom prst="rect">
            <a:avLst/>
          </a:prstGeom>
        </p:spPr>
        <p:txBody>
          <a:bodyPr vert="horz" lIns="91440" tIns="45720" rIns="91440" bIns="45720" rtlCol="0">
            <a:normAutofit/>
          </a:bodyPr>
          <a:lstStyle/>
          <a:p>
            <a:pPr lvl="0"/>
            <a:r>
              <a:rPr lang="en-US" dirty="0"/>
              <a:t>Edit text </a:t>
            </a:r>
          </a:p>
        </p:txBody>
      </p:sp>
      <p:sp>
        <p:nvSpPr>
          <p:cNvPr id="6" name="Slide Number Placeholder 5">
            <a:extLst>
              <a:ext uri="{FF2B5EF4-FFF2-40B4-BE49-F238E27FC236}">
                <a16:creationId xmlns:a16="http://schemas.microsoft.com/office/drawing/2014/main" id="{C97EE75F-EF88-410F-82A1-1944A011EF0A}"/>
              </a:ext>
            </a:extLst>
          </p:cNvPr>
          <p:cNvSpPr>
            <a:spLocks noGrp="1"/>
          </p:cNvSpPr>
          <p:nvPr>
            <p:ph type="sldNum" sz="quarter" idx="4"/>
          </p:nvPr>
        </p:nvSpPr>
        <p:spPr>
          <a:xfrm>
            <a:off x="6065240" y="9498609"/>
            <a:ext cx="396774" cy="213628"/>
          </a:xfrm>
          <a:prstGeom prst="rect">
            <a:avLst/>
          </a:prstGeom>
        </p:spPr>
        <p:txBody>
          <a:bodyPr vert="horz" lIns="91440" tIns="45720" rIns="91440" bIns="45720" rtlCol="0" anchor="ctr"/>
          <a:lstStyle>
            <a:lvl1pPr algn="r">
              <a:defRPr sz="70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defRPr>
            </a:lvl1pPr>
          </a:lstStyle>
          <a:p>
            <a:fld id="{C5D16774-7F87-472C-8407-007DC4A3CE7C}" type="slidenum">
              <a:rPr lang="en-US" smtClean="0"/>
              <a:pPr/>
              <a:t>‹#›</a:t>
            </a:fld>
            <a:endParaRPr lang="en-US"/>
          </a:p>
        </p:txBody>
      </p:sp>
      <p:pic>
        <p:nvPicPr>
          <p:cNvPr id="7" name="Picture 6">
            <a:extLst>
              <a:ext uri="{FF2B5EF4-FFF2-40B4-BE49-F238E27FC236}">
                <a16:creationId xmlns:a16="http://schemas.microsoft.com/office/drawing/2014/main" id="{69B070F6-DA71-4F87-88B1-D7F7B4C4C47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451693" y="413752"/>
            <a:ext cx="932270" cy="408370"/>
          </a:xfrm>
          <a:prstGeom prst="rect">
            <a:avLst/>
          </a:prstGeom>
        </p:spPr>
      </p:pic>
      <p:sp>
        <p:nvSpPr>
          <p:cNvPr id="8" name="Footer Placeholder 4">
            <a:extLst/>
          </p:cNvPr>
          <p:cNvSpPr>
            <a:spLocks noGrp="1"/>
          </p:cNvSpPr>
          <p:nvPr>
            <p:ph type="ftr" sz="quarter" idx="3"/>
          </p:nvPr>
        </p:nvSpPr>
        <p:spPr>
          <a:xfrm>
            <a:off x="362304" y="9498609"/>
            <a:ext cx="2813972" cy="213628"/>
          </a:xfrm>
          <a:prstGeom prst="rect">
            <a:avLst/>
          </a:prstGeom>
        </p:spPr>
        <p:txBody>
          <a:bodyPr/>
          <a:lstStyle>
            <a:lvl1pPr>
              <a:defRPr sz="800">
                <a:solidFill>
                  <a:srgbClr val="002060"/>
                </a:solidFill>
                <a:latin typeface="Fedra Sans Std Book" panose="020B0403040000020004" pitchFamily="34" charset="0"/>
                <a:cs typeface="Arial" panose="020B0604020202020204" pitchFamily="34" charset="0"/>
              </a:defRPr>
            </a:lvl1pPr>
          </a:lstStyle>
          <a:p>
            <a:r>
              <a:rPr lang="en-US"/>
              <a:t>Research I Nigeria I Banks</a:t>
            </a:r>
            <a:endParaRPr lang="en-US" dirty="0"/>
          </a:p>
        </p:txBody>
      </p:sp>
    </p:spTree>
    <p:extLst>
      <p:ext uri="{BB962C8B-B14F-4D97-AF65-F5344CB8AC3E}">
        <p14:creationId xmlns:p14="http://schemas.microsoft.com/office/powerpoint/2010/main" val="1172711826"/>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9" r:id="rId3"/>
    <p:sldLayoutId id="2147483685" r:id="rId4"/>
    <p:sldLayoutId id="2147483681" r:id="rId5"/>
    <p:sldLayoutId id="2147483686" r:id="rId6"/>
  </p:sldLayoutIdLst>
  <p:hf hdr="0" dt="0"/>
  <p:txStyles>
    <p:titleStyle>
      <a:lvl1pPr algn="l" defTabSz="914400" rtl="0" eaLnBrk="1" latinLnBrk="0" hangingPunct="1">
        <a:lnSpc>
          <a:spcPct val="90000"/>
        </a:lnSpc>
        <a:spcBef>
          <a:spcPct val="0"/>
        </a:spcBef>
        <a:buNone/>
        <a:defRPr lang="en-US" sz="2000" b="1" kern="1200" dirty="0">
          <a:solidFill>
            <a:srgbClr val="083353"/>
          </a:solidFill>
          <a:latin typeface="Fedra Sans Std Light LF" panose="020B03030400000200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950" kern="1200">
          <a:solidFill>
            <a:schemeClr val="tx1">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955B28-1D54-4450-99D5-E4C7B9ABEF85}"/>
              </a:ext>
            </a:extLst>
          </p:cNvPr>
          <p:cNvSpPr>
            <a:spLocks noGrp="1"/>
          </p:cNvSpPr>
          <p:nvPr>
            <p:ph type="title"/>
          </p:nvPr>
        </p:nvSpPr>
        <p:spPr>
          <a:xfrm>
            <a:off x="348657" y="822122"/>
            <a:ext cx="4796798" cy="295072"/>
          </a:xfrm>
          <a:prstGeom prst="rect">
            <a:avLst/>
          </a:prstGeom>
        </p:spPr>
        <p:txBody>
          <a:bodyPr vert="horz" lIns="91440" tIns="45720" rIns="91440" bIns="45720" rtlCol="0" anchor="ctr">
            <a:noAutofit/>
          </a:bodyPr>
          <a:lstStyle/>
          <a:p>
            <a:pPr lvl="0"/>
            <a:r>
              <a:rPr lang="en-US" dirty="0"/>
              <a:t>Click to edit title</a:t>
            </a:r>
          </a:p>
        </p:txBody>
      </p:sp>
      <p:sp>
        <p:nvSpPr>
          <p:cNvPr id="3" name="Text Placeholder 2">
            <a:extLst>
              <a:ext uri="{FF2B5EF4-FFF2-40B4-BE49-F238E27FC236}">
                <a16:creationId xmlns:a16="http://schemas.microsoft.com/office/drawing/2014/main" id="{C5928CCD-14CB-429E-A402-81A0ED1748EC}"/>
              </a:ext>
            </a:extLst>
          </p:cNvPr>
          <p:cNvSpPr>
            <a:spLocks noGrp="1"/>
          </p:cNvSpPr>
          <p:nvPr>
            <p:ph type="body" idx="1"/>
          </p:nvPr>
        </p:nvSpPr>
        <p:spPr>
          <a:xfrm>
            <a:off x="362304" y="1300293"/>
            <a:ext cx="4796799" cy="8003097"/>
          </a:xfrm>
          <a:prstGeom prst="rect">
            <a:avLst/>
          </a:prstGeom>
        </p:spPr>
        <p:txBody>
          <a:bodyPr vert="horz" lIns="91440" tIns="45720" rIns="91440" bIns="45720" rtlCol="0">
            <a:normAutofit/>
          </a:bodyPr>
          <a:lstStyle/>
          <a:p>
            <a:pPr lvl="0"/>
            <a:r>
              <a:rPr lang="en-US" dirty="0"/>
              <a:t>Edit text </a:t>
            </a:r>
          </a:p>
        </p:txBody>
      </p:sp>
      <p:sp>
        <p:nvSpPr>
          <p:cNvPr id="6" name="Slide Number Placeholder 5">
            <a:extLst>
              <a:ext uri="{FF2B5EF4-FFF2-40B4-BE49-F238E27FC236}">
                <a16:creationId xmlns:a16="http://schemas.microsoft.com/office/drawing/2014/main" id="{C97EE75F-EF88-410F-82A1-1944A011EF0A}"/>
              </a:ext>
            </a:extLst>
          </p:cNvPr>
          <p:cNvSpPr>
            <a:spLocks noGrp="1"/>
          </p:cNvSpPr>
          <p:nvPr>
            <p:ph type="sldNum" sz="quarter" idx="4"/>
          </p:nvPr>
        </p:nvSpPr>
        <p:spPr>
          <a:xfrm>
            <a:off x="6065240" y="9498609"/>
            <a:ext cx="396774" cy="213628"/>
          </a:xfrm>
          <a:prstGeom prst="rect">
            <a:avLst/>
          </a:prstGeom>
        </p:spPr>
        <p:txBody>
          <a:bodyPr vert="horz" lIns="91440" tIns="45720" rIns="91440" bIns="45720" rtlCol="0" anchor="ctr"/>
          <a:lstStyle>
            <a:lvl1pPr algn="r">
              <a:defRPr sz="70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defRPr>
            </a:lvl1pPr>
          </a:lstStyle>
          <a:p>
            <a:fld id="{C5D16774-7F87-472C-8407-007DC4A3CE7C}" type="slidenum">
              <a:rPr lang="en-US" smtClean="0"/>
              <a:pPr/>
              <a:t>‹#›</a:t>
            </a:fld>
            <a:endParaRPr lang="en-US"/>
          </a:p>
        </p:txBody>
      </p:sp>
      <p:pic>
        <p:nvPicPr>
          <p:cNvPr id="7" name="Picture 6">
            <a:extLst>
              <a:ext uri="{FF2B5EF4-FFF2-40B4-BE49-F238E27FC236}">
                <a16:creationId xmlns:a16="http://schemas.microsoft.com/office/drawing/2014/main" id="{69B070F6-DA71-4F87-88B1-D7F7B4C4C47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451693" y="413752"/>
            <a:ext cx="932270" cy="408370"/>
          </a:xfrm>
          <a:prstGeom prst="rect">
            <a:avLst/>
          </a:prstGeom>
        </p:spPr>
      </p:pic>
      <p:sp>
        <p:nvSpPr>
          <p:cNvPr id="8" name="Footer Placeholder 4">
            <a:extLst/>
          </p:cNvPr>
          <p:cNvSpPr>
            <a:spLocks noGrp="1"/>
          </p:cNvSpPr>
          <p:nvPr>
            <p:ph type="ftr" sz="quarter" idx="3"/>
          </p:nvPr>
        </p:nvSpPr>
        <p:spPr>
          <a:xfrm>
            <a:off x="362304" y="9498609"/>
            <a:ext cx="2813972" cy="213628"/>
          </a:xfrm>
          <a:prstGeom prst="rect">
            <a:avLst/>
          </a:prstGeom>
        </p:spPr>
        <p:txBody>
          <a:bodyPr/>
          <a:lstStyle>
            <a:lvl1pPr>
              <a:defRPr sz="800">
                <a:solidFill>
                  <a:srgbClr val="002060"/>
                </a:solidFill>
                <a:latin typeface="Fedra Sans Std Book LF" panose="020B0403040000020004" pitchFamily="34" charset="0"/>
                <a:ea typeface="Fedra Sans Std Book LF" panose="020B0403040000020004" pitchFamily="34" charset="0"/>
                <a:cs typeface="Arial" panose="020B0604020202020204" pitchFamily="34" charset="0"/>
              </a:defRPr>
            </a:lvl1pPr>
          </a:lstStyle>
          <a:p>
            <a:r>
              <a:rPr lang="en-US"/>
              <a:t>Research I Nigeria I Banks</a:t>
            </a:r>
            <a:endParaRPr lang="en-US" dirty="0"/>
          </a:p>
        </p:txBody>
      </p:sp>
    </p:spTree>
    <p:extLst>
      <p:ext uri="{BB962C8B-B14F-4D97-AF65-F5344CB8AC3E}">
        <p14:creationId xmlns:p14="http://schemas.microsoft.com/office/powerpoint/2010/main" val="129256902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hf hdr="0" dt="0"/>
  <p:txStyles>
    <p:titleStyle>
      <a:lvl1pPr algn="l" defTabSz="914400" rtl="0" eaLnBrk="1" latinLnBrk="0" hangingPunct="1">
        <a:lnSpc>
          <a:spcPct val="90000"/>
        </a:lnSpc>
        <a:spcBef>
          <a:spcPct val="0"/>
        </a:spcBef>
        <a:buNone/>
        <a:defRPr lang="en-US" sz="2000" b="1" kern="1200" dirty="0">
          <a:solidFill>
            <a:srgbClr val="083353"/>
          </a:solidFill>
          <a:latin typeface="Fedra Sans Std Light LF" panose="020B03030400000200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950" kern="120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mailto:gczartoryski@coronationmb.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7.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56762" y="1609885"/>
            <a:ext cx="5624938" cy="371475"/>
          </a:xfrm>
        </p:spPr>
        <p:txBody>
          <a:bodyPr/>
          <a:lstStyle/>
          <a:p>
            <a:r>
              <a:rPr lang="en-US" sz="1800" b="1" dirty="0">
                <a:solidFill>
                  <a:srgbClr val="A7674C"/>
                </a:solidFill>
                <a:latin typeface="Fedra Sans Std Book LF" panose="020B0403040000020004" pitchFamily="34" charset="0"/>
              </a:rPr>
              <a:t>From the lagoon to the ocean</a:t>
            </a:r>
            <a:endParaRPr lang="en-US" sz="1800" b="1" dirty="0">
              <a:solidFill>
                <a:srgbClr val="A7674C"/>
              </a:solidFill>
              <a:latin typeface="Fedra Sans Std Book LF" panose="020B0403040000020004" pitchFamily="34" charset="0"/>
              <a:ea typeface="Fedra Sans Std Book LF" panose="020B0403040000020004" pitchFamily="34" charset="0"/>
            </a:endParaRPr>
          </a:p>
        </p:txBody>
      </p:sp>
      <p:sp>
        <p:nvSpPr>
          <p:cNvPr id="5" name="Text Placeholder 4"/>
          <p:cNvSpPr>
            <a:spLocks noGrp="1"/>
          </p:cNvSpPr>
          <p:nvPr>
            <p:ph type="body" sz="quarter" idx="15"/>
          </p:nvPr>
        </p:nvSpPr>
        <p:spPr>
          <a:xfrm>
            <a:off x="352855" y="1271517"/>
            <a:ext cx="5362145" cy="331370"/>
          </a:xfrm>
        </p:spPr>
        <p:txBody>
          <a:bodyPr>
            <a:noAutofit/>
          </a:bodyPr>
          <a:lstStyle/>
          <a:p>
            <a:r>
              <a:rPr lang="en-US" sz="2400" b="1" dirty="0">
                <a:solidFill>
                  <a:srgbClr val="083353"/>
                </a:solidFill>
                <a:latin typeface="Fedra Sans Std Book LF" panose="020B0403040000020004" pitchFamily="34" charset="0"/>
                <a:ea typeface="Fedra Sans Std Book LF" panose="020B0403040000020004" pitchFamily="34" charset="0"/>
              </a:rPr>
              <a:t>Nigerian Insurance Industry</a:t>
            </a:r>
          </a:p>
        </p:txBody>
      </p:sp>
      <p:sp>
        <p:nvSpPr>
          <p:cNvPr id="8" name="Text Placeholder 7"/>
          <p:cNvSpPr>
            <a:spLocks noGrp="1"/>
          </p:cNvSpPr>
          <p:nvPr>
            <p:ph type="body" idx="21"/>
          </p:nvPr>
        </p:nvSpPr>
        <p:spPr>
          <a:xfrm>
            <a:off x="4880638" y="2412231"/>
            <a:ext cx="1684147" cy="4090473"/>
          </a:xfrm>
        </p:spPr>
        <p:txBody>
          <a:bodyPr>
            <a:normAutofit/>
          </a:bodyPr>
          <a:lstStyle/>
          <a:p>
            <a:r>
              <a:rPr lang="en-US" sz="950" b="1" dirty="0">
                <a:solidFill>
                  <a:srgbClr val="083353"/>
                </a:solidFill>
                <a:latin typeface="Fedra Sans Std Book LF" panose="020B0403040000020004" pitchFamily="34" charset="0"/>
              </a:rPr>
              <a:t>Executive summary</a:t>
            </a:r>
          </a:p>
          <a:p>
            <a:r>
              <a:rPr lang="en-US" sz="950" b="1" dirty="0">
                <a:solidFill>
                  <a:srgbClr val="083353"/>
                </a:solidFill>
                <a:latin typeface="Fedra Sans Std Book LF" panose="020B0403040000020004" pitchFamily="34" charset="0"/>
              </a:rPr>
              <a:t>NAICOM reform - strategic implications </a:t>
            </a:r>
          </a:p>
          <a:p>
            <a:r>
              <a:rPr lang="en-US" sz="950" b="1" dirty="0">
                <a:solidFill>
                  <a:srgbClr val="083353"/>
                </a:solidFill>
                <a:latin typeface="Fedra Sans Std Book LF" panose="020B0403040000020004" pitchFamily="34" charset="0"/>
                <a:ea typeface="Fedra Sans Std Book LF" panose="020B0403040000020004" pitchFamily="34" charset="0"/>
              </a:rPr>
              <a:t>Capital </a:t>
            </a:r>
            <a:r>
              <a:rPr lang="en-US" sz="950" b="1" dirty="0">
                <a:solidFill>
                  <a:srgbClr val="083353"/>
                </a:solidFill>
                <a:latin typeface="Fedra Sans Std Book LF" panose="020B0403040000020004" pitchFamily="34" charset="0"/>
              </a:rPr>
              <a:t>-</a:t>
            </a:r>
            <a:r>
              <a:rPr lang="en-US" sz="950" b="1" dirty="0">
                <a:solidFill>
                  <a:srgbClr val="083353"/>
                </a:solidFill>
                <a:latin typeface="Fedra Sans Std Book LF" panose="020B0403040000020004" pitchFamily="34" charset="0"/>
                <a:ea typeface="Fedra Sans Std Book LF" panose="020B0403040000020004" pitchFamily="34" charset="0"/>
              </a:rPr>
              <a:t> the bank sector precedent</a:t>
            </a:r>
          </a:p>
          <a:p>
            <a:r>
              <a:rPr lang="en-US" sz="950" b="1" dirty="0">
                <a:solidFill>
                  <a:srgbClr val="083353"/>
                </a:solidFill>
                <a:latin typeface="Fedra Sans Std Book LF" panose="020B0403040000020004" pitchFamily="34" charset="0"/>
                <a:ea typeface="Fedra Sans Std Book LF" panose="020B0403040000020004" pitchFamily="34" charset="0"/>
              </a:rPr>
              <a:t>Growth - the industry that got left behind</a:t>
            </a:r>
          </a:p>
          <a:p>
            <a:r>
              <a:rPr lang="en-US" sz="950" b="1" dirty="0">
                <a:solidFill>
                  <a:srgbClr val="083353"/>
                </a:solidFill>
                <a:latin typeface="Fedra Sans Std Book LF" panose="020B0403040000020004" pitchFamily="34" charset="0"/>
              </a:rPr>
              <a:t>S</a:t>
            </a:r>
            <a:r>
              <a:rPr lang="en-US" sz="950" b="1" dirty="0">
                <a:solidFill>
                  <a:srgbClr val="083353"/>
                </a:solidFill>
                <a:latin typeface="Fedra Sans Std Book LF" panose="020B0403040000020004" pitchFamily="34" charset="0"/>
                <a:ea typeface="Fedra Sans Std Book LF" panose="020B0403040000020004" pitchFamily="34" charset="0"/>
              </a:rPr>
              <a:t>hareholder returns</a:t>
            </a:r>
          </a:p>
          <a:p>
            <a:r>
              <a:rPr lang="en-US" sz="950" b="1" dirty="0">
                <a:solidFill>
                  <a:srgbClr val="083353"/>
                </a:solidFill>
                <a:latin typeface="Fedra Sans Std Book LF" panose="020B0403040000020004" pitchFamily="34" charset="0"/>
                <a:ea typeface="Fedra Sans Std Book LF" panose="020B0403040000020004" pitchFamily="34" charset="0"/>
              </a:rPr>
              <a:t>Nigeria’s ability to increase financial penetration</a:t>
            </a:r>
          </a:p>
          <a:p>
            <a:r>
              <a:rPr lang="en-US" sz="950" b="1" dirty="0">
                <a:solidFill>
                  <a:srgbClr val="083353"/>
                </a:solidFill>
                <a:latin typeface="Fedra Sans Std Book LF" panose="020B0403040000020004" pitchFamily="34" charset="0"/>
                <a:ea typeface="Fedra Sans Std Book LF" panose="020B0403040000020004" pitchFamily="34" charset="0"/>
              </a:rPr>
              <a:t>Lessons from other countries</a:t>
            </a:r>
          </a:p>
          <a:p>
            <a:r>
              <a:rPr lang="en-US" sz="950" b="1" dirty="0">
                <a:solidFill>
                  <a:srgbClr val="083353"/>
                </a:solidFill>
                <a:latin typeface="Fedra Sans Std Book LF" panose="020B0403040000020004" pitchFamily="34" charset="0"/>
                <a:ea typeface="Fedra Sans Std Book LF" panose="020B0403040000020004" pitchFamily="34" charset="0"/>
              </a:rPr>
              <a:t>Partnerships with banks and telecoms</a:t>
            </a:r>
          </a:p>
          <a:p>
            <a:r>
              <a:rPr lang="en-US" sz="950" b="1" dirty="0">
                <a:solidFill>
                  <a:srgbClr val="083353"/>
                </a:solidFill>
                <a:latin typeface="Fedra Sans Std Book LF" panose="020B0403040000020004" pitchFamily="34" charset="0"/>
              </a:rPr>
              <a:t>Profitability of risk transfer</a:t>
            </a:r>
          </a:p>
          <a:p>
            <a:r>
              <a:rPr lang="en-US" sz="950" b="1" dirty="0">
                <a:solidFill>
                  <a:srgbClr val="083353"/>
                </a:solidFill>
                <a:latin typeface="Fedra Sans Std Book LF" panose="020B0403040000020004" pitchFamily="34" charset="0"/>
                <a:ea typeface="Fedra Sans Std Book LF" panose="020B0403040000020004" pitchFamily="34" charset="0"/>
              </a:rPr>
              <a:t>Expense ratios</a:t>
            </a:r>
          </a:p>
          <a:p>
            <a:r>
              <a:rPr lang="en-US" sz="950" b="1" dirty="0">
                <a:solidFill>
                  <a:srgbClr val="083353"/>
                </a:solidFill>
                <a:latin typeface="Fedra Sans Std Book LF" panose="020B0403040000020004" pitchFamily="34" charset="0"/>
              </a:rPr>
              <a:t>Combined ratios</a:t>
            </a:r>
          </a:p>
          <a:p>
            <a:r>
              <a:rPr lang="en-US" sz="950" b="1" dirty="0">
                <a:solidFill>
                  <a:srgbClr val="083353"/>
                </a:solidFill>
                <a:latin typeface="Fedra Sans Std Book LF" panose="020B0403040000020004" pitchFamily="34" charset="0"/>
              </a:rPr>
              <a:t>Appendices</a:t>
            </a:r>
            <a:endParaRPr lang="en-US" sz="950" b="1" dirty="0">
              <a:solidFill>
                <a:srgbClr val="083353"/>
              </a:solidFill>
              <a:latin typeface="Fedra Sans Std Book LF" panose="020B0403040000020004" pitchFamily="34" charset="0"/>
              <a:ea typeface="Fedra Sans Std Book LF" panose="020B0403040000020004" pitchFamily="34" charset="0"/>
            </a:endParaRPr>
          </a:p>
        </p:txBody>
      </p:sp>
      <p:sp>
        <p:nvSpPr>
          <p:cNvPr id="11" name="TextBox 10">
            <a:extLst/>
          </p:cNvPr>
          <p:cNvSpPr txBox="1"/>
          <p:nvPr/>
        </p:nvSpPr>
        <p:spPr>
          <a:xfrm>
            <a:off x="4890163" y="7741016"/>
            <a:ext cx="1684147" cy="246221"/>
          </a:xfrm>
          <a:prstGeom prst="rect">
            <a:avLst/>
          </a:prstGeom>
          <a:solidFill>
            <a:srgbClr val="EDDDD7"/>
          </a:solidFill>
        </p:spPr>
        <p:txBody>
          <a:bodyPr wrap="square" rtlCol="0">
            <a:spAutoFit/>
          </a:bodyPr>
          <a:lstStyle/>
          <a:p>
            <a:r>
              <a:rPr lang="en-US" sz="1000" dirty="0">
                <a:solidFill>
                  <a:srgbClr val="A7674C"/>
                </a:solidFill>
                <a:latin typeface="Arial" panose="020B0604020202020204" pitchFamily="34" charset="0"/>
                <a:ea typeface="Fedra Sans Std Book LF" panose="020B0403040000020004" pitchFamily="34" charset="0"/>
                <a:cs typeface="Arial" panose="020B0604020202020204" pitchFamily="34" charset="0"/>
              </a:rPr>
              <a:t>Key Contacts</a:t>
            </a:r>
          </a:p>
        </p:txBody>
      </p:sp>
      <p:sp>
        <p:nvSpPr>
          <p:cNvPr id="14" name="Text Placeholder 6">
            <a:extLst/>
          </p:cNvPr>
          <p:cNvSpPr>
            <a:spLocks noGrp="1"/>
          </p:cNvSpPr>
          <p:nvPr>
            <p:ph type="body" sz="quarter" idx="18"/>
          </p:nvPr>
        </p:nvSpPr>
        <p:spPr>
          <a:xfrm>
            <a:off x="320726" y="9110029"/>
            <a:ext cx="6153554" cy="432177"/>
          </a:xfrm>
        </p:spPr>
        <p:txBody>
          <a:bodyPr/>
          <a:lstStyle/>
          <a:p>
            <a:r>
              <a:rPr lang="en-GB" sz="700" dirty="0">
                <a:solidFill>
                  <a:schemeClr val="accent1">
                    <a:lumMod val="50000"/>
                  </a:schemeClr>
                </a:solidFill>
                <a:latin typeface="Fedra Sans Std Book LF" panose="020B0403040000020004" pitchFamily="34" charset="0"/>
                <a:ea typeface="Fedra Sans Std Book LF" panose="020B0403040000020004" pitchFamily="34" charset="0"/>
              </a:rPr>
              <a:t>By reading this report the reader assents to the terms of the disclaimer and disclosures which appear at the end of this report and which form an integral part of it. This report is not for distribution outside Nigeria except where authorised. In the European Union it may be distributed in accordance with MiFID II compliant agreements. </a:t>
            </a:r>
            <a:r>
              <a:rPr lang="en-GB" sz="700" dirty="0">
                <a:solidFill>
                  <a:schemeClr val="accent1">
                    <a:lumMod val="50000"/>
                  </a:schemeClr>
                </a:solidFill>
              </a:rPr>
              <a:t>The USA it may only be distributed by an authorised and regulated distributor of investment research.</a:t>
            </a:r>
            <a:endParaRPr lang="en-US" sz="700" dirty="0">
              <a:solidFill>
                <a:schemeClr val="accent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5" name="Text Placeholder 18">
            <a:extLst/>
          </p:cNvPr>
          <p:cNvSpPr>
            <a:spLocks noGrp="1"/>
          </p:cNvSpPr>
          <p:nvPr>
            <p:ph type="body" sz="quarter" idx="4294967295"/>
          </p:nvPr>
        </p:nvSpPr>
        <p:spPr>
          <a:xfrm>
            <a:off x="352855" y="421173"/>
            <a:ext cx="3852862" cy="323850"/>
          </a:xfrm>
          <a:prstGeom prst="rect">
            <a:avLst/>
          </a:prstGeom>
        </p:spPr>
        <p:txBody>
          <a:bodyPr>
            <a:normAutofit/>
          </a:bodyPr>
          <a:lstStyle/>
          <a:p>
            <a:r>
              <a:rPr lang="en-US" sz="1100" b="1" dirty="0">
                <a:solidFill>
                  <a:schemeClr val="accent2">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Research | Nigeria | </a:t>
            </a:r>
            <a:r>
              <a:rPr lang="en-US" sz="1100" b="1" dirty="0">
                <a:solidFill>
                  <a:schemeClr val="accent2">
                    <a:lumMod val="50000"/>
                  </a:schemeClr>
                </a:solidFill>
                <a:latin typeface="Fedra Sans Std Book LF" panose="020B0403040000020004" pitchFamily="34" charset="0"/>
                <a:ea typeface="Fedra Sans Std Book LF" panose="020B0403040000020004" pitchFamily="34" charset="0"/>
              </a:rPr>
              <a:t>Insurance</a:t>
            </a:r>
            <a:endParaRPr lang="en-US" sz="1100" b="1" dirty="0">
              <a:solidFill>
                <a:schemeClr val="accent2">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6" name="Text Placeholder 3">
            <a:extLst/>
          </p:cNvPr>
          <p:cNvSpPr>
            <a:spLocks noGrp="1"/>
          </p:cNvSpPr>
          <p:nvPr>
            <p:ph type="body" sz="quarter" idx="14"/>
          </p:nvPr>
        </p:nvSpPr>
        <p:spPr>
          <a:xfrm>
            <a:off x="352854" y="206634"/>
            <a:ext cx="4997067" cy="200164"/>
          </a:xfrm>
        </p:spPr>
        <p:txBody>
          <a:bodyPr/>
          <a:lstStyle/>
          <a:p>
            <a:r>
              <a:rPr lang="en-US" dirty="0">
                <a:solidFill>
                  <a:schemeClr val="tx1">
                    <a:lumMod val="75000"/>
                  </a:schemeClr>
                </a:solidFill>
                <a:latin typeface="Fedra Sans Std Book LF" panose="020B0403040000020004" pitchFamily="34" charset="0"/>
              </a:rPr>
              <a:t>09 September</a:t>
            </a:r>
            <a:r>
              <a:rPr lang="en-US" dirty="0">
                <a:solidFill>
                  <a:schemeClr val="tx1">
                    <a:lumMod val="75000"/>
                  </a:schemeClr>
                </a:solidFill>
                <a:latin typeface="Fedra Sans Std Book LF" panose="020B0403040000020004" pitchFamily="34" charset="0"/>
                <a:ea typeface="Fedra Sans Std Book LF" panose="020B0403040000020004" pitchFamily="34" charset="0"/>
              </a:rPr>
              <a:t> 2019  </a:t>
            </a:r>
            <a:r>
              <a:rPr lang="en-US" b="1" dirty="0">
                <a:solidFill>
                  <a:srgbClr val="FF0000"/>
                </a:solidFill>
                <a:latin typeface="Fedra Sans Std Book LF" panose="020B0403040000020004" pitchFamily="34" charset="0"/>
                <a:ea typeface="Fedra Sans Std Book LF" panose="020B0403040000020004" pitchFamily="34" charset="0"/>
              </a:rPr>
              <a:t>F I N AL  D R A F T </a:t>
            </a:r>
            <a:endParaRPr lang="en-US" b="1" dirty="0">
              <a:solidFill>
                <a:srgbClr val="FF0000"/>
              </a:solidFill>
              <a:highlight>
                <a:srgbClr val="FF0000"/>
              </a:highlight>
              <a:latin typeface="Fedra Sans Std Book LF" panose="020B0403040000020004" pitchFamily="34" charset="0"/>
              <a:ea typeface="Fedra Sans Std Book LF" panose="020B0403040000020004" pitchFamily="34" charset="0"/>
            </a:endParaRPr>
          </a:p>
        </p:txBody>
      </p:sp>
      <p:sp>
        <p:nvSpPr>
          <p:cNvPr id="4" name="TextBox 3"/>
          <p:cNvSpPr txBox="1"/>
          <p:nvPr/>
        </p:nvSpPr>
        <p:spPr>
          <a:xfrm>
            <a:off x="337255" y="2211933"/>
            <a:ext cx="4323037" cy="3931846"/>
          </a:xfrm>
          <a:prstGeom prst="rect">
            <a:avLst/>
          </a:prstGeom>
          <a:noFill/>
        </p:spPr>
        <p:txBody>
          <a:bodyPr wrap="square" rtlCol="0">
            <a:spAutoFit/>
          </a:bodyPr>
          <a:lstStyle/>
          <a:p>
            <a:r>
              <a:rPr lang="en-US" sz="950" b="1" dirty="0">
                <a:solidFill>
                  <a:srgbClr val="083353"/>
                </a:solidFill>
                <a:latin typeface="Fedra Sans Std Book LF" panose="020B0403040000020004" pitchFamily="34" charset="0"/>
                <a:ea typeface="Fedra Sans Std Book LF" panose="020B0403040000020004" pitchFamily="34" charset="0"/>
                <a:cs typeface="Arial" panose="020B0604020202020204" pitchFamily="34" charset="0"/>
              </a:rPr>
              <a:t>The industry that got left behind</a:t>
            </a:r>
          </a:p>
          <a:p>
            <a:r>
              <a:rPr lang="en-US" sz="400" b="1" dirty="0">
                <a:solidFill>
                  <a:srgbClr val="083353"/>
                </a:solidFill>
                <a:latin typeface="Fedra Sans Std Book LF" panose="020B0403040000020004" pitchFamily="34" charset="0"/>
                <a:ea typeface="Fedra Sans Std Book LF" panose="020B0403040000020004" pitchFamily="34" charset="0"/>
                <a:cs typeface="Arial" panose="020B0604020202020204" pitchFamily="34" charset="0"/>
              </a:rPr>
              <a:t>    </a:t>
            </a: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Nigeria’s insurance industry has not shared in the growth experienced by other Nigerian financial services, notably banks, pension funds and mutual funds. In fact, it has hardly grown in real terms over 10 years. Without scale the industry suffers from poor returns on equity.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Yet its smallness is also its opportunity. If it were to grow to the level reached by countries with similar GDP per capita, it might grow by a factor of 10 times in real terms in eight-to-10 years. The technological infrastructure and data necessary for expansion are largely available.</a:t>
            </a:r>
          </a:p>
          <a:p>
            <a:endParaRPr lang="en-US" sz="950" dirty="0">
              <a:solidFill>
                <a:schemeClr val="bg2">
                  <a:lumMod val="1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b="1" dirty="0">
                <a:solidFill>
                  <a:srgbClr val="083353"/>
                </a:solidFill>
                <a:latin typeface="Fedra Sans Std Book LF" panose="020B0403040000020004" pitchFamily="34" charset="0"/>
                <a:ea typeface="Fedra Sans Std Book LF" panose="020B0403040000020004" pitchFamily="34" charset="0"/>
                <a:cs typeface="Arial" panose="020B0604020202020204" pitchFamily="34" charset="0"/>
              </a:rPr>
              <a:t>Re-capitalization, mergers &amp; acquisitions</a:t>
            </a:r>
          </a:p>
          <a:p>
            <a:r>
              <a:rPr lang="en-US" sz="400" b="1" dirty="0">
                <a:solidFill>
                  <a:srgbClr val="083353"/>
                </a:solidFill>
                <a:latin typeface="Fedra Sans Std Book LF" panose="020B0403040000020004" pitchFamily="34" charset="0"/>
                <a:ea typeface="Fedra Sans Std Book LF" panose="020B0403040000020004" pitchFamily="34" charset="0"/>
                <a:cs typeface="Arial" panose="020B0604020202020204" pitchFamily="34" charset="0"/>
              </a:rPr>
              <a:t>      </a:t>
            </a: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National Insurance Commission (NAICOM) is imposing steep new capital requirements, due in June 2020. We believe these will reduce the current 59 companies to around 25. There are close parallels with the banking reform of 2004. The banking industry grew rapidly after that, so the question is how the insurance industry can grow after 2020. In the meantime, there will be capital raising and M&amp;A.</a:t>
            </a:r>
          </a:p>
          <a:p>
            <a:endParaRPr lang="en-US" sz="950" dirty="0">
              <a:solidFill>
                <a:schemeClr val="bg2">
                  <a:lumMod val="1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b="1" dirty="0">
                <a:solidFill>
                  <a:srgbClr val="083353"/>
                </a:solidFill>
                <a:latin typeface="Fedra Sans Std Book LF" panose="020B0403040000020004" pitchFamily="34" charset="0"/>
                <a:ea typeface="Fedra Sans Std Book LF" panose="020B0403040000020004" pitchFamily="34" charset="0"/>
                <a:cs typeface="Arial" panose="020B0604020202020204" pitchFamily="34" charset="0"/>
              </a:rPr>
              <a:t>The route to growth</a:t>
            </a:r>
          </a:p>
          <a:p>
            <a:r>
              <a:rPr lang="en-US" sz="400" b="1" dirty="0">
                <a:solidFill>
                  <a:srgbClr val="083353"/>
                </a:solidFill>
                <a:latin typeface="Fedra Sans Std Book LF" panose="020B0403040000020004" pitchFamily="34" charset="0"/>
                <a:ea typeface="Fedra Sans Std Book LF" panose="020B0403040000020004" pitchFamily="34" charset="0"/>
                <a:cs typeface="Arial" panose="020B0604020202020204" pitchFamily="34" charset="0"/>
              </a:rPr>
              <a:t>           </a:t>
            </a: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Lessons learned in Asian markets, and also in West Africa, show how insurance can be rolled out to tens of millions of customers. Cooperation between regulators is critical, as are distribution partnerships with banks and telecom companies. Fresh capital is necessary for development, but a fresh strategic approach is required to reach the industry’s potential.   </a:t>
            </a:r>
            <a:endParaRPr lang="en-US" sz="950" dirty="0">
              <a:solidFill>
                <a:schemeClr val="bg2">
                  <a:lumMod val="1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8" name="TextBox 17">
            <a:extLst>
              <a:ext uri="{FF2B5EF4-FFF2-40B4-BE49-F238E27FC236}">
                <a16:creationId xmlns:a16="http://schemas.microsoft.com/office/drawing/2014/main" id="{692ED383-D0BF-46B8-B436-D112244B97B8}"/>
              </a:ext>
            </a:extLst>
          </p:cNvPr>
          <p:cNvSpPr txBox="1"/>
          <p:nvPr/>
        </p:nvSpPr>
        <p:spPr>
          <a:xfrm>
            <a:off x="352855" y="8725264"/>
            <a:ext cx="4320000" cy="200055"/>
          </a:xfrm>
          <a:prstGeom prst="rect">
            <a:avLst/>
          </a:prstGeom>
          <a:noFill/>
        </p:spPr>
        <p:txBody>
          <a:bodyPr wrap="square" lIns="91440"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For constituents and details see Appendix I.  </a:t>
            </a:r>
          </a:p>
        </p:txBody>
      </p:sp>
      <p:sp>
        <p:nvSpPr>
          <p:cNvPr id="20" name="Rectangle 19">
            <a:extLst>
              <a:ext uri="{FF2B5EF4-FFF2-40B4-BE49-F238E27FC236}">
                <a16:creationId xmlns:a16="http://schemas.microsoft.com/office/drawing/2014/main" id="{8621B3C9-E1D6-4BB9-8D4F-F25E7E12D3D0}"/>
              </a:ext>
            </a:extLst>
          </p:cNvPr>
          <p:cNvSpPr/>
          <p:nvPr/>
        </p:nvSpPr>
        <p:spPr>
          <a:xfrm>
            <a:off x="4880638" y="8077266"/>
            <a:ext cx="1668722" cy="6763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92DAFEA-35CF-4356-A4C7-F957DC1A5AB1}"/>
              </a:ext>
            </a:extLst>
          </p:cNvPr>
          <p:cNvSpPr txBox="1"/>
          <p:nvPr/>
        </p:nvSpPr>
        <p:spPr>
          <a:xfrm>
            <a:off x="4850140" y="8156645"/>
            <a:ext cx="2116144" cy="461665"/>
          </a:xfrm>
          <a:prstGeom prst="rect">
            <a:avLst/>
          </a:prstGeom>
          <a:noFill/>
        </p:spPr>
        <p:txBody>
          <a:bodyPr wrap="square" rtlCol="0">
            <a:spAutoFit/>
          </a:bodyPr>
          <a:lstStyle/>
          <a:p>
            <a:r>
              <a:rPr lang="en-GB" sz="800" b="1" dirty="0">
                <a:solidFill>
                  <a:srgbClr val="003057"/>
                </a:solidFill>
                <a:latin typeface="Fedra Sans Std Light LF" panose="020B0303040000020004" pitchFamily="34" charset="0"/>
              </a:rPr>
              <a:t>Guy Czartoryski</a:t>
            </a:r>
          </a:p>
          <a:p>
            <a:r>
              <a:rPr lang="en-GB" sz="800" b="1" dirty="0">
                <a:solidFill>
                  <a:srgbClr val="003057"/>
                </a:solidFill>
                <a:latin typeface="Fedra Sans Std Light LF" panose="020B0303040000020004" pitchFamily="34" charset="0"/>
              </a:rPr>
              <a:t>Head of Research</a:t>
            </a:r>
          </a:p>
          <a:p>
            <a:r>
              <a:rPr lang="en-GB" sz="800" dirty="0">
                <a:solidFill>
                  <a:srgbClr val="003057"/>
                </a:solidFill>
                <a:latin typeface="Fedra Sans Std Light LF" panose="020B0303040000020004" pitchFamily="34" charset="0"/>
                <a:hlinkClick r:id="rId2"/>
              </a:rPr>
              <a:t>gczartoryski@coronationmb.com</a:t>
            </a:r>
            <a:endParaRPr lang="en-NG" sz="800" dirty="0">
              <a:solidFill>
                <a:srgbClr val="003057"/>
              </a:solidFill>
              <a:latin typeface="Fedra Sans Std Light LF" panose="020B0303040000020004" pitchFamily="34" charset="0"/>
            </a:endParaRPr>
          </a:p>
        </p:txBody>
      </p:sp>
      <p:sp>
        <p:nvSpPr>
          <p:cNvPr id="13" name="TextBox 12">
            <a:extLst>
              <a:ext uri="{FF2B5EF4-FFF2-40B4-BE49-F238E27FC236}">
                <a16:creationId xmlns:a16="http://schemas.microsoft.com/office/drawing/2014/main" id="{1465AD43-8B35-4C88-969A-004FAE9A0663}"/>
              </a:ext>
            </a:extLst>
          </p:cNvPr>
          <p:cNvSpPr txBox="1"/>
          <p:nvPr/>
        </p:nvSpPr>
        <p:spPr>
          <a:xfrm>
            <a:off x="447675" y="6208456"/>
            <a:ext cx="4309200" cy="324000"/>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Insurance companies’ standing relative to NAICOM’s new capital requirement</a:t>
            </a:r>
          </a:p>
        </p:txBody>
      </p:sp>
      <p:graphicFrame>
        <p:nvGraphicFramePr>
          <p:cNvPr id="19" name="Chart 18">
            <a:extLst>
              <a:ext uri="{FF2B5EF4-FFF2-40B4-BE49-F238E27FC236}">
                <a16:creationId xmlns:a16="http://schemas.microsoft.com/office/drawing/2014/main" id="{8BE2C14C-B05D-4D72-AFB7-21AA51D5949E}"/>
              </a:ext>
            </a:extLst>
          </p:cNvPr>
          <p:cNvGraphicFramePr>
            <a:graphicFrameLocks/>
          </p:cNvGraphicFramePr>
          <p:nvPr>
            <p:extLst>
              <p:ext uri="{D42A27DB-BD31-4B8C-83A1-F6EECF244321}">
                <p14:modId xmlns:p14="http://schemas.microsoft.com/office/powerpoint/2010/main" val="429097364"/>
              </p:ext>
            </p:extLst>
          </p:nvPr>
        </p:nvGraphicFramePr>
        <p:xfrm>
          <a:off x="349467" y="6509564"/>
          <a:ext cx="4407408" cy="22219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2240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7" y="822122"/>
            <a:ext cx="5249037" cy="295072"/>
          </a:xfrm>
        </p:spPr>
        <p:txBody>
          <a:bodyPr>
            <a:noAutofit/>
          </a:bodyPr>
          <a:lstStyle/>
          <a:p>
            <a:r>
              <a:rPr lang="en-US" sz="1800" dirty="0">
                <a:solidFill>
                  <a:schemeClr val="tx2"/>
                </a:solidFill>
              </a:rPr>
              <a:t>Capital – the banking sector precedent </a:t>
            </a:r>
            <a:r>
              <a:rPr lang="en-US" sz="1400" dirty="0">
                <a:solidFill>
                  <a:schemeClr val="tx2"/>
                </a:solidFill>
              </a:rPr>
              <a:t>(1/2)</a:t>
            </a:r>
            <a:endParaRPr lang="en-US" sz="14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10</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682707"/>
            <a:ext cx="5072878" cy="2139047"/>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NAICOM’s current reform of the insurance industry shares essential features with the 2004 reform of the banking industry under Professor Charles Soludo, then Governor of the Central Bank of Nigeria (CBN). Just as NAICOM appears to seek consolidation and an overall reduction in the number of players through stringent capital requirements, so too did the CBN in 2004.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result of 2004’s banking reform was to reduce the number of banks from 89 to 25. As we have already argued, 2020 could see the number of insurance companies fall from 59 to around 25. If some insurance companies are actually eliminated rather than consolidated by this process, then the survivors will enjoy market share gains. The banking sector enjoyed a boom after 2004, so the question is how the insurance industry will grow after 2020. Note that economic conditions between 2005-08 were different from today, with rising oil prices bringing in a very high level of foreign direct investment from which banks benefited, sometimes directly.</a:t>
            </a:r>
          </a:p>
        </p:txBody>
      </p:sp>
      <p:sp>
        <p:nvSpPr>
          <p:cNvPr id="19" name="TextBox 18">
            <a:extLst>
              <a:ext uri="{FF2B5EF4-FFF2-40B4-BE49-F238E27FC236}">
                <a16:creationId xmlns:a16="http://schemas.microsoft.com/office/drawing/2014/main" id="{4BC2DFA7-F229-4FFF-8AA2-9627E4344765}"/>
              </a:ext>
            </a:extLst>
          </p:cNvPr>
          <p:cNvSpPr txBox="1"/>
          <p:nvPr/>
        </p:nvSpPr>
        <p:spPr>
          <a:xfrm>
            <a:off x="336754" y="6843924"/>
            <a:ext cx="3960000" cy="200055"/>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World Bank, Coronation Research</a:t>
            </a:r>
          </a:p>
        </p:txBody>
      </p:sp>
      <p:sp>
        <p:nvSpPr>
          <p:cNvPr id="14" name="TextBox 13">
            <a:extLst>
              <a:ext uri="{FF2B5EF4-FFF2-40B4-BE49-F238E27FC236}">
                <a16:creationId xmlns:a16="http://schemas.microsoft.com/office/drawing/2014/main" id="{51C87A1B-6F59-43E2-87E6-AF7CE002B71D}"/>
              </a:ext>
            </a:extLst>
          </p:cNvPr>
          <p:cNvSpPr txBox="1"/>
          <p:nvPr/>
        </p:nvSpPr>
        <p:spPr>
          <a:xfrm>
            <a:off x="336754" y="3827077"/>
            <a:ext cx="4996269"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Nigeria, Foreign Direct Investment as % of GDP</a:t>
            </a:r>
          </a:p>
        </p:txBody>
      </p:sp>
      <p:sp>
        <p:nvSpPr>
          <p:cNvPr id="11" name="TextBox 10">
            <a:extLst>
              <a:ext uri="{FF2B5EF4-FFF2-40B4-BE49-F238E27FC236}">
                <a16:creationId xmlns:a16="http://schemas.microsoft.com/office/drawing/2014/main" id="{A4C29C64-35F1-4CB5-A8FE-DA99A2BE7AF3}"/>
              </a:ext>
            </a:extLst>
          </p:cNvPr>
          <p:cNvSpPr txBox="1"/>
          <p:nvPr/>
        </p:nvSpPr>
        <p:spPr>
          <a:xfrm>
            <a:off x="246888" y="1375631"/>
            <a:ext cx="5072878" cy="430887"/>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NAICOM’s 2019 circular and Nigeria’s 2004 banking reform</a:t>
            </a:r>
          </a:p>
          <a:p>
            <a:endPar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20" name="TextBox 19">
            <a:extLst>
              <a:ext uri="{FF2B5EF4-FFF2-40B4-BE49-F238E27FC236}">
                <a16:creationId xmlns:a16="http://schemas.microsoft.com/office/drawing/2014/main" id="{0D6C0350-F673-42CE-BA5A-743AB2C242C7}"/>
              </a:ext>
            </a:extLst>
          </p:cNvPr>
          <p:cNvSpPr txBox="1"/>
          <p:nvPr/>
        </p:nvSpPr>
        <p:spPr>
          <a:xfrm>
            <a:off x="208583" y="7068063"/>
            <a:ext cx="5072878" cy="2285241"/>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However, as with banks after 2004, there exists the opportunity for a re-</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capitalised</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insurance industry to make enormous gains from 2020 onwards, not only in terms of expanded underwriting capacity but also (as was the case with banks after 2004) by attracting millions of new accounts. As already mentioned, Nigeria’s insurance penetration, at 0.31%, is less than one tenth of that of India (with similar GDP per capita) which suggests significant un-tapped potential. The business opportunity exists because of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Nigerias’s</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very low bases in insurance penetration and insurance density.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key challenges to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realising</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the industry’s potential, beyond financial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recapitalisation</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are customer education and customer acquisition, which we discuss in detail later in this report. Whether the insurance industry follows the very steep trajectory of the banks in the post-reform period 2005-09, or the more modest (but still rapid) growth pattern of the pension fund industry 2008-18, investors in the industry can point to precedents where financial services enjoyed rapid growth in Nigeria.  </a:t>
            </a:r>
          </a:p>
        </p:txBody>
      </p:sp>
      <p:graphicFrame>
        <p:nvGraphicFramePr>
          <p:cNvPr id="12" name="Chart 11">
            <a:extLst>
              <a:ext uri="{FF2B5EF4-FFF2-40B4-BE49-F238E27FC236}">
                <a16:creationId xmlns:a16="http://schemas.microsoft.com/office/drawing/2014/main" id="{243F1E52-BFC8-4F33-9535-4C71220C87BF}"/>
              </a:ext>
            </a:extLst>
          </p:cNvPr>
          <p:cNvGraphicFramePr>
            <a:graphicFrameLocks/>
          </p:cNvGraphicFramePr>
          <p:nvPr>
            <p:extLst/>
          </p:nvPr>
        </p:nvGraphicFramePr>
        <p:xfrm>
          <a:off x="285192" y="4039816"/>
          <a:ext cx="4996269" cy="28489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094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7" y="822122"/>
            <a:ext cx="5818353" cy="295072"/>
          </a:xfrm>
        </p:spPr>
        <p:txBody>
          <a:bodyPr>
            <a:noAutofit/>
          </a:bodyPr>
          <a:lstStyle/>
          <a:p>
            <a:r>
              <a:rPr lang="en-US" sz="1800" dirty="0">
                <a:solidFill>
                  <a:schemeClr val="tx2"/>
                </a:solidFill>
              </a:rPr>
              <a:t>Capital – the banking sector precedent </a:t>
            </a:r>
            <a:r>
              <a:rPr lang="en-US" sz="1400" dirty="0">
                <a:solidFill>
                  <a:schemeClr val="tx2"/>
                </a:solidFill>
              </a:rPr>
              <a:t>(2/2)</a:t>
            </a:r>
            <a:endParaRPr lang="en-US" sz="18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11</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1" name="TextBox 10">
            <a:extLst>
              <a:ext uri="{FF2B5EF4-FFF2-40B4-BE49-F238E27FC236}">
                <a16:creationId xmlns:a16="http://schemas.microsoft.com/office/drawing/2014/main" id="{A4C29C64-35F1-4CB5-A8FE-DA99A2BE7AF3}"/>
              </a:ext>
            </a:extLst>
          </p:cNvPr>
          <p:cNvSpPr txBox="1"/>
          <p:nvPr/>
        </p:nvSpPr>
        <p:spPr>
          <a:xfrm>
            <a:off x="227824" y="1376124"/>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The Soludo reforms of 2004</a:t>
            </a:r>
            <a:endParaRPr lang="en-US" dirty="0"/>
          </a:p>
        </p:txBody>
      </p:sp>
      <p:sp>
        <p:nvSpPr>
          <p:cNvPr id="13" name="TextBox 12">
            <a:extLst>
              <a:ext uri="{FF2B5EF4-FFF2-40B4-BE49-F238E27FC236}">
                <a16:creationId xmlns:a16="http://schemas.microsoft.com/office/drawing/2014/main" id="{A5BB4788-69E9-495D-BA0F-BBECA1E4839F}"/>
              </a:ext>
            </a:extLst>
          </p:cNvPr>
          <p:cNvSpPr txBox="1"/>
          <p:nvPr/>
        </p:nvSpPr>
        <p:spPr>
          <a:xfrm>
            <a:off x="277725" y="3195933"/>
            <a:ext cx="5072878" cy="1846659"/>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Prior to the consolidation exercise confidence in the banking system was very low; assets of all the banks put together were smaller than those of the fourth-largest bank in South Africa; and none of them was in the top 1,000 banks in the world. Before the reforms, if any private-sector entity needed a loan of US$500m, it had to syndicate it from all the banks put together, or go abroad. Barely a year after the consolidation 14 Nigerian banks were ranked among the top 1,000 in the world, and in 2008 two of them were in the top 300. The banks were funding projects worth hundreds of millions of US dollars in oil &amp; gas, manufacturing and infrastructure.</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Nigerian banking system hit the rocks in 2009, as many of the world’s banks had done the year before. However, the success of 2004’s reforms can be seen, both in 2004-09 data and in a longer series 2004-2018 data.</a:t>
            </a:r>
          </a:p>
        </p:txBody>
      </p:sp>
      <p:sp>
        <p:nvSpPr>
          <p:cNvPr id="16" name="TextBox 15">
            <a:extLst>
              <a:ext uri="{FF2B5EF4-FFF2-40B4-BE49-F238E27FC236}">
                <a16:creationId xmlns:a16="http://schemas.microsoft.com/office/drawing/2014/main" id="{2870561B-8A23-4D45-97E2-397AFECC35B7}"/>
              </a:ext>
            </a:extLst>
          </p:cNvPr>
          <p:cNvSpPr txBox="1"/>
          <p:nvPr/>
        </p:nvSpPr>
        <p:spPr>
          <a:xfrm>
            <a:off x="246888" y="1618967"/>
            <a:ext cx="5072878" cy="1554272"/>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On 1 January, 2005, after the CBN’s deadline for banks to raise minimum capital from N2bn to N25bn (US$190m at the time) had passed, 25 banks met the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recapitalisation</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level reducing the number of banks from 89. The fate of the 89 banks was as follows:</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pPr marL="171450" lvl="0" indent="-171450">
              <a:buFont typeface="Arial" panose="020B0604020202020204" pitchFamily="34" charset="0"/>
              <a:buChar char="•"/>
            </a:pP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50 banks entered into combinations, ranging from a merger of two banks to a merger of nine banks;</a:t>
            </a:r>
          </a:p>
          <a:p>
            <a:pPr marL="171450" lvl="0" indent="-171450">
              <a:buFont typeface="Arial" panose="020B0604020202020204" pitchFamily="34" charset="0"/>
              <a:buChar char="•"/>
            </a:pP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 small number survived as stand-alone entities;</a:t>
            </a:r>
          </a:p>
          <a:p>
            <a:pPr marL="171450" lvl="0" indent="-171450">
              <a:buFont typeface="Arial" panose="020B0604020202020204" pitchFamily="34" charset="0"/>
              <a:buChar char="•"/>
            </a:pP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14 banks failed to meet the new capital requirements;</a:t>
            </a:r>
          </a:p>
          <a:p>
            <a:pPr marL="171450" lvl="0" indent="-171450">
              <a:buFont typeface="Arial" panose="020B0604020202020204" pitchFamily="34" charset="0"/>
              <a:buChar char="•"/>
            </a:pP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Of these 14 banks 11 were liquidated while the remaining three were put under the management of the CBN.</a:t>
            </a:r>
          </a:p>
        </p:txBody>
      </p:sp>
      <p:sp>
        <p:nvSpPr>
          <p:cNvPr id="8" name="TextBox 7">
            <a:extLst>
              <a:ext uri="{FF2B5EF4-FFF2-40B4-BE49-F238E27FC236}">
                <a16:creationId xmlns:a16="http://schemas.microsoft.com/office/drawing/2014/main" id="{1F55EBF5-82D1-4B14-82A5-1E0F147BDF94}"/>
              </a:ext>
            </a:extLst>
          </p:cNvPr>
          <p:cNvSpPr txBox="1"/>
          <p:nvPr/>
        </p:nvSpPr>
        <p:spPr>
          <a:xfrm>
            <a:off x="361538" y="5101558"/>
            <a:ext cx="4996269"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Total bank sector loans*, Naira billions, in 2001 prices</a:t>
            </a:r>
          </a:p>
        </p:txBody>
      </p:sp>
      <p:sp>
        <p:nvSpPr>
          <p:cNvPr id="9" name="TextBox 8">
            <a:extLst>
              <a:ext uri="{FF2B5EF4-FFF2-40B4-BE49-F238E27FC236}">
                <a16:creationId xmlns:a16="http://schemas.microsoft.com/office/drawing/2014/main" id="{E2CAF79E-5EAB-4315-9385-235F917EF1FB}"/>
              </a:ext>
            </a:extLst>
          </p:cNvPr>
          <p:cNvSpPr txBox="1"/>
          <p:nvPr/>
        </p:nvSpPr>
        <p:spPr>
          <a:xfrm>
            <a:off x="273541" y="8486335"/>
            <a:ext cx="5072878" cy="969496"/>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real terms banks’ customer loans grew at a compound average growth rate (CAGR) of 27.9% 2004-09 and 5.7% 2004-18. There is no doubt that the reforms led to a period of rapid growth.</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This contrasts with the insurance industry, which has seen hardly any real-term growth over the past 10 years. We examine </a:t>
            </a:r>
            <a:r>
              <a:rPr lang="en-US" sz="95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this next.</a:t>
            </a:r>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0" name="TextBox 9">
            <a:extLst>
              <a:ext uri="{FF2B5EF4-FFF2-40B4-BE49-F238E27FC236}">
                <a16:creationId xmlns:a16="http://schemas.microsoft.com/office/drawing/2014/main" id="{C41AC97F-D1CC-4A1A-82E1-EFFEBAB0AF35}"/>
              </a:ext>
            </a:extLst>
          </p:cNvPr>
          <p:cNvSpPr txBox="1"/>
          <p:nvPr/>
        </p:nvSpPr>
        <p:spPr>
          <a:xfrm>
            <a:off x="380197" y="8144117"/>
            <a:ext cx="4894707" cy="307777"/>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Central Bank of Nigeria (CBN), National Bureau of Statistics (NBS), Coronation Research, *Loans and advances excluding public sector loans</a:t>
            </a:r>
          </a:p>
        </p:txBody>
      </p:sp>
      <p:graphicFrame>
        <p:nvGraphicFramePr>
          <p:cNvPr id="12" name="Chart 11">
            <a:extLst>
              <a:ext uri="{FF2B5EF4-FFF2-40B4-BE49-F238E27FC236}">
                <a16:creationId xmlns:a16="http://schemas.microsoft.com/office/drawing/2014/main" id="{DA1507E3-F118-4BC4-BEEE-BE791156F04C}"/>
              </a:ext>
            </a:extLst>
          </p:cNvPr>
          <p:cNvGraphicFramePr>
            <a:graphicFrameLocks/>
          </p:cNvGraphicFramePr>
          <p:nvPr>
            <p:extLst/>
          </p:nvPr>
        </p:nvGraphicFramePr>
        <p:xfrm>
          <a:off x="273541" y="5296667"/>
          <a:ext cx="5084266" cy="28536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3573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822122"/>
            <a:ext cx="5239512" cy="384720"/>
          </a:xfrm>
        </p:spPr>
        <p:txBody>
          <a:bodyPr>
            <a:noAutofit/>
          </a:bodyPr>
          <a:lstStyle/>
          <a:p>
            <a:r>
              <a:rPr lang="en-US" sz="1800" b="1" dirty="0">
                <a:solidFill>
                  <a:schemeClr val="tx2"/>
                </a:solidFill>
              </a:rPr>
              <a:t>Growth - the industry that got left behind </a:t>
            </a:r>
            <a:r>
              <a:rPr lang="en-US" sz="1400" b="1" dirty="0">
                <a:solidFill>
                  <a:schemeClr val="tx2"/>
                </a:solidFill>
              </a:rPr>
              <a:t>(1/4)</a:t>
            </a:r>
            <a:endParaRPr lang="en-US" sz="14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12</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720807"/>
            <a:ext cx="5072878" cy="969496"/>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Is Nigeria's insurance industry growing or contracting? Although the total Gross Premiums of the Nigerian insurance industry appear to be growing this is only true in nominal terms (see chart below, left). When we adjust Gross Premiums for average annual inflation over the past 10 years, a different pattern emerges (right). In real terms total industry Non-Life Gross Premiums declined at a 10-year CAGR of 5.0% 2008-18e, while Life Gross Premiums grew at a 10-year CAGR of 7.0% over the same period. </a:t>
            </a:r>
          </a:p>
        </p:txBody>
      </p:sp>
      <p:sp>
        <p:nvSpPr>
          <p:cNvPr id="19" name="TextBox 18">
            <a:extLst>
              <a:ext uri="{FF2B5EF4-FFF2-40B4-BE49-F238E27FC236}">
                <a16:creationId xmlns:a16="http://schemas.microsoft.com/office/drawing/2014/main" id="{4BC2DFA7-F229-4FFF-8AA2-9627E4344765}"/>
              </a:ext>
            </a:extLst>
          </p:cNvPr>
          <p:cNvSpPr txBox="1"/>
          <p:nvPr/>
        </p:nvSpPr>
        <p:spPr>
          <a:xfrm>
            <a:off x="328265" y="5649567"/>
            <a:ext cx="6263248" cy="307777"/>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Nigeria Insurance Digest 2017, National Bureau of Statistics (NBS), Coronation Research, *2018 data is from press sources and broken down pro-rata between Life and Non-Life </a:t>
            </a:r>
          </a:p>
        </p:txBody>
      </p:sp>
      <p:sp>
        <p:nvSpPr>
          <p:cNvPr id="14" name="TextBox 13">
            <a:extLst>
              <a:ext uri="{FF2B5EF4-FFF2-40B4-BE49-F238E27FC236}">
                <a16:creationId xmlns:a16="http://schemas.microsoft.com/office/drawing/2014/main" id="{51C87A1B-6F59-43E2-87E6-AF7CE002B71D}"/>
              </a:ext>
            </a:extLst>
          </p:cNvPr>
          <p:cNvSpPr txBox="1"/>
          <p:nvPr/>
        </p:nvSpPr>
        <p:spPr>
          <a:xfrm>
            <a:off x="323497" y="2773536"/>
            <a:ext cx="3136405" cy="384721"/>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Industry Life and Non-Life Premiums, nominal Naira  millions</a:t>
            </a:r>
          </a:p>
        </p:txBody>
      </p:sp>
      <p:sp>
        <p:nvSpPr>
          <p:cNvPr id="18" name="TextBox 17">
            <a:extLst>
              <a:ext uri="{FF2B5EF4-FFF2-40B4-BE49-F238E27FC236}">
                <a16:creationId xmlns:a16="http://schemas.microsoft.com/office/drawing/2014/main" id="{20DCDE93-8F31-4F3D-94E3-A13834E8E904}"/>
              </a:ext>
            </a:extLst>
          </p:cNvPr>
          <p:cNvSpPr txBox="1"/>
          <p:nvPr/>
        </p:nvSpPr>
        <p:spPr>
          <a:xfrm>
            <a:off x="3574602" y="2761653"/>
            <a:ext cx="3136392" cy="384721"/>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Industry Life and Non-Life Premiums, inflation-adjusted Naira millions</a:t>
            </a:r>
          </a:p>
        </p:txBody>
      </p:sp>
      <p:sp>
        <p:nvSpPr>
          <p:cNvPr id="11" name="TextBox 10">
            <a:extLst>
              <a:ext uri="{FF2B5EF4-FFF2-40B4-BE49-F238E27FC236}">
                <a16:creationId xmlns:a16="http://schemas.microsoft.com/office/drawing/2014/main" id="{A4C29C64-35F1-4CB5-A8FE-DA99A2BE7AF3}"/>
              </a:ext>
            </a:extLst>
          </p:cNvPr>
          <p:cNvSpPr txBox="1"/>
          <p:nvPr/>
        </p:nvSpPr>
        <p:spPr>
          <a:xfrm>
            <a:off x="246888" y="13756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Historically, almost no real-term growth</a:t>
            </a:r>
          </a:p>
        </p:txBody>
      </p:sp>
      <p:graphicFrame>
        <p:nvGraphicFramePr>
          <p:cNvPr id="16" name="Chart 15">
            <a:extLst>
              <a:ext uri="{FF2B5EF4-FFF2-40B4-BE49-F238E27FC236}">
                <a16:creationId xmlns:a16="http://schemas.microsoft.com/office/drawing/2014/main" id="{976C7160-A0FE-419C-B150-E9665173640D}"/>
              </a:ext>
            </a:extLst>
          </p:cNvPr>
          <p:cNvGraphicFramePr>
            <a:graphicFrameLocks/>
          </p:cNvGraphicFramePr>
          <p:nvPr>
            <p:extLst/>
          </p:nvPr>
        </p:nvGraphicFramePr>
        <p:xfrm>
          <a:off x="323497" y="3241490"/>
          <a:ext cx="3136392" cy="24062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CABDF527-169A-41B1-AA88-73D10E083D59}"/>
              </a:ext>
            </a:extLst>
          </p:cNvPr>
          <p:cNvGraphicFramePr>
            <a:graphicFrameLocks/>
          </p:cNvGraphicFramePr>
          <p:nvPr>
            <p:extLst/>
          </p:nvPr>
        </p:nvGraphicFramePr>
        <p:xfrm>
          <a:off x="3574600" y="3217724"/>
          <a:ext cx="3136393" cy="2404872"/>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0D6C0350-F673-42CE-BA5A-743AB2C242C7}"/>
              </a:ext>
            </a:extLst>
          </p:cNvPr>
          <p:cNvSpPr txBox="1"/>
          <p:nvPr/>
        </p:nvSpPr>
        <p:spPr>
          <a:xfrm>
            <a:off x="246888" y="5985682"/>
            <a:ext cx="5072878" cy="3454792"/>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Taking the total Gross Premiums of Nigeria's Non-Life and Life insurance industries together, these fell at an inflation-adjusted 10-year CAGR of 1.4% 2008-18e.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US dollar terms the nominal Non-Life Gross Premiums fell at a 10-year CAGR of 3.4% 2008-18e, while Life Gross Premiums rose at a 10-year CAGR of 8.9% over the same period. Taking the two items together, the total Gross Premiums of the insurance industry in US dollars rose at a 10-year CAGR of just 0.3% 2008-18e.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other words, it makes sense to talk of the development of the Nigerian insurance industry as essentially flat 2008-18e, whether we look at it in inflation-adjusted or in US dollar terms. This is why insurance penetration in 2018 stood at a lowly 0.31%.</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different development paths of Life and Non-Life premium is of secondary importance, in our view. The rise of Life business has depended on the emergence of mandatory Group Life policies for employers and the regulator's recent (2018) intervention to hike minimum premiums when these were being competed away. Before plumping for Life Insurance as the future of insurance  we recommend readers look at what we have to say about its loss ratios and profitability, below.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result of a 10-year period of flat development means that insurance has missed out on the capacity gains made in commercial banking and pension funds, and even mutual funds management. It is a small industry which is one reason, when combined with its modest shareholder returns and retained earnings, why it requires fresh capital.</a:t>
            </a:r>
          </a:p>
        </p:txBody>
      </p:sp>
    </p:spTree>
    <p:extLst>
      <p:ext uri="{BB962C8B-B14F-4D97-AF65-F5344CB8AC3E}">
        <p14:creationId xmlns:p14="http://schemas.microsoft.com/office/powerpoint/2010/main" val="2221297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7" y="822122"/>
            <a:ext cx="5267221" cy="294202"/>
          </a:xfrm>
        </p:spPr>
        <p:txBody>
          <a:bodyPr>
            <a:noAutofit/>
          </a:bodyPr>
          <a:lstStyle/>
          <a:p>
            <a:r>
              <a:rPr lang="en-US" sz="1800" dirty="0">
                <a:solidFill>
                  <a:schemeClr val="tx2"/>
                </a:solidFill>
              </a:rPr>
              <a:t>Growth - the industry that got left behind </a:t>
            </a:r>
            <a:r>
              <a:rPr lang="en-US" sz="1400" b="1" dirty="0">
                <a:solidFill>
                  <a:schemeClr val="tx2"/>
                </a:solidFill>
              </a:rPr>
              <a:t>(2/4)</a:t>
            </a:r>
            <a:endParaRPr lang="en-US" sz="14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13</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9" name="TextBox 18">
            <a:extLst>
              <a:ext uri="{FF2B5EF4-FFF2-40B4-BE49-F238E27FC236}">
                <a16:creationId xmlns:a16="http://schemas.microsoft.com/office/drawing/2014/main" id="{4BC2DFA7-F229-4FFF-8AA2-9627E4344765}"/>
              </a:ext>
            </a:extLst>
          </p:cNvPr>
          <p:cNvSpPr txBox="1"/>
          <p:nvPr/>
        </p:nvSpPr>
        <p:spPr>
          <a:xfrm>
            <a:off x="377484" y="5128419"/>
            <a:ext cx="6263248" cy="307777"/>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Nigeria Insurance Digest 2017, Bloomberg, Coronation Research, *2018 data is from press sources and broken down pro-rata between Life and Non-Life. N.B. Naira values have been translated at the average Naira/US dollar rate for each year provided </a:t>
            </a:r>
            <a:r>
              <a:rPr lang="en-US" sz="700">
                <a:solidFill>
                  <a:schemeClr val="tx1">
                    <a:lumMod val="50000"/>
                  </a:schemeClr>
                </a:solidFill>
                <a:latin typeface="Fedra Sans Std Book LF" panose="020B0403040000020004" pitchFamily="34" charset="0"/>
                <a:ea typeface="Fedra Sans Std Book LF" panose="020B0403040000020004" pitchFamily="34" charset="0"/>
              </a:rPr>
              <a:t>by Bloomberg.  </a:t>
            </a:r>
            <a:endParaRPr lang="en-US" sz="700" dirty="0">
              <a:solidFill>
                <a:schemeClr val="tx1">
                  <a:lumMod val="50000"/>
                </a:schemeClr>
              </a:solidFill>
              <a:latin typeface="Fedra Sans Std Book LF" panose="020B0403040000020004" pitchFamily="34" charset="0"/>
              <a:ea typeface="Fedra Sans Std Book LF" panose="020B0403040000020004" pitchFamily="34" charset="0"/>
            </a:endParaRPr>
          </a:p>
        </p:txBody>
      </p:sp>
      <p:sp>
        <p:nvSpPr>
          <p:cNvPr id="11" name="TextBox 10">
            <a:extLst>
              <a:ext uri="{FF2B5EF4-FFF2-40B4-BE49-F238E27FC236}">
                <a16:creationId xmlns:a16="http://schemas.microsoft.com/office/drawing/2014/main" id="{A4C29C64-35F1-4CB5-A8FE-DA99A2BE7AF3}"/>
              </a:ext>
            </a:extLst>
          </p:cNvPr>
          <p:cNvSpPr txBox="1"/>
          <p:nvPr/>
        </p:nvSpPr>
        <p:spPr>
          <a:xfrm>
            <a:off x="246888" y="13756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Insurance not yet part of financial inclusion</a:t>
            </a:r>
          </a:p>
        </p:txBody>
      </p:sp>
      <p:grpSp>
        <p:nvGrpSpPr>
          <p:cNvPr id="3" name="Group 2">
            <a:extLst>
              <a:ext uri="{FF2B5EF4-FFF2-40B4-BE49-F238E27FC236}">
                <a16:creationId xmlns:a16="http://schemas.microsoft.com/office/drawing/2014/main" id="{EEA259F5-8267-493E-8880-D28FE98368AA}"/>
              </a:ext>
            </a:extLst>
          </p:cNvPr>
          <p:cNvGrpSpPr/>
          <p:nvPr/>
        </p:nvGrpSpPr>
        <p:grpSpPr>
          <a:xfrm>
            <a:off x="328265" y="2225123"/>
            <a:ext cx="6387497" cy="2886049"/>
            <a:chOff x="328265" y="1691723"/>
            <a:chExt cx="6387497" cy="2886049"/>
          </a:xfrm>
        </p:grpSpPr>
        <p:sp>
          <p:nvSpPr>
            <p:cNvPr id="14" name="TextBox 13">
              <a:extLst>
                <a:ext uri="{FF2B5EF4-FFF2-40B4-BE49-F238E27FC236}">
                  <a16:creationId xmlns:a16="http://schemas.microsoft.com/office/drawing/2014/main" id="{51C87A1B-6F59-43E2-87E6-AF7CE002B71D}"/>
                </a:ext>
              </a:extLst>
            </p:cNvPr>
            <p:cNvSpPr txBox="1"/>
            <p:nvPr/>
          </p:nvSpPr>
          <p:spPr>
            <a:xfrm>
              <a:off x="328265" y="1703606"/>
              <a:ext cx="3136405" cy="384721"/>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Industry Life and Non-Life Premiums, translated into US dollar millions</a:t>
              </a:r>
            </a:p>
          </p:txBody>
        </p:sp>
        <p:sp>
          <p:nvSpPr>
            <p:cNvPr id="18" name="TextBox 17">
              <a:extLst>
                <a:ext uri="{FF2B5EF4-FFF2-40B4-BE49-F238E27FC236}">
                  <a16:creationId xmlns:a16="http://schemas.microsoft.com/office/drawing/2014/main" id="{20DCDE93-8F31-4F3D-94E3-A13834E8E904}"/>
                </a:ext>
              </a:extLst>
            </p:cNvPr>
            <p:cNvSpPr txBox="1"/>
            <p:nvPr/>
          </p:nvSpPr>
          <p:spPr>
            <a:xfrm>
              <a:off x="3579370" y="1691723"/>
              <a:ext cx="3136392" cy="384721"/>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Total industry premiums, translated into US dollar millions </a:t>
              </a:r>
            </a:p>
          </p:txBody>
        </p:sp>
        <p:graphicFrame>
          <p:nvGraphicFramePr>
            <p:cNvPr id="15" name="Chart 14">
              <a:extLst>
                <a:ext uri="{FF2B5EF4-FFF2-40B4-BE49-F238E27FC236}">
                  <a16:creationId xmlns:a16="http://schemas.microsoft.com/office/drawing/2014/main" id="{24B56B78-12B0-4FCA-8993-49AB61A784F7}"/>
                </a:ext>
              </a:extLst>
            </p:cNvPr>
            <p:cNvGraphicFramePr>
              <a:graphicFrameLocks/>
            </p:cNvGraphicFramePr>
            <p:nvPr>
              <p:extLst/>
            </p:nvPr>
          </p:nvGraphicFramePr>
          <p:xfrm>
            <a:off x="328265" y="2147794"/>
            <a:ext cx="3136393" cy="24299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a:extLst>
                <a:ext uri="{FF2B5EF4-FFF2-40B4-BE49-F238E27FC236}">
                  <a16:creationId xmlns:a16="http://schemas.microsoft.com/office/drawing/2014/main" id="{E1E56F84-E3D5-45EA-8601-ADEC75C113C4}"/>
                </a:ext>
              </a:extLst>
            </p:cNvPr>
            <p:cNvGraphicFramePr>
              <a:graphicFrameLocks/>
            </p:cNvGraphicFramePr>
            <p:nvPr>
              <p:extLst/>
            </p:nvPr>
          </p:nvGraphicFramePr>
          <p:xfrm>
            <a:off x="3578000" y="2119125"/>
            <a:ext cx="3136392" cy="2137308"/>
          </p:xfrm>
          <a:graphic>
            <a:graphicData uri="http://schemas.openxmlformats.org/drawingml/2006/chart">
              <c:chart xmlns:c="http://schemas.openxmlformats.org/drawingml/2006/chart" xmlns:r="http://schemas.openxmlformats.org/officeDocument/2006/relationships" r:id="rId3"/>
            </a:graphicData>
          </a:graphic>
        </p:graphicFrame>
      </p:grpSp>
      <p:sp>
        <p:nvSpPr>
          <p:cNvPr id="13" name="TextBox 12">
            <a:extLst>
              <a:ext uri="{FF2B5EF4-FFF2-40B4-BE49-F238E27FC236}">
                <a16:creationId xmlns:a16="http://schemas.microsoft.com/office/drawing/2014/main" id="{A5BB4788-69E9-495D-BA0F-BBECA1E4839F}"/>
              </a:ext>
            </a:extLst>
          </p:cNvPr>
          <p:cNvSpPr txBox="1"/>
          <p:nvPr/>
        </p:nvSpPr>
        <p:spPr>
          <a:xfrm>
            <a:off x="290165" y="5447398"/>
            <a:ext cx="5121590" cy="677108"/>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Nigeria’s total 2018 insurance premiums are reported at N400bn (US$1.1bn) compared with nominal GDP of N129.1trn, thus 0.31% of GDP. In comparison, a country like India with similar US dollar GDP per capita to Nigeria has an insurance industry equivalent to 3.69% of its GDP. We examine India’s successful drive for insurance later in this report. </a:t>
            </a:r>
          </a:p>
        </p:txBody>
      </p:sp>
      <p:sp>
        <p:nvSpPr>
          <p:cNvPr id="16" name="TextBox 15">
            <a:extLst>
              <a:ext uri="{FF2B5EF4-FFF2-40B4-BE49-F238E27FC236}">
                <a16:creationId xmlns:a16="http://schemas.microsoft.com/office/drawing/2014/main" id="{2870561B-8A23-4D45-97E2-397AFECC35B7}"/>
              </a:ext>
            </a:extLst>
          </p:cNvPr>
          <p:cNvSpPr txBox="1"/>
          <p:nvPr/>
        </p:nvSpPr>
        <p:spPr>
          <a:xfrm>
            <a:off x="246888" y="1618967"/>
            <a:ext cx="5121590" cy="530915"/>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As we will see later in this report, Nigeria is able to create financial inclusion and thereby enrich people’s lives through involvement in financial services. Thus far insurance has not been included in Nigeria’s financial inclusion story. </a:t>
            </a:r>
          </a:p>
        </p:txBody>
      </p:sp>
      <p:sp>
        <p:nvSpPr>
          <p:cNvPr id="22" name="TextBox 21">
            <a:extLst>
              <a:ext uri="{FF2B5EF4-FFF2-40B4-BE49-F238E27FC236}">
                <a16:creationId xmlns:a16="http://schemas.microsoft.com/office/drawing/2014/main" id="{6B71EF04-66FA-42BD-8AE4-D06DB568ADF2}"/>
              </a:ext>
            </a:extLst>
          </p:cNvPr>
          <p:cNvSpPr txBox="1"/>
          <p:nvPr/>
        </p:nvSpPr>
        <p:spPr>
          <a:xfrm>
            <a:off x="328265" y="6167661"/>
            <a:ext cx="487199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Total premiums, Naira millions (</a:t>
            </a:r>
            <a:r>
              <a:rPr lang="en-US" sz="950" dirty="0" err="1">
                <a:solidFill>
                  <a:srgbClr val="A7674C"/>
                </a:solidFill>
                <a:latin typeface="Fedra Sans Std Book LF" panose="020B0403040000020004" pitchFamily="34" charset="0"/>
                <a:ea typeface="Fedra Sans Std Book LF" panose="020B0403040000020004" pitchFamily="34" charset="0"/>
              </a:rPr>
              <a:t>lhs</a:t>
            </a:r>
            <a:r>
              <a:rPr lang="en-US" sz="950" dirty="0">
                <a:solidFill>
                  <a:srgbClr val="A7674C"/>
                </a:solidFill>
                <a:latin typeface="Fedra Sans Std Book LF" panose="020B0403040000020004" pitchFamily="34" charset="0"/>
                <a:ea typeface="Fedra Sans Std Book LF" panose="020B0403040000020004" pitchFamily="34" charset="0"/>
              </a:rPr>
              <a:t>) vs Real GDP, Naira billions (</a:t>
            </a:r>
            <a:r>
              <a:rPr lang="en-US" sz="950" dirty="0" err="1">
                <a:solidFill>
                  <a:srgbClr val="A7674C"/>
                </a:solidFill>
                <a:latin typeface="Fedra Sans Std Book LF" panose="020B0403040000020004" pitchFamily="34" charset="0"/>
                <a:ea typeface="Fedra Sans Std Book LF" panose="020B0403040000020004" pitchFamily="34" charset="0"/>
              </a:rPr>
              <a:t>rhs</a:t>
            </a:r>
            <a:r>
              <a:rPr lang="en-US" sz="950" dirty="0">
                <a:solidFill>
                  <a:srgbClr val="A7674C"/>
                </a:solidFill>
                <a:latin typeface="Fedra Sans Std Book LF" panose="020B0403040000020004" pitchFamily="34" charset="0"/>
                <a:ea typeface="Fedra Sans Std Book LF" panose="020B0403040000020004" pitchFamily="34" charset="0"/>
              </a:rPr>
              <a:t>)</a:t>
            </a:r>
          </a:p>
        </p:txBody>
      </p:sp>
      <p:sp>
        <p:nvSpPr>
          <p:cNvPr id="23" name="TextBox 22">
            <a:extLst>
              <a:ext uri="{FF2B5EF4-FFF2-40B4-BE49-F238E27FC236}">
                <a16:creationId xmlns:a16="http://schemas.microsoft.com/office/drawing/2014/main" id="{24C94428-8596-4888-B54F-F5B61817E969}"/>
              </a:ext>
            </a:extLst>
          </p:cNvPr>
          <p:cNvSpPr txBox="1"/>
          <p:nvPr/>
        </p:nvSpPr>
        <p:spPr>
          <a:xfrm>
            <a:off x="377484" y="9163945"/>
            <a:ext cx="4822776" cy="307777"/>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Nigeria Insurance Digest 2017, Coronation Research, NBS, *2018 data is from press sources and broken down pro-rata between Life and Non-Life.</a:t>
            </a:r>
          </a:p>
        </p:txBody>
      </p:sp>
      <p:graphicFrame>
        <p:nvGraphicFramePr>
          <p:cNvPr id="20" name="Chart 19">
            <a:extLst>
              <a:ext uri="{FF2B5EF4-FFF2-40B4-BE49-F238E27FC236}">
                <a16:creationId xmlns:a16="http://schemas.microsoft.com/office/drawing/2014/main" id="{F6386322-FE17-461C-8D07-063344A1AE35}"/>
              </a:ext>
            </a:extLst>
          </p:cNvPr>
          <p:cNvGraphicFramePr>
            <a:graphicFrameLocks/>
          </p:cNvGraphicFramePr>
          <p:nvPr>
            <p:extLst/>
          </p:nvPr>
        </p:nvGraphicFramePr>
        <p:xfrm>
          <a:off x="328264" y="6413466"/>
          <a:ext cx="4871996" cy="27235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59439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7" y="822121"/>
            <a:ext cx="5818353" cy="469943"/>
          </a:xfrm>
        </p:spPr>
        <p:txBody>
          <a:bodyPr>
            <a:noAutofit/>
          </a:bodyPr>
          <a:lstStyle/>
          <a:p>
            <a:r>
              <a:rPr lang="en-US" sz="1800" dirty="0">
                <a:solidFill>
                  <a:schemeClr val="tx2"/>
                </a:solidFill>
              </a:rPr>
              <a:t>Growth - the industry that got left behind </a:t>
            </a:r>
            <a:r>
              <a:rPr lang="en-US" sz="1400" b="1" dirty="0">
                <a:solidFill>
                  <a:schemeClr val="tx2"/>
                </a:solidFill>
              </a:rPr>
              <a:t>(3/4)</a:t>
            </a:r>
            <a:endParaRPr lang="en-US" sz="14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14</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795448"/>
            <a:ext cx="5072878" cy="1700466"/>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While it is correct to say that the development of the industry has been essentially flat over the past 10 years, this view needs to be refined. First, it is clear that the Life Insurance business was growing in real terms 2008-15 (see beginning of this section). This reflected the take-up of group life policies by companies in the formal sector.</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Second, the recent period 2016-18 has seen some growth in real terms, though it came after a significant contraction in business in 2016. Third, the part of the industry which is expanding in real terms likely reflects gains in market share by the leading companies from the less successful companies, some of which have serious issues. In other words, a process of competitive selection during and after the recession of 2016-17 may be underway already. </a:t>
            </a:r>
          </a:p>
        </p:txBody>
      </p:sp>
      <p:sp>
        <p:nvSpPr>
          <p:cNvPr id="19" name="TextBox 18">
            <a:extLst>
              <a:ext uri="{FF2B5EF4-FFF2-40B4-BE49-F238E27FC236}">
                <a16:creationId xmlns:a16="http://schemas.microsoft.com/office/drawing/2014/main" id="{4BC2DFA7-F229-4FFF-8AA2-9627E4344765}"/>
              </a:ext>
            </a:extLst>
          </p:cNvPr>
          <p:cNvSpPr txBox="1"/>
          <p:nvPr/>
        </p:nvSpPr>
        <p:spPr>
          <a:xfrm>
            <a:off x="333032" y="6480424"/>
            <a:ext cx="6263248" cy="523220"/>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Combined data for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Leadway</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Assurance, AIICO, AXA Mansard Insurance, Cornerstone Insurance,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Lasaco</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Insuranc</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NSIA Insurance, Standard Alliance Insurance, Great Nigeria Insurance and Niger Insurance. We have used 9M 2018 data for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Lasaco</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Assurance, Standard Alliance Insurance and Niger Insurance, and we use 2017 data for the 2018 results of NSIA Insurance and Great Nigeria Insurance  while we await FY 2018 results. Thus our assessment of total 2018e data is likely to prove conservative.</a:t>
            </a:r>
          </a:p>
        </p:txBody>
      </p:sp>
      <p:sp>
        <p:nvSpPr>
          <p:cNvPr id="14" name="TextBox 13">
            <a:extLst>
              <a:ext uri="{FF2B5EF4-FFF2-40B4-BE49-F238E27FC236}">
                <a16:creationId xmlns:a16="http://schemas.microsoft.com/office/drawing/2014/main" id="{51C87A1B-6F59-43E2-87E6-AF7CE002B71D}"/>
              </a:ext>
            </a:extLst>
          </p:cNvPr>
          <p:cNvSpPr txBox="1"/>
          <p:nvPr/>
        </p:nvSpPr>
        <p:spPr>
          <a:xfrm>
            <a:off x="333032" y="3613848"/>
            <a:ext cx="3136405" cy="384721"/>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Premiums of Composite insurers in nominal Naira millions</a:t>
            </a:r>
          </a:p>
        </p:txBody>
      </p:sp>
      <p:sp>
        <p:nvSpPr>
          <p:cNvPr id="18" name="TextBox 17">
            <a:extLst>
              <a:ext uri="{FF2B5EF4-FFF2-40B4-BE49-F238E27FC236}">
                <a16:creationId xmlns:a16="http://schemas.microsoft.com/office/drawing/2014/main" id="{20DCDE93-8F31-4F3D-94E3-A13834E8E904}"/>
              </a:ext>
            </a:extLst>
          </p:cNvPr>
          <p:cNvSpPr txBox="1"/>
          <p:nvPr/>
        </p:nvSpPr>
        <p:spPr>
          <a:xfrm>
            <a:off x="3574602" y="3613665"/>
            <a:ext cx="3136392" cy="384721"/>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Premiums of Composite insurers in 2013 prices, Naira millions</a:t>
            </a:r>
          </a:p>
        </p:txBody>
      </p:sp>
      <p:sp>
        <p:nvSpPr>
          <p:cNvPr id="11" name="TextBox 10">
            <a:extLst>
              <a:ext uri="{FF2B5EF4-FFF2-40B4-BE49-F238E27FC236}">
                <a16:creationId xmlns:a16="http://schemas.microsoft.com/office/drawing/2014/main" id="{A4C29C64-35F1-4CB5-A8FE-DA99A2BE7AF3}"/>
              </a:ext>
            </a:extLst>
          </p:cNvPr>
          <p:cNvSpPr txBox="1"/>
          <p:nvPr/>
        </p:nvSpPr>
        <p:spPr>
          <a:xfrm>
            <a:off x="246888" y="144405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Recent pockets of growth</a:t>
            </a:r>
          </a:p>
        </p:txBody>
      </p:sp>
      <p:sp>
        <p:nvSpPr>
          <p:cNvPr id="20" name="TextBox 19">
            <a:extLst>
              <a:ext uri="{FF2B5EF4-FFF2-40B4-BE49-F238E27FC236}">
                <a16:creationId xmlns:a16="http://schemas.microsoft.com/office/drawing/2014/main" id="{0D6C0350-F673-42CE-BA5A-743AB2C242C7}"/>
              </a:ext>
            </a:extLst>
          </p:cNvPr>
          <p:cNvSpPr txBox="1"/>
          <p:nvPr/>
        </p:nvSpPr>
        <p:spPr>
          <a:xfrm>
            <a:off x="246888" y="7023907"/>
            <a:ext cx="5072878" cy="2285241"/>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As the source note to the above charts makes clear, the data for 2018e is incomplete and our assessment, so far, of 2018e data is likely conservative. However, in inflation-adjusted terms Gross Premium Income for the eight Composite Insurers rose by 6.7% in 2017, and probably grew by more than one percentage point in 2018e. There are reasons to think that the Composite Insurance business model is resilient and that a business combination of Life and Non-Life companies in separate companies (almost the same thing as Composite) is resilient too.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While such moderate growth could be assessed as a satisfactory level of performance for the Composite Insurance sub-sector, it does little to address the explosive potential of an under-penetrated market, in our view. And, as we will see on the following page, the Non-Life insurance and Life insurance sub-sectors, taken individually, give little evidence of convincing growth. So, despite pockets of growth and some real-term growth in recent years, the industry remains small and stuck in a long-term phase of essentially flat development.  </a:t>
            </a:r>
          </a:p>
        </p:txBody>
      </p:sp>
      <p:graphicFrame>
        <p:nvGraphicFramePr>
          <p:cNvPr id="21" name="Chart 20">
            <a:extLst>
              <a:ext uri="{FF2B5EF4-FFF2-40B4-BE49-F238E27FC236}">
                <a16:creationId xmlns:a16="http://schemas.microsoft.com/office/drawing/2014/main" id="{0010B614-4A11-4305-8FBF-22F7690A7462}"/>
              </a:ext>
            </a:extLst>
          </p:cNvPr>
          <p:cNvGraphicFramePr>
            <a:graphicFrameLocks/>
          </p:cNvGraphicFramePr>
          <p:nvPr>
            <p:extLst/>
          </p:nvPr>
        </p:nvGraphicFramePr>
        <p:xfrm>
          <a:off x="323497" y="3970933"/>
          <a:ext cx="3105503" cy="25591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a:extLst>
              <a:ext uri="{FF2B5EF4-FFF2-40B4-BE49-F238E27FC236}">
                <a16:creationId xmlns:a16="http://schemas.microsoft.com/office/drawing/2014/main" id="{28213732-59FE-4AD6-A209-78315BE098AC}"/>
              </a:ext>
            </a:extLst>
          </p:cNvPr>
          <p:cNvGraphicFramePr>
            <a:graphicFrameLocks/>
          </p:cNvGraphicFramePr>
          <p:nvPr>
            <p:extLst/>
          </p:nvPr>
        </p:nvGraphicFramePr>
        <p:xfrm>
          <a:off x="3574601" y="3984192"/>
          <a:ext cx="3105503" cy="25458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815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7" y="822122"/>
            <a:ext cx="5558168" cy="271151"/>
          </a:xfrm>
        </p:spPr>
        <p:txBody>
          <a:bodyPr>
            <a:noAutofit/>
          </a:bodyPr>
          <a:lstStyle/>
          <a:p>
            <a:r>
              <a:rPr lang="en-US" sz="1800" b="1" dirty="0">
                <a:solidFill>
                  <a:schemeClr val="tx2"/>
                </a:solidFill>
              </a:rPr>
              <a:t>Growth</a:t>
            </a:r>
            <a:r>
              <a:rPr lang="en-US" sz="1800" dirty="0">
                <a:solidFill>
                  <a:schemeClr val="tx2"/>
                </a:solidFill>
              </a:rPr>
              <a:t> - the industry that got left behind </a:t>
            </a:r>
            <a:r>
              <a:rPr lang="en-US" sz="1400" dirty="0">
                <a:solidFill>
                  <a:schemeClr val="tx2"/>
                </a:solidFill>
              </a:rPr>
              <a:t>(</a:t>
            </a:r>
            <a:r>
              <a:rPr lang="en-US" sz="1400" b="1" dirty="0">
                <a:solidFill>
                  <a:schemeClr val="tx2"/>
                </a:solidFill>
              </a:rPr>
              <a:t>4/4)</a:t>
            </a:r>
            <a:endParaRPr lang="en-US" sz="14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15</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619361"/>
            <a:ext cx="5072878" cy="823302"/>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While the Composite Insurers have shown a degree of recent growth, the leading group of 10 Non-Life Insurers has not done so well. Collectively these companies experienced a significant fall in business at the onset of the 2016-17 recession and have only begun to slowly climb out of it. In inflation-adjusted terms Gross Premium Income fell by 18.7% in 2016 and then rose by 3.3% in 2017 and by 4.4 % in 2018.</a:t>
            </a:r>
          </a:p>
        </p:txBody>
      </p:sp>
      <p:sp>
        <p:nvSpPr>
          <p:cNvPr id="19" name="TextBox 18">
            <a:extLst>
              <a:ext uri="{FF2B5EF4-FFF2-40B4-BE49-F238E27FC236}">
                <a16:creationId xmlns:a16="http://schemas.microsoft.com/office/drawing/2014/main" id="{4BC2DFA7-F229-4FFF-8AA2-9627E4344765}"/>
              </a:ext>
            </a:extLst>
          </p:cNvPr>
          <p:cNvSpPr txBox="1"/>
          <p:nvPr/>
        </p:nvSpPr>
        <p:spPr>
          <a:xfrm>
            <a:off x="307409" y="5243127"/>
            <a:ext cx="6263248" cy="415498"/>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NBS, Coronation Research. Combined data for Custodian &amp; Allied Insurance, Mutual Benefits Insurance, NEM Insurance, Zenith General Insurance, Sovereign Trust Insurance,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Wapic</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Insurance, Allianz Insurance, Royal Exchange General Insurance, Consolidated Hallmark Insurance and Regency </a:t>
            </a:r>
            <a:r>
              <a:rPr lang="en-US" sz="700">
                <a:solidFill>
                  <a:schemeClr val="tx1">
                    <a:lumMod val="50000"/>
                  </a:schemeClr>
                </a:solidFill>
                <a:latin typeface="Fedra Sans Std Book LF" panose="020B0403040000020004" pitchFamily="34" charset="0"/>
                <a:ea typeface="Fedra Sans Std Book LF" panose="020B0403040000020004" pitchFamily="34" charset="0"/>
              </a:rPr>
              <a:t>Alliance Insurance.</a:t>
            </a:r>
            <a:endParaRPr lang="en-US" sz="700" dirty="0">
              <a:solidFill>
                <a:schemeClr val="tx1">
                  <a:lumMod val="50000"/>
                </a:schemeClr>
              </a:solidFill>
              <a:latin typeface="Fedra Sans Std Book LF" panose="020B0403040000020004" pitchFamily="34" charset="0"/>
              <a:ea typeface="Fedra Sans Std Book LF" panose="020B0403040000020004" pitchFamily="34" charset="0"/>
            </a:endParaRPr>
          </a:p>
        </p:txBody>
      </p:sp>
      <p:sp>
        <p:nvSpPr>
          <p:cNvPr id="11" name="TextBox 10">
            <a:extLst>
              <a:ext uri="{FF2B5EF4-FFF2-40B4-BE49-F238E27FC236}">
                <a16:creationId xmlns:a16="http://schemas.microsoft.com/office/drawing/2014/main" id="{A4C29C64-35F1-4CB5-A8FE-DA99A2BE7AF3}"/>
              </a:ext>
            </a:extLst>
          </p:cNvPr>
          <p:cNvSpPr txBox="1"/>
          <p:nvPr/>
        </p:nvSpPr>
        <p:spPr>
          <a:xfrm>
            <a:off x="246888" y="13756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Recovery, rather than growth, among Non-Life insurers</a:t>
            </a:r>
          </a:p>
        </p:txBody>
      </p:sp>
      <p:sp>
        <p:nvSpPr>
          <p:cNvPr id="14" name="TextBox 13">
            <a:extLst>
              <a:ext uri="{FF2B5EF4-FFF2-40B4-BE49-F238E27FC236}">
                <a16:creationId xmlns:a16="http://schemas.microsoft.com/office/drawing/2014/main" id="{51C87A1B-6F59-43E2-87E6-AF7CE002B71D}"/>
              </a:ext>
            </a:extLst>
          </p:cNvPr>
          <p:cNvSpPr txBox="1"/>
          <p:nvPr/>
        </p:nvSpPr>
        <p:spPr>
          <a:xfrm>
            <a:off x="312660" y="2497272"/>
            <a:ext cx="3136405" cy="384721"/>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Premiums of top-10 Non-Life insurers in nominal Naira millions</a:t>
            </a:r>
          </a:p>
        </p:txBody>
      </p:sp>
      <p:sp>
        <p:nvSpPr>
          <p:cNvPr id="18" name="TextBox 17">
            <a:extLst>
              <a:ext uri="{FF2B5EF4-FFF2-40B4-BE49-F238E27FC236}">
                <a16:creationId xmlns:a16="http://schemas.microsoft.com/office/drawing/2014/main" id="{20DCDE93-8F31-4F3D-94E3-A13834E8E904}"/>
              </a:ext>
            </a:extLst>
          </p:cNvPr>
          <p:cNvSpPr txBox="1"/>
          <p:nvPr/>
        </p:nvSpPr>
        <p:spPr>
          <a:xfrm>
            <a:off x="3574576" y="2497271"/>
            <a:ext cx="3136392" cy="384721"/>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Premiums of top-10 Non-Life insurers in 2013 prices, Naira millions</a:t>
            </a:r>
          </a:p>
        </p:txBody>
      </p:sp>
      <p:graphicFrame>
        <p:nvGraphicFramePr>
          <p:cNvPr id="13" name="Chart 12">
            <a:extLst>
              <a:ext uri="{FF2B5EF4-FFF2-40B4-BE49-F238E27FC236}">
                <a16:creationId xmlns:a16="http://schemas.microsoft.com/office/drawing/2014/main" id="{1D7CBE8B-390F-4FE8-80E2-C52A8DD9AAAD}"/>
              </a:ext>
            </a:extLst>
          </p:cNvPr>
          <p:cNvGraphicFramePr>
            <a:graphicFrameLocks/>
          </p:cNvGraphicFramePr>
          <p:nvPr>
            <p:extLst/>
          </p:nvPr>
        </p:nvGraphicFramePr>
        <p:xfrm>
          <a:off x="292609" y="2881992"/>
          <a:ext cx="3136391" cy="2414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84AB58E1-A116-465C-8CAF-722B8C0A4432}"/>
              </a:ext>
            </a:extLst>
          </p:cNvPr>
          <p:cNvGraphicFramePr>
            <a:graphicFrameLocks/>
          </p:cNvGraphicFramePr>
          <p:nvPr>
            <p:extLst/>
          </p:nvPr>
        </p:nvGraphicFramePr>
        <p:xfrm>
          <a:off x="3574563" y="2881992"/>
          <a:ext cx="3136405" cy="2414149"/>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08F920BF-492B-412C-BF4B-4DD9622E6494}"/>
              </a:ext>
            </a:extLst>
          </p:cNvPr>
          <p:cNvSpPr txBox="1"/>
          <p:nvPr/>
        </p:nvSpPr>
        <p:spPr>
          <a:xfrm>
            <a:off x="347864" y="9115992"/>
            <a:ext cx="6263248" cy="307777"/>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NBS, Coronation Research. Combined data for African Alliance, Custodian Life, FBN Life Assurance, Mutual Benefits, ARM Life,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Wapic</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Life Assurance, United Metropolitan Nigeria Life, Royal Exchange Prudential Life, Prudential </a:t>
            </a:r>
            <a:r>
              <a:rPr lang="en-US" sz="700">
                <a:solidFill>
                  <a:schemeClr val="tx1">
                    <a:lumMod val="50000"/>
                  </a:schemeClr>
                </a:solidFill>
                <a:latin typeface="Fedra Sans Std Book LF" panose="020B0403040000020004" pitchFamily="34" charset="0"/>
                <a:ea typeface="Fedra Sans Std Book LF" panose="020B0403040000020004" pitchFamily="34" charset="0"/>
              </a:rPr>
              <a:t>Zenith Life.</a:t>
            </a:r>
            <a:endParaRPr lang="en-US" sz="700" dirty="0">
              <a:solidFill>
                <a:schemeClr val="tx1">
                  <a:lumMod val="50000"/>
                </a:schemeClr>
              </a:solidFill>
              <a:latin typeface="Fedra Sans Std Book LF" panose="020B0403040000020004" pitchFamily="34" charset="0"/>
              <a:ea typeface="Fedra Sans Std Book LF" panose="020B0403040000020004" pitchFamily="34" charset="0"/>
            </a:endParaRPr>
          </a:p>
        </p:txBody>
      </p:sp>
      <p:graphicFrame>
        <p:nvGraphicFramePr>
          <p:cNvPr id="16" name="Chart 15">
            <a:extLst>
              <a:ext uri="{FF2B5EF4-FFF2-40B4-BE49-F238E27FC236}">
                <a16:creationId xmlns:a16="http://schemas.microsoft.com/office/drawing/2014/main" id="{C626C6B9-181A-46B4-827E-1E20ECCD56C0}"/>
              </a:ext>
            </a:extLst>
          </p:cNvPr>
          <p:cNvGraphicFramePr>
            <a:graphicFrameLocks/>
          </p:cNvGraphicFramePr>
          <p:nvPr>
            <p:extLst/>
          </p:nvPr>
        </p:nvGraphicFramePr>
        <p:xfrm>
          <a:off x="246888" y="6562164"/>
          <a:ext cx="3327675" cy="25867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21982AA0-1A11-4A0C-81BE-D27114C44765}"/>
              </a:ext>
            </a:extLst>
          </p:cNvPr>
          <p:cNvGraphicFramePr>
            <a:graphicFrameLocks/>
          </p:cNvGraphicFramePr>
          <p:nvPr>
            <p:extLst/>
          </p:nvPr>
        </p:nvGraphicFramePr>
        <p:xfrm>
          <a:off x="3429000" y="6554703"/>
          <a:ext cx="3281968" cy="2586708"/>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47EDF587-3758-4D39-9460-7FE273B171DE}"/>
              </a:ext>
            </a:extLst>
          </p:cNvPr>
          <p:cNvSpPr txBox="1"/>
          <p:nvPr/>
        </p:nvSpPr>
        <p:spPr>
          <a:xfrm>
            <a:off x="307409" y="6175223"/>
            <a:ext cx="3136405"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Premiums of Life insurers in nominal Naira millions</a:t>
            </a:r>
          </a:p>
        </p:txBody>
      </p:sp>
      <p:sp>
        <p:nvSpPr>
          <p:cNvPr id="21" name="TextBox 20">
            <a:extLst>
              <a:ext uri="{FF2B5EF4-FFF2-40B4-BE49-F238E27FC236}">
                <a16:creationId xmlns:a16="http://schemas.microsoft.com/office/drawing/2014/main" id="{F08C8D9B-278E-4B90-B333-D10192CBE69E}"/>
              </a:ext>
            </a:extLst>
          </p:cNvPr>
          <p:cNvSpPr txBox="1"/>
          <p:nvPr/>
        </p:nvSpPr>
        <p:spPr>
          <a:xfrm>
            <a:off x="3569325" y="6175222"/>
            <a:ext cx="3187350"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Premiums of Life insurers in 2013 prices, Naira millions</a:t>
            </a:r>
          </a:p>
        </p:txBody>
      </p:sp>
      <p:sp>
        <p:nvSpPr>
          <p:cNvPr id="22" name="TextBox 21">
            <a:extLst>
              <a:ext uri="{FF2B5EF4-FFF2-40B4-BE49-F238E27FC236}">
                <a16:creationId xmlns:a16="http://schemas.microsoft.com/office/drawing/2014/main" id="{5981E7C8-1E9B-4152-A648-C5DB6165A837}"/>
              </a:ext>
            </a:extLst>
          </p:cNvPr>
          <p:cNvSpPr txBox="1"/>
          <p:nvPr/>
        </p:nvSpPr>
        <p:spPr>
          <a:xfrm>
            <a:off x="246888" y="5637934"/>
            <a:ext cx="5072878" cy="530915"/>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chart at the beginning of this section shows good inflation-adjusted growth for Life Insurers 2008-15, but essentially flat development after that. Currently, and given today’s industry structure, growth is hard to come by.</a:t>
            </a:r>
          </a:p>
        </p:txBody>
      </p:sp>
    </p:spTree>
    <p:extLst>
      <p:ext uri="{BB962C8B-B14F-4D97-AF65-F5344CB8AC3E}">
        <p14:creationId xmlns:p14="http://schemas.microsoft.com/office/powerpoint/2010/main" val="391599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D16774-7F87-472C-8407-007DC4A3CE7C}" type="slidenum">
              <a:rPr lang="en-US" smtClean="0"/>
              <a:pPr/>
              <a:t>16</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397340"/>
            <a:ext cx="5072878" cy="530915"/>
          </a:xfrm>
          <a:prstGeom prst="rect">
            <a:avLst/>
          </a:prstGeom>
          <a:noFill/>
        </p:spPr>
        <p:txBody>
          <a:bodyPr wrap="square" rtlCol="0">
            <a:spAutoFit/>
          </a:bodyPr>
          <a:lstStyle/>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1" name="Title 1">
            <a:extLst>
              <a:ext uri="{FF2B5EF4-FFF2-40B4-BE49-F238E27FC236}">
                <a16:creationId xmlns:a16="http://schemas.microsoft.com/office/drawing/2014/main" id="{0F82CF9D-D059-4734-B04F-524F2C7CB5F8}"/>
              </a:ext>
            </a:extLst>
          </p:cNvPr>
          <p:cNvSpPr>
            <a:spLocks noGrp="1"/>
          </p:cNvSpPr>
          <p:nvPr>
            <p:ph type="title"/>
          </p:nvPr>
        </p:nvSpPr>
        <p:spPr>
          <a:xfrm>
            <a:off x="246888" y="822122"/>
            <a:ext cx="4796798" cy="295072"/>
          </a:xfrm>
        </p:spPr>
        <p:txBody>
          <a:bodyPr>
            <a:normAutofit fontScale="90000"/>
          </a:bodyPr>
          <a:lstStyle/>
          <a:p>
            <a:r>
              <a:rPr lang="en-US" b="1" dirty="0">
                <a:solidFill>
                  <a:schemeClr val="tx2"/>
                </a:solidFill>
              </a:rPr>
              <a:t>Shareholder returns </a:t>
            </a:r>
            <a:r>
              <a:rPr lang="en-US" sz="1600" b="1" dirty="0">
                <a:solidFill>
                  <a:schemeClr val="tx2"/>
                </a:solidFill>
              </a:rPr>
              <a:t>(1/3)</a:t>
            </a:r>
            <a:endParaRPr lang="en-US" sz="1600" b="1" dirty="0"/>
          </a:p>
        </p:txBody>
      </p:sp>
      <p:sp>
        <p:nvSpPr>
          <p:cNvPr id="12" name="TextBox 11">
            <a:extLst>
              <a:ext uri="{FF2B5EF4-FFF2-40B4-BE49-F238E27FC236}">
                <a16:creationId xmlns:a16="http://schemas.microsoft.com/office/drawing/2014/main" id="{7AC51F67-6B36-489F-AB9D-8F24E0C32F45}"/>
              </a:ext>
            </a:extLst>
          </p:cNvPr>
          <p:cNvSpPr txBox="1"/>
          <p:nvPr/>
        </p:nvSpPr>
        <p:spPr>
          <a:xfrm>
            <a:off x="246888" y="1628513"/>
            <a:ext cx="5072878" cy="823302"/>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Later in this report we present, in three sections, our breakdown of the profitability of Nigeria’s insurers. See: Profitability of risk transfer; Expense ratios; Combined ratios. In this section we present their overall post-tax profitability, namely Return on Shareholders’ Funds, or Return on Equity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RoE</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Recent history makes sorry reading. Few insurance companies match the risk-free rate, let alone their cost of equity.</a:t>
            </a:r>
          </a:p>
        </p:txBody>
      </p:sp>
      <p:sp>
        <p:nvSpPr>
          <p:cNvPr id="7" name="TextBox 6">
            <a:extLst>
              <a:ext uri="{FF2B5EF4-FFF2-40B4-BE49-F238E27FC236}">
                <a16:creationId xmlns:a16="http://schemas.microsoft.com/office/drawing/2014/main" id="{554619DF-77E6-4E0A-B9B6-0BB7D72D5EB4}"/>
              </a:ext>
            </a:extLst>
          </p:cNvPr>
          <p:cNvSpPr txBox="1"/>
          <p:nvPr/>
        </p:nvSpPr>
        <p:spPr>
          <a:xfrm>
            <a:off x="246888" y="1393115"/>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Return on Equity - the industry struggles to meet its cost of capital</a:t>
            </a:r>
          </a:p>
        </p:txBody>
      </p:sp>
      <p:sp>
        <p:nvSpPr>
          <p:cNvPr id="14" name="TextBox 13">
            <a:extLst>
              <a:ext uri="{FF2B5EF4-FFF2-40B4-BE49-F238E27FC236}">
                <a16:creationId xmlns:a16="http://schemas.microsoft.com/office/drawing/2014/main" id="{5278C5A7-DB79-4831-8EBC-6EA145D6D7C6}"/>
              </a:ext>
            </a:extLst>
          </p:cNvPr>
          <p:cNvSpPr txBox="1"/>
          <p:nvPr/>
        </p:nvSpPr>
        <p:spPr>
          <a:xfrm>
            <a:off x="324472" y="2488701"/>
            <a:ext cx="5822328"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Composite Insurers </a:t>
            </a:r>
            <a:r>
              <a:rPr lang="en-US" sz="950" dirty="0" err="1">
                <a:solidFill>
                  <a:srgbClr val="A7674C"/>
                </a:solidFill>
                <a:latin typeface="Fedra Sans Std Book LF" panose="020B0403040000020004" pitchFamily="34" charset="0"/>
                <a:ea typeface="Fedra Sans Std Book LF" panose="020B0403040000020004" pitchFamily="34" charset="0"/>
              </a:rPr>
              <a:t>RoE</a:t>
            </a:r>
            <a:endParaRPr lang="en-US" sz="950" dirty="0">
              <a:solidFill>
                <a:srgbClr val="A7674C"/>
              </a:solidFill>
              <a:latin typeface="Fedra Sans Std Book LF" panose="020B0403040000020004" pitchFamily="34" charset="0"/>
              <a:ea typeface="Fedra Sans Std Book LF" panose="020B0403040000020004" pitchFamily="34" charset="0"/>
            </a:endParaRPr>
          </a:p>
        </p:txBody>
      </p:sp>
      <p:sp>
        <p:nvSpPr>
          <p:cNvPr id="15" name="TextBox 14">
            <a:extLst>
              <a:ext uri="{FF2B5EF4-FFF2-40B4-BE49-F238E27FC236}">
                <a16:creationId xmlns:a16="http://schemas.microsoft.com/office/drawing/2014/main" id="{44FE97F1-3B4F-4F57-BA67-C63A4B772AA5}"/>
              </a:ext>
            </a:extLst>
          </p:cNvPr>
          <p:cNvSpPr txBox="1"/>
          <p:nvPr/>
        </p:nvSpPr>
        <p:spPr>
          <a:xfrm>
            <a:off x="319700" y="5224184"/>
            <a:ext cx="5943927" cy="415498"/>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RoE</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is Net Profits divided by average total shareholders’ funds.  Excluding AIICO’s 2016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RoE</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at 115.6%. Data for NSIA Insurance and Great Nigeria Insurance for 2018 not available. Niger Insurance’s 2018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RoE</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in 2018 is measured at 0.2% (not visible in chart).</a:t>
            </a:r>
          </a:p>
        </p:txBody>
      </p:sp>
      <p:sp>
        <p:nvSpPr>
          <p:cNvPr id="17" name="TextBox 16">
            <a:extLst>
              <a:ext uri="{FF2B5EF4-FFF2-40B4-BE49-F238E27FC236}">
                <a16:creationId xmlns:a16="http://schemas.microsoft.com/office/drawing/2014/main" id="{081E5AB6-A63E-4128-971D-15B0B71ECA00}"/>
              </a:ext>
            </a:extLst>
          </p:cNvPr>
          <p:cNvSpPr txBox="1"/>
          <p:nvPr/>
        </p:nvSpPr>
        <p:spPr>
          <a:xfrm>
            <a:off x="227838" y="5605105"/>
            <a:ext cx="5072878" cy="530915"/>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simple average Composite Insurance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RoE</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was 14.1% in 2018, compared with the year’s average T-bill rate of 12.8%. The simple average Non-Life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RoE</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(see chart below) in 2018 was 6.9%. </a:t>
            </a:r>
          </a:p>
        </p:txBody>
      </p:sp>
      <p:sp>
        <p:nvSpPr>
          <p:cNvPr id="19" name="TextBox 18">
            <a:extLst>
              <a:ext uri="{FF2B5EF4-FFF2-40B4-BE49-F238E27FC236}">
                <a16:creationId xmlns:a16="http://schemas.microsoft.com/office/drawing/2014/main" id="{371263DE-DFE3-4472-93C5-516F8D09BDC7}"/>
              </a:ext>
            </a:extLst>
          </p:cNvPr>
          <p:cNvSpPr txBox="1"/>
          <p:nvPr/>
        </p:nvSpPr>
        <p:spPr>
          <a:xfrm>
            <a:off x="319700" y="6164444"/>
            <a:ext cx="5602091" cy="238527"/>
          </a:xfrm>
          <a:prstGeom prst="rect">
            <a:avLst/>
          </a:prstGeom>
          <a:solidFill>
            <a:srgbClr val="F4ECE8"/>
          </a:solidFill>
        </p:spPr>
        <p:txBody>
          <a:bodyPr wrap="square" lIns="0" rtlCol="0">
            <a:spAutoFit/>
          </a:bodyPr>
          <a:lstStyle/>
          <a:p>
            <a:r>
              <a:rPr lang="en-US" sz="950" dirty="0" err="1">
                <a:solidFill>
                  <a:srgbClr val="A7674C"/>
                </a:solidFill>
                <a:latin typeface="Fedra Sans Std Book LF" panose="020B0403040000020004" pitchFamily="34" charset="0"/>
                <a:ea typeface="Fedra Sans Std Book LF" panose="020B0403040000020004" pitchFamily="34" charset="0"/>
              </a:rPr>
              <a:t>RoE</a:t>
            </a:r>
            <a:r>
              <a:rPr lang="en-US" sz="950" dirty="0">
                <a:solidFill>
                  <a:srgbClr val="A7674C"/>
                </a:solidFill>
                <a:latin typeface="Fedra Sans Std Book LF" panose="020B0403040000020004" pitchFamily="34" charset="0"/>
                <a:ea typeface="Fedra Sans Std Book LF" panose="020B0403040000020004" pitchFamily="34" charset="0"/>
              </a:rPr>
              <a:t> of Non-Life Insurers</a:t>
            </a:r>
          </a:p>
        </p:txBody>
      </p:sp>
      <p:graphicFrame>
        <p:nvGraphicFramePr>
          <p:cNvPr id="16" name="Chart 15">
            <a:extLst>
              <a:ext uri="{FF2B5EF4-FFF2-40B4-BE49-F238E27FC236}">
                <a16:creationId xmlns:a16="http://schemas.microsoft.com/office/drawing/2014/main" id="{A80EDB01-6E51-49A4-99D5-377BA9C12D99}"/>
              </a:ext>
            </a:extLst>
          </p:cNvPr>
          <p:cNvGraphicFramePr>
            <a:graphicFrameLocks/>
          </p:cNvGraphicFramePr>
          <p:nvPr>
            <p:extLst/>
          </p:nvPr>
        </p:nvGraphicFramePr>
        <p:xfrm>
          <a:off x="324472" y="2727228"/>
          <a:ext cx="5822328" cy="24661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45A4DAFE-4B6A-460B-BF82-A89F05D0ADC8}"/>
              </a:ext>
            </a:extLst>
          </p:cNvPr>
          <p:cNvGraphicFramePr>
            <a:graphicFrameLocks/>
          </p:cNvGraphicFramePr>
          <p:nvPr>
            <p:extLst/>
          </p:nvPr>
        </p:nvGraphicFramePr>
        <p:xfrm>
          <a:off x="246886" y="6402195"/>
          <a:ext cx="5679677" cy="269916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2FCEFE19-E085-44C5-B6A1-C4E3E3B23EB5}"/>
              </a:ext>
            </a:extLst>
          </p:cNvPr>
          <p:cNvSpPr txBox="1"/>
          <p:nvPr/>
        </p:nvSpPr>
        <p:spPr>
          <a:xfrm>
            <a:off x="246886" y="9093825"/>
            <a:ext cx="6263248" cy="307777"/>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N.B. data for Royal Exchange for 2018 is not available. Sovereign Trust 2018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RoE</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in 2015 is measured at 0.5% and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Wapic</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2015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RoE</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measured at 0.6% (not visible in chart).</a:t>
            </a:r>
          </a:p>
        </p:txBody>
      </p:sp>
    </p:spTree>
    <p:extLst>
      <p:ext uri="{BB962C8B-B14F-4D97-AF65-F5344CB8AC3E}">
        <p14:creationId xmlns:p14="http://schemas.microsoft.com/office/powerpoint/2010/main" val="1751774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D16774-7F87-472C-8407-007DC4A3CE7C}" type="slidenum">
              <a:rPr lang="en-US" smtClean="0"/>
              <a:pPr/>
              <a:t>17</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397340"/>
            <a:ext cx="5072878" cy="530915"/>
          </a:xfrm>
          <a:prstGeom prst="rect">
            <a:avLst/>
          </a:prstGeom>
          <a:noFill/>
        </p:spPr>
        <p:txBody>
          <a:bodyPr wrap="square" rtlCol="0">
            <a:spAutoFit/>
          </a:bodyPr>
          <a:lstStyle/>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1" name="Title 1">
            <a:extLst>
              <a:ext uri="{FF2B5EF4-FFF2-40B4-BE49-F238E27FC236}">
                <a16:creationId xmlns:a16="http://schemas.microsoft.com/office/drawing/2014/main" id="{0F82CF9D-D059-4734-B04F-524F2C7CB5F8}"/>
              </a:ext>
            </a:extLst>
          </p:cNvPr>
          <p:cNvSpPr>
            <a:spLocks noGrp="1"/>
          </p:cNvSpPr>
          <p:nvPr>
            <p:ph type="title"/>
          </p:nvPr>
        </p:nvSpPr>
        <p:spPr>
          <a:xfrm>
            <a:off x="246888" y="822122"/>
            <a:ext cx="4796798" cy="295072"/>
          </a:xfrm>
        </p:spPr>
        <p:txBody>
          <a:bodyPr>
            <a:normAutofit fontScale="90000"/>
          </a:bodyPr>
          <a:lstStyle/>
          <a:p>
            <a:r>
              <a:rPr lang="en-US" b="1" dirty="0">
                <a:solidFill>
                  <a:schemeClr val="tx2"/>
                </a:solidFill>
              </a:rPr>
              <a:t>Shareholder returns </a:t>
            </a:r>
            <a:r>
              <a:rPr lang="en-US" sz="1600" b="1" dirty="0">
                <a:solidFill>
                  <a:schemeClr val="tx2"/>
                </a:solidFill>
              </a:rPr>
              <a:t>(2/3)</a:t>
            </a:r>
            <a:endParaRPr lang="en-US" sz="1600" b="1" dirty="0"/>
          </a:p>
        </p:txBody>
      </p:sp>
      <p:sp>
        <p:nvSpPr>
          <p:cNvPr id="12" name="TextBox 11">
            <a:extLst>
              <a:ext uri="{FF2B5EF4-FFF2-40B4-BE49-F238E27FC236}">
                <a16:creationId xmlns:a16="http://schemas.microsoft.com/office/drawing/2014/main" id="{7AC51F67-6B36-489F-AB9D-8F24E0C32F45}"/>
              </a:ext>
            </a:extLst>
          </p:cNvPr>
          <p:cNvSpPr txBox="1"/>
          <p:nvPr/>
        </p:nvSpPr>
        <p:spPr>
          <a:xfrm>
            <a:off x="246888" y="1657697"/>
            <a:ext cx="5072878" cy="384721"/>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simple average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RoE</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of the Life Insurers covered here was 19.4% in 2018, better than the Composite and Non-Life companies, reflecting relatively low capital requirements.</a:t>
            </a:r>
          </a:p>
        </p:txBody>
      </p:sp>
      <p:sp>
        <p:nvSpPr>
          <p:cNvPr id="7" name="TextBox 6">
            <a:extLst>
              <a:ext uri="{FF2B5EF4-FFF2-40B4-BE49-F238E27FC236}">
                <a16:creationId xmlns:a16="http://schemas.microsoft.com/office/drawing/2014/main" id="{554619DF-77E6-4E0A-B9B6-0BB7D72D5EB4}"/>
              </a:ext>
            </a:extLst>
          </p:cNvPr>
          <p:cNvSpPr txBox="1"/>
          <p:nvPr/>
        </p:nvSpPr>
        <p:spPr>
          <a:xfrm>
            <a:off x="246888" y="1393115"/>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Return on Equity for Life Insurers is slightly superior</a:t>
            </a:r>
          </a:p>
        </p:txBody>
      </p:sp>
      <p:sp>
        <p:nvSpPr>
          <p:cNvPr id="14" name="TextBox 13">
            <a:extLst>
              <a:ext uri="{FF2B5EF4-FFF2-40B4-BE49-F238E27FC236}">
                <a16:creationId xmlns:a16="http://schemas.microsoft.com/office/drawing/2014/main" id="{5278C5A7-DB79-4831-8EBC-6EA145D6D7C6}"/>
              </a:ext>
            </a:extLst>
          </p:cNvPr>
          <p:cNvSpPr txBox="1"/>
          <p:nvPr/>
        </p:nvSpPr>
        <p:spPr>
          <a:xfrm>
            <a:off x="324472" y="2055204"/>
            <a:ext cx="552450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Life Insurers </a:t>
            </a:r>
            <a:r>
              <a:rPr lang="en-US" sz="950" dirty="0" err="1">
                <a:solidFill>
                  <a:srgbClr val="A7674C"/>
                </a:solidFill>
                <a:latin typeface="Fedra Sans Std Book LF" panose="020B0403040000020004" pitchFamily="34" charset="0"/>
                <a:ea typeface="Fedra Sans Std Book LF" panose="020B0403040000020004" pitchFamily="34" charset="0"/>
              </a:rPr>
              <a:t>RoE</a:t>
            </a:r>
            <a:endParaRPr lang="en-US" sz="950" dirty="0">
              <a:solidFill>
                <a:srgbClr val="A7674C"/>
              </a:solidFill>
              <a:latin typeface="Fedra Sans Std Book LF" panose="020B0403040000020004" pitchFamily="34" charset="0"/>
              <a:ea typeface="Fedra Sans Std Book LF" panose="020B0403040000020004" pitchFamily="34" charset="0"/>
            </a:endParaRPr>
          </a:p>
        </p:txBody>
      </p:sp>
      <p:sp>
        <p:nvSpPr>
          <p:cNvPr id="15" name="TextBox 14">
            <a:extLst>
              <a:ext uri="{FF2B5EF4-FFF2-40B4-BE49-F238E27FC236}">
                <a16:creationId xmlns:a16="http://schemas.microsoft.com/office/drawing/2014/main" id="{44FE97F1-3B4F-4F57-BA67-C63A4B772AA5}"/>
              </a:ext>
            </a:extLst>
          </p:cNvPr>
          <p:cNvSpPr txBox="1"/>
          <p:nvPr/>
        </p:nvSpPr>
        <p:spPr>
          <a:xfrm>
            <a:off x="324472" y="5070601"/>
            <a:ext cx="5524506" cy="415498"/>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RoE</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is Net Profits divided by average total shareholders’ funds.  Excluding African Alliance 2017 and 2018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RoE</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at -329.2% and -145.7%. N.B. Data for United Metropolitan Nigeria Life for 2018 and Royal Exchange Prudential Life for 2018 are not available.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Wapic</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Life 2018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RoE</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measured at 0.1% (not visible in chart).</a:t>
            </a:r>
          </a:p>
        </p:txBody>
      </p:sp>
      <p:graphicFrame>
        <p:nvGraphicFramePr>
          <p:cNvPr id="13" name="Chart 12">
            <a:extLst>
              <a:ext uri="{FF2B5EF4-FFF2-40B4-BE49-F238E27FC236}">
                <a16:creationId xmlns:a16="http://schemas.microsoft.com/office/drawing/2014/main" id="{B9DAAA05-4335-479B-A635-A716C854EF13}"/>
              </a:ext>
            </a:extLst>
          </p:cNvPr>
          <p:cNvGraphicFramePr>
            <a:graphicFrameLocks/>
          </p:cNvGraphicFramePr>
          <p:nvPr>
            <p:extLst/>
          </p:nvPr>
        </p:nvGraphicFramePr>
        <p:xfrm>
          <a:off x="246888" y="2257038"/>
          <a:ext cx="5602090" cy="2839658"/>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2113A974-B9FD-49F0-AF55-DB67D4D81241}"/>
              </a:ext>
            </a:extLst>
          </p:cNvPr>
          <p:cNvSpPr txBox="1"/>
          <p:nvPr/>
        </p:nvSpPr>
        <p:spPr>
          <a:xfrm>
            <a:off x="246888" y="5532555"/>
            <a:ext cx="5072878" cy="677108"/>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However, 2018 was a good year for Life Insurance companies (that year the regulator raised minimum premiums for group life policies). In 2017 the average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RoE</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had been 10.3% and in 2016 11.4%. As the chart below shows, the industry’s three sub-sectors seldom generate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RoE</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above the risk-free rate. We estimate cost of equity at 20.0%.</a:t>
            </a:r>
          </a:p>
        </p:txBody>
      </p:sp>
      <p:sp>
        <p:nvSpPr>
          <p:cNvPr id="17" name="TextBox 16">
            <a:extLst>
              <a:ext uri="{FF2B5EF4-FFF2-40B4-BE49-F238E27FC236}">
                <a16:creationId xmlns:a16="http://schemas.microsoft.com/office/drawing/2014/main" id="{648106AE-EF83-47F4-B283-2B5D127FE7A6}"/>
              </a:ext>
            </a:extLst>
          </p:cNvPr>
          <p:cNvSpPr txBox="1"/>
          <p:nvPr/>
        </p:nvSpPr>
        <p:spPr>
          <a:xfrm>
            <a:off x="343095" y="6247914"/>
            <a:ext cx="552450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Average* sub-sector </a:t>
            </a:r>
            <a:r>
              <a:rPr lang="en-US" sz="950" dirty="0" err="1">
                <a:solidFill>
                  <a:srgbClr val="A7674C"/>
                </a:solidFill>
                <a:latin typeface="Fedra Sans Std Book LF" panose="020B0403040000020004" pitchFamily="34" charset="0"/>
                <a:ea typeface="Fedra Sans Std Book LF" panose="020B0403040000020004" pitchFamily="34" charset="0"/>
              </a:rPr>
              <a:t>RoEs</a:t>
            </a:r>
            <a:endParaRPr lang="en-US" sz="950" dirty="0">
              <a:solidFill>
                <a:srgbClr val="A7674C"/>
              </a:solidFill>
              <a:latin typeface="Fedra Sans Std Book LF" panose="020B0403040000020004" pitchFamily="34" charset="0"/>
              <a:ea typeface="Fedra Sans Std Book LF" panose="020B0403040000020004" pitchFamily="34" charset="0"/>
            </a:endParaRPr>
          </a:p>
        </p:txBody>
      </p:sp>
      <p:sp>
        <p:nvSpPr>
          <p:cNvPr id="18" name="TextBox 17">
            <a:extLst>
              <a:ext uri="{FF2B5EF4-FFF2-40B4-BE49-F238E27FC236}">
                <a16:creationId xmlns:a16="http://schemas.microsoft.com/office/drawing/2014/main" id="{7DC467DF-D553-4981-9157-6DF07AC5EABA}"/>
              </a:ext>
            </a:extLst>
          </p:cNvPr>
          <p:cNvSpPr txBox="1"/>
          <p:nvPr/>
        </p:nvSpPr>
        <p:spPr>
          <a:xfrm>
            <a:off x="333570" y="9082396"/>
            <a:ext cx="6263248" cy="307777"/>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*Simple average sub-sector (i.e. Composite, Non-Life and Life)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RoEs</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for companies featured in this report. **Risk-free rate (RFR) is given as the average 1-year T-bill yield at auction in each year.</a:t>
            </a:r>
          </a:p>
        </p:txBody>
      </p:sp>
      <p:graphicFrame>
        <p:nvGraphicFramePr>
          <p:cNvPr id="19" name="Chart 18">
            <a:extLst>
              <a:ext uri="{FF2B5EF4-FFF2-40B4-BE49-F238E27FC236}">
                <a16:creationId xmlns:a16="http://schemas.microsoft.com/office/drawing/2014/main" id="{C964B89B-68F9-4C46-8F1B-090D4CF1D8B4}"/>
              </a:ext>
            </a:extLst>
          </p:cNvPr>
          <p:cNvGraphicFramePr>
            <a:graphicFrameLocks/>
          </p:cNvGraphicFramePr>
          <p:nvPr>
            <p:extLst/>
          </p:nvPr>
        </p:nvGraphicFramePr>
        <p:xfrm>
          <a:off x="260336" y="6469088"/>
          <a:ext cx="5602090" cy="2667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0597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D16774-7F87-472C-8407-007DC4A3CE7C}" type="slidenum">
              <a:rPr lang="en-US" smtClean="0"/>
              <a:pPr/>
              <a:t>18</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397340"/>
            <a:ext cx="5072878" cy="530915"/>
          </a:xfrm>
          <a:prstGeom prst="rect">
            <a:avLst/>
          </a:prstGeom>
          <a:noFill/>
        </p:spPr>
        <p:txBody>
          <a:bodyPr wrap="square" rtlCol="0">
            <a:spAutoFit/>
          </a:bodyPr>
          <a:lstStyle/>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1" name="Title 1">
            <a:extLst>
              <a:ext uri="{FF2B5EF4-FFF2-40B4-BE49-F238E27FC236}">
                <a16:creationId xmlns:a16="http://schemas.microsoft.com/office/drawing/2014/main" id="{0F82CF9D-D059-4734-B04F-524F2C7CB5F8}"/>
              </a:ext>
            </a:extLst>
          </p:cNvPr>
          <p:cNvSpPr>
            <a:spLocks noGrp="1"/>
          </p:cNvSpPr>
          <p:nvPr>
            <p:ph type="title"/>
          </p:nvPr>
        </p:nvSpPr>
        <p:spPr>
          <a:xfrm>
            <a:off x="246888" y="822122"/>
            <a:ext cx="4796798" cy="295072"/>
          </a:xfrm>
        </p:spPr>
        <p:txBody>
          <a:bodyPr>
            <a:normAutofit fontScale="90000"/>
          </a:bodyPr>
          <a:lstStyle/>
          <a:p>
            <a:r>
              <a:rPr lang="en-US" b="1" dirty="0">
                <a:solidFill>
                  <a:schemeClr val="tx2"/>
                </a:solidFill>
              </a:rPr>
              <a:t>Shareholder returns </a:t>
            </a:r>
            <a:r>
              <a:rPr lang="en-US" sz="1600" b="1" dirty="0">
                <a:solidFill>
                  <a:schemeClr val="tx2"/>
                </a:solidFill>
              </a:rPr>
              <a:t>(3/3)</a:t>
            </a:r>
            <a:endParaRPr lang="en-US" sz="1600" b="1" dirty="0"/>
          </a:p>
        </p:txBody>
      </p:sp>
      <p:sp>
        <p:nvSpPr>
          <p:cNvPr id="12" name="TextBox 11">
            <a:extLst>
              <a:ext uri="{FF2B5EF4-FFF2-40B4-BE49-F238E27FC236}">
                <a16:creationId xmlns:a16="http://schemas.microsoft.com/office/drawing/2014/main" id="{7AC51F67-6B36-489F-AB9D-8F24E0C32F45}"/>
              </a:ext>
            </a:extLst>
          </p:cNvPr>
          <p:cNvSpPr txBox="1"/>
          <p:nvPr/>
        </p:nvSpPr>
        <p:spPr>
          <a:xfrm>
            <a:off x="246888" y="1657697"/>
            <a:ext cx="5072878" cy="3308598"/>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It is not surprising that the Nigerian insurance industry lacks profitability. We have already seen how, over the past 10 years, the industry has barely grown in real terms. One effect of lack of growth is that companies are unable to create economies of scale for their front and back office operations. When growth opportunities arrived, as we shall see in the section ‘Profitability of risk transfer’, the Life Insurers made the mistake of competing their premiums down to unsustainable levels in the rush to increase customer numbers, prompting the regulator to intervene with a new minimum premium level in 2018.</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While lack of growth leads to excessive costs, low profitability creates another problem, namely lack of investment in technology. There are significant differences between the levels of automation among the different insurance companies featured in this report. But why invest in the technology to service tens of millions of customers when you only have tens of thousands, or even a few thousand? Without the prospect of a much larger customer base it may be difficult to persuade companies to invest.</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NAICOM’s reforms, therefore, are very significant, as the industry is being forced to raise capital. In return we believe it requires expansion to justify its new investment. As in banking and, as we shall see, the pension fund industry, Nigeria </a:t>
            </a:r>
            <a:r>
              <a:rPr lang="en-US" sz="95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has a track </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record in rolling out financial services. In the next two sections we look at Nigeria’s experience of financial inclusion and we consider insurance industry lessons learned in other countries. </a:t>
            </a:r>
          </a:p>
        </p:txBody>
      </p:sp>
      <p:sp>
        <p:nvSpPr>
          <p:cNvPr id="7" name="TextBox 6">
            <a:extLst>
              <a:ext uri="{FF2B5EF4-FFF2-40B4-BE49-F238E27FC236}">
                <a16:creationId xmlns:a16="http://schemas.microsoft.com/office/drawing/2014/main" id="{554619DF-77E6-4E0A-B9B6-0BB7D72D5EB4}"/>
              </a:ext>
            </a:extLst>
          </p:cNvPr>
          <p:cNvSpPr txBox="1"/>
          <p:nvPr/>
        </p:nvSpPr>
        <p:spPr>
          <a:xfrm>
            <a:off x="246888" y="1393115"/>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Conclusions – economies of scale are needed</a:t>
            </a:r>
          </a:p>
        </p:txBody>
      </p:sp>
    </p:spTree>
    <p:extLst>
      <p:ext uri="{BB962C8B-B14F-4D97-AF65-F5344CB8AC3E}">
        <p14:creationId xmlns:p14="http://schemas.microsoft.com/office/powerpoint/2010/main" val="3858276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7" y="822121"/>
            <a:ext cx="5959949" cy="351273"/>
          </a:xfrm>
        </p:spPr>
        <p:txBody>
          <a:bodyPr>
            <a:noAutofit/>
          </a:bodyPr>
          <a:lstStyle/>
          <a:p>
            <a:r>
              <a:rPr lang="en-US" sz="1800" dirty="0">
                <a:solidFill>
                  <a:schemeClr val="tx2"/>
                </a:solidFill>
              </a:rPr>
              <a:t>Nigeria’s ability to increase financial penetration </a:t>
            </a:r>
            <a:r>
              <a:rPr lang="en-US" sz="1400" dirty="0">
                <a:solidFill>
                  <a:schemeClr val="tx2"/>
                </a:solidFill>
              </a:rPr>
              <a:t>(1/4)</a:t>
            </a:r>
            <a:endParaRPr lang="en-US" sz="14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19</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61480" y="1652387"/>
            <a:ext cx="5072878" cy="2139047"/>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Imagine a family of six living in rural Nigeria: mother, father and four children. They are small-scale farmers, subsistent with a small quantity of cash crops and livestock. The children attend a state-run school in a nearby town while the parents work the fields and tend to their animals. Now imagine that one parent suffers a serious accident and loses a limb. The other parent, facing a doubling of his/her workload, withdraws the elder children from school to work on the farm. Their education is interrupted and their economic prospects – and those of Nigeria to a small extent – have been limited.</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Following this logic countries such as India and Ghana (see next section) have rolled out micro-insurance as a key policy objective and have seen insurance take-up shoot up. Different countries distribute insurance in different ways, but the common goal is to create financial inclusion through mass – we mean tens of millions of people – roll-out of insurance products. This creates a safety net for households. Evidence suggests that the more varieties of micro-insurance that are offered, the greater their take-up.</a:t>
            </a:r>
          </a:p>
        </p:txBody>
      </p:sp>
      <p:sp>
        <p:nvSpPr>
          <p:cNvPr id="19" name="TextBox 18">
            <a:extLst>
              <a:ext uri="{FF2B5EF4-FFF2-40B4-BE49-F238E27FC236}">
                <a16:creationId xmlns:a16="http://schemas.microsoft.com/office/drawing/2014/main" id="{4BC2DFA7-F229-4FFF-8AA2-9627E4344765}"/>
              </a:ext>
            </a:extLst>
          </p:cNvPr>
          <p:cNvSpPr txBox="1"/>
          <p:nvPr/>
        </p:nvSpPr>
        <p:spPr>
          <a:xfrm>
            <a:off x="297363" y="9083878"/>
            <a:ext cx="6263248" cy="200055"/>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National Pension Commission (PENCOM), National Bureau of Statistics (NBS), Coronation Research</a:t>
            </a:r>
          </a:p>
        </p:txBody>
      </p:sp>
      <p:sp>
        <p:nvSpPr>
          <p:cNvPr id="14" name="TextBox 13">
            <a:extLst>
              <a:ext uri="{FF2B5EF4-FFF2-40B4-BE49-F238E27FC236}">
                <a16:creationId xmlns:a16="http://schemas.microsoft.com/office/drawing/2014/main" id="{51C87A1B-6F59-43E2-87E6-AF7CE002B71D}"/>
              </a:ext>
            </a:extLst>
          </p:cNvPr>
          <p:cNvSpPr txBox="1"/>
          <p:nvPr/>
        </p:nvSpPr>
        <p:spPr>
          <a:xfrm>
            <a:off x="246888" y="5942227"/>
            <a:ext cx="3136405" cy="384721"/>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Total assets of Pension Fund Administrators in </a:t>
            </a:r>
            <a:r>
              <a:rPr lang="en-US" sz="950">
                <a:solidFill>
                  <a:srgbClr val="A7674C"/>
                </a:solidFill>
                <a:latin typeface="Fedra Sans Std Book LF" panose="020B0403040000020004" pitchFamily="34" charset="0"/>
                <a:ea typeface="Fedra Sans Std Book LF" panose="020B0403040000020004" pitchFamily="34" charset="0"/>
              </a:rPr>
              <a:t>nominal Naira </a:t>
            </a:r>
            <a:r>
              <a:rPr lang="en-US" sz="950" dirty="0">
                <a:solidFill>
                  <a:srgbClr val="A7674C"/>
                </a:solidFill>
                <a:latin typeface="Fedra Sans Std Book LF" panose="020B0403040000020004" pitchFamily="34" charset="0"/>
                <a:ea typeface="Fedra Sans Std Book LF" panose="020B0403040000020004" pitchFamily="34" charset="0"/>
              </a:rPr>
              <a:t>billions</a:t>
            </a:r>
          </a:p>
        </p:txBody>
      </p:sp>
      <p:sp>
        <p:nvSpPr>
          <p:cNvPr id="18" name="TextBox 17">
            <a:extLst>
              <a:ext uri="{FF2B5EF4-FFF2-40B4-BE49-F238E27FC236}">
                <a16:creationId xmlns:a16="http://schemas.microsoft.com/office/drawing/2014/main" id="{20DCDE93-8F31-4F3D-94E3-A13834E8E904}"/>
              </a:ext>
            </a:extLst>
          </p:cNvPr>
          <p:cNvSpPr txBox="1"/>
          <p:nvPr/>
        </p:nvSpPr>
        <p:spPr>
          <a:xfrm>
            <a:off x="3574602" y="5956561"/>
            <a:ext cx="3136392" cy="384721"/>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Total assets of Pension Fund Administrators in 2008 prices, Naira billions </a:t>
            </a:r>
          </a:p>
        </p:txBody>
      </p:sp>
      <p:sp>
        <p:nvSpPr>
          <p:cNvPr id="11" name="TextBox 10">
            <a:extLst>
              <a:ext uri="{FF2B5EF4-FFF2-40B4-BE49-F238E27FC236}">
                <a16:creationId xmlns:a16="http://schemas.microsoft.com/office/drawing/2014/main" id="{A4C29C64-35F1-4CB5-A8FE-DA99A2BE7AF3}"/>
              </a:ext>
            </a:extLst>
          </p:cNvPr>
          <p:cNvSpPr txBox="1"/>
          <p:nvPr/>
        </p:nvSpPr>
        <p:spPr>
          <a:xfrm>
            <a:off x="246888" y="1388071"/>
            <a:ext cx="5072878" cy="261610"/>
          </a:xfrm>
          <a:prstGeom prst="rect">
            <a:avLst/>
          </a:prstGeom>
          <a:noFill/>
        </p:spPr>
        <p:txBody>
          <a:bodyPr wrap="square" rtlCol="0">
            <a:spAutoFit/>
          </a:bodyPr>
          <a:lstStyle/>
          <a:p>
            <a:r>
              <a:rPr lang="en-US" sz="1100" b="1">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The development function </a:t>
            </a:r>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of insurance </a:t>
            </a:r>
          </a:p>
        </p:txBody>
      </p:sp>
      <p:sp>
        <p:nvSpPr>
          <p:cNvPr id="13" name="TextBox 12">
            <a:extLst>
              <a:ext uri="{FF2B5EF4-FFF2-40B4-BE49-F238E27FC236}">
                <a16:creationId xmlns:a16="http://schemas.microsoft.com/office/drawing/2014/main" id="{A8FA976E-F587-4939-8356-80BD69690EBB}"/>
              </a:ext>
            </a:extLst>
          </p:cNvPr>
          <p:cNvSpPr txBox="1"/>
          <p:nvPr/>
        </p:nvSpPr>
        <p:spPr>
          <a:xfrm>
            <a:off x="253587" y="3818150"/>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Nigeria is good at rolling out financial products</a:t>
            </a:r>
          </a:p>
        </p:txBody>
      </p:sp>
      <p:sp>
        <p:nvSpPr>
          <p:cNvPr id="15" name="TextBox 14">
            <a:extLst>
              <a:ext uri="{FF2B5EF4-FFF2-40B4-BE49-F238E27FC236}">
                <a16:creationId xmlns:a16="http://schemas.microsoft.com/office/drawing/2014/main" id="{C783F153-E67F-4EF5-86A6-094889F85504}"/>
              </a:ext>
            </a:extLst>
          </p:cNvPr>
          <p:cNvSpPr txBox="1"/>
          <p:nvPr/>
        </p:nvSpPr>
        <p:spPr>
          <a:xfrm>
            <a:off x="263315" y="4026012"/>
            <a:ext cx="5072878" cy="1846659"/>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this study we have shown that the Nigerian insurance industry did not grow in real terms 2008-18. Therefore, one might think that Nigeria, with a very uneven pattern of GDP growth during the years 2008-18, was not adept at creating financial inclusion.  Yet this would be wrong: take-up of </a:t>
            </a:r>
            <a:r>
              <a:rPr lang="en-US" sz="950" i="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some</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financial products grew rapidly.</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Take pension funds. The total assets under management of Nigeria’s Pension Fund Administrators (PFA) grew, in nominal terms, at a CAGR of 22.9% 2008-18, which becomes a CAGR of 9.8% when we adjust for inflation. Even when Nigeria entered a five-quarter recession in 2016 there was a slight gain in real terms (0.5%), and the CAGR 2013-18 was 16.3% in nominal terms, 3.6% in real terms. In 2018 total PFA funds reached N8.6trn (US$24.0bn), equivalent to 6.7% of GDP and nearly equivalent to the entire annual budget of the Federal Government.</a:t>
            </a:r>
          </a:p>
        </p:txBody>
      </p:sp>
      <p:graphicFrame>
        <p:nvGraphicFramePr>
          <p:cNvPr id="20" name="Chart 19">
            <a:extLst>
              <a:ext uri="{FF2B5EF4-FFF2-40B4-BE49-F238E27FC236}">
                <a16:creationId xmlns:a16="http://schemas.microsoft.com/office/drawing/2014/main" id="{A7275511-43D3-418C-BC3C-055AC861E9F2}"/>
              </a:ext>
            </a:extLst>
          </p:cNvPr>
          <p:cNvGraphicFramePr>
            <a:graphicFrameLocks/>
          </p:cNvGraphicFramePr>
          <p:nvPr>
            <p:extLst/>
          </p:nvPr>
        </p:nvGraphicFramePr>
        <p:xfrm>
          <a:off x="246888" y="6326344"/>
          <a:ext cx="3136392"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a:extLst>
              <a:ext uri="{FF2B5EF4-FFF2-40B4-BE49-F238E27FC236}">
                <a16:creationId xmlns:a16="http://schemas.microsoft.com/office/drawing/2014/main" id="{EC42FBEA-12F3-4C34-9173-74C8C8620932}"/>
              </a:ext>
            </a:extLst>
          </p:cNvPr>
          <p:cNvGraphicFramePr>
            <a:graphicFrameLocks/>
          </p:cNvGraphicFramePr>
          <p:nvPr>
            <p:extLst/>
          </p:nvPr>
        </p:nvGraphicFramePr>
        <p:xfrm>
          <a:off x="3574589" y="6326345"/>
          <a:ext cx="3136405" cy="27575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6310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71157-2540-4025-9DE6-CF3B384E1D63}"/>
              </a:ext>
            </a:extLst>
          </p:cNvPr>
          <p:cNvSpPr>
            <a:spLocks noGrp="1"/>
          </p:cNvSpPr>
          <p:nvPr>
            <p:ph type="title"/>
          </p:nvPr>
        </p:nvSpPr>
        <p:spPr>
          <a:xfrm>
            <a:off x="246888" y="810002"/>
            <a:ext cx="4796798" cy="295072"/>
          </a:xfrm>
        </p:spPr>
        <p:txBody>
          <a:bodyPr/>
          <a:lstStyle/>
          <a:p>
            <a:r>
              <a:rPr lang="en-GB" sz="1800" dirty="0"/>
              <a:t>Contents</a:t>
            </a:r>
            <a:endParaRPr lang="en-NG" sz="1800" dirty="0"/>
          </a:p>
        </p:txBody>
      </p:sp>
      <p:sp>
        <p:nvSpPr>
          <p:cNvPr id="3" name="Content Placeholder 2">
            <a:extLst>
              <a:ext uri="{FF2B5EF4-FFF2-40B4-BE49-F238E27FC236}">
                <a16:creationId xmlns:a16="http://schemas.microsoft.com/office/drawing/2014/main" id="{07AE3664-C811-43D4-937E-5E1AE8A0B720}"/>
              </a:ext>
            </a:extLst>
          </p:cNvPr>
          <p:cNvSpPr>
            <a:spLocks noGrp="1"/>
          </p:cNvSpPr>
          <p:nvPr>
            <p:ph idx="1"/>
          </p:nvPr>
        </p:nvSpPr>
        <p:spPr>
          <a:xfrm>
            <a:off x="246888" y="1503498"/>
            <a:ext cx="6265479" cy="7127884"/>
          </a:xfrm>
        </p:spPr>
        <p:txBody>
          <a:bodyPr>
            <a:noAutofit/>
          </a:bodyPr>
          <a:lstStyle/>
          <a:p>
            <a:pPr>
              <a:spcBef>
                <a:spcPts val="600"/>
              </a:spcBef>
            </a:pPr>
            <a:r>
              <a:rPr lang="en-US" sz="1100" dirty="0">
                <a:solidFill>
                  <a:srgbClr val="A7674C"/>
                </a:solidFill>
              </a:rPr>
              <a:t>Executive summary					3</a:t>
            </a:r>
          </a:p>
          <a:p>
            <a:pPr>
              <a:spcBef>
                <a:spcPts val="600"/>
              </a:spcBef>
            </a:pPr>
            <a:endParaRPr lang="en-US" sz="1100" dirty="0">
              <a:solidFill>
                <a:srgbClr val="A7674C"/>
              </a:solidFill>
            </a:endParaRPr>
          </a:p>
          <a:p>
            <a:pPr>
              <a:spcBef>
                <a:spcPts val="600"/>
              </a:spcBef>
            </a:pPr>
            <a:r>
              <a:rPr lang="en-US" sz="1100" dirty="0">
                <a:solidFill>
                  <a:srgbClr val="A7674C"/>
                </a:solidFill>
              </a:rPr>
              <a:t>NAICOM reform - strategic implications				6</a:t>
            </a:r>
          </a:p>
          <a:p>
            <a:pPr marL="0" lvl="1">
              <a:spcBef>
                <a:spcPts val="600"/>
              </a:spcBef>
            </a:pPr>
            <a:endParaRPr lang="en-US" sz="1100" dirty="0">
              <a:solidFill>
                <a:srgbClr val="A7674C"/>
              </a:solidFill>
              <a:latin typeface="Fedra Sans Std Book LF" panose="020B0403040000020004" pitchFamily="34" charset="0"/>
              <a:ea typeface="Fedra Sans Std Book LF" panose="020B0403040000020004" pitchFamily="34" charset="0"/>
              <a:cs typeface="Arial" panose="020B0604020202020204" pitchFamily="34" charset="0"/>
            </a:endParaRPr>
          </a:p>
          <a:p>
            <a:pPr marL="0" lvl="1">
              <a:spcBef>
                <a:spcPts val="600"/>
              </a:spcBef>
            </a:pPr>
            <a:r>
              <a:rPr lang="en-US" sz="1100" dirty="0">
                <a:solidFill>
                  <a:srgbClr val="A7674C"/>
                </a:solidFill>
                <a:latin typeface="Fedra Sans Std Book LF" panose="020B0403040000020004" pitchFamily="34" charset="0"/>
                <a:ea typeface="Fedra Sans Std Book LF" panose="020B0403040000020004" pitchFamily="34" charset="0"/>
                <a:cs typeface="Arial" panose="020B0604020202020204" pitchFamily="34" charset="0"/>
              </a:rPr>
              <a:t>Capital - the bank sector precedent				10</a:t>
            </a:r>
          </a:p>
          <a:p>
            <a:pPr>
              <a:spcBef>
                <a:spcPts val="600"/>
              </a:spcBef>
            </a:pPr>
            <a:endParaRPr lang="en-US" sz="1100" dirty="0">
              <a:solidFill>
                <a:srgbClr val="A7674C"/>
              </a:solidFill>
            </a:endParaRPr>
          </a:p>
          <a:p>
            <a:pPr>
              <a:spcBef>
                <a:spcPts val="600"/>
              </a:spcBef>
            </a:pPr>
            <a:r>
              <a:rPr lang="en-US" sz="1100" dirty="0">
                <a:solidFill>
                  <a:srgbClr val="A7674C"/>
                </a:solidFill>
              </a:rPr>
              <a:t>Growth -the industry that got left behind				12</a:t>
            </a:r>
            <a:endParaRPr lang="en-US" dirty="0">
              <a:solidFill>
                <a:srgbClr val="A7674C"/>
              </a:solidFill>
            </a:endParaRPr>
          </a:p>
          <a:p>
            <a:pPr>
              <a:spcBef>
                <a:spcPts val="600"/>
              </a:spcBef>
            </a:pPr>
            <a:endParaRPr lang="en-US" sz="1100" dirty="0">
              <a:solidFill>
                <a:srgbClr val="A7674C"/>
              </a:solidFill>
            </a:endParaRPr>
          </a:p>
          <a:p>
            <a:pPr>
              <a:spcBef>
                <a:spcPts val="600"/>
              </a:spcBef>
            </a:pPr>
            <a:r>
              <a:rPr lang="en-US" sz="1100" dirty="0">
                <a:solidFill>
                  <a:srgbClr val="A7674C"/>
                </a:solidFill>
              </a:rPr>
              <a:t>Shareholder returns					16</a:t>
            </a:r>
          </a:p>
          <a:p>
            <a:pPr>
              <a:spcBef>
                <a:spcPts val="600"/>
              </a:spcBef>
            </a:pPr>
            <a:endParaRPr lang="en-US" sz="1100" dirty="0">
              <a:solidFill>
                <a:srgbClr val="A7674C"/>
              </a:solidFill>
            </a:endParaRPr>
          </a:p>
          <a:p>
            <a:pPr>
              <a:spcBef>
                <a:spcPts val="600"/>
              </a:spcBef>
            </a:pPr>
            <a:r>
              <a:rPr lang="en-US" sz="1100" dirty="0">
                <a:solidFill>
                  <a:srgbClr val="A7674C"/>
                </a:solidFill>
              </a:rPr>
              <a:t>Nigeria’s ability to increase financial penetration			19</a:t>
            </a:r>
            <a:endParaRPr lang="x-none" sz="1100" dirty="0">
              <a:solidFill>
                <a:srgbClr val="A7674C"/>
              </a:solidFill>
            </a:endParaRPr>
          </a:p>
          <a:p>
            <a:pPr>
              <a:spcBef>
                <a:spcPts val="600"/>
              </a:spcBef>
            </a:pPr>
            <a:endParaRPr lang="en-US" sz="1100" dirty="0">
              <a:solidFill>
                <a:srgbClr val="A7674C"/>
              </a:solidFill>
            </a:endParaRPr>
          </a:p>
          <a:p>
            <a:pPr>
              <a:spcBef>
                <a:spcPts val="600"/>
              </a:spcBef>
            </a:pPr>
            <a:r>
              <a:rPr lang="en-US" sz="1100" dirty="0">
                <a:solidFill>
                  <a:srgbClr val="A7674C"/>
                </a:solidFill>
              </a:rPr>
              <a:t>Lessons from other countries				23</a:t>
            </a:r>
            <a:endParaRPr lang="en-US" sz="950" dirty="0">
              <a:solidFill>
                <a:schemeClr val="bg2">
                  <a:lumMod val="25000"/>
                </a:schemeClr>
              </a:solidFill>
              <a:latin typeface="Fedra Sans Std Book LF" panose="020B0403040000020004" pitchFamily="34" charset="0"/>
              <a:ea typeface="Fedra Sans Std Book LF" panose="020B0403040000020004" pitchFamily="34" charset="0"/>
            </a:endParaRPr>
          </a:p>
          <a:p>
            <a:pPr>
              <a:spcBef>
                <a:spcPts val="600"/>
              </a:spcBef>
            </a:pPr>
            <a:endParaRPr lang="en-US" sz="1100" dirty="0">
              <a:solidFill>
                <a:srgbClr val="A7674C"/>
              </a:solidFill>
            </a:endParaRPr>
          </a:p>
          <a:p>
            <a:pPr>
              <a:spcBef>
                <a:spcPts val="600"/>
              </a:spcBef>
            </a:pPr>
            <a:r>
              <a:rPr lang="en-US" sz="1100" dirty="0">
                <a:solidFill>
                  <a:srgbClr val="A7674C"/>
                </a:solidFill>
              </a:rPr>
              <a:t>Partnerships with banks and telecons				28</a:t>
            </a:r>
            <a:endParaRPr lang="en-US" dirty="0">
              <a:solidFill>
                <a:schemeClr val="bg2">
                  <a:lumMod val="25000"/>
                </a:schemeClr>
              </a:solidFill>
              <a:cs typeface="+mn-cs"/>
            </a:endParaRPr>
          </a:p>
          <a:p>
            <a:pPr>
              <a:spcBef>
                <a:spcPts val="600"/>
              </a:spcBef>
            </a:pPr>
            <a:endParaRPr lang="en-US" sz="1100" dirty="0">
              <a:solidFill>
                <a:srgbClr val="A7674C"/>
              </a:solidFill>
            </a:endParaRPr>
          </a:p>
          <a:p>
            <a:pPr>
              <a:spcBef>
                <a:spcPts val="600"/>
              </a:spcBef>
            </a:pPr>
            <a:r>
              <a:rPr lang="en-US" sz="1100" dirty="0">
                <a:solidFill>
                  <a:srgbClr val="A7674C"/>
                </a:solidFill>
              </a:rPr>
              <a:t>Profitability of risk transfer					30</a:t>
            </a:r>
          </a:p>
          <a:p>
            <a:pPr>
              <a:spcBef>
                <a:spcPts val="600"/>
              </a:spcBef>
            </a:pPr>
            <a:endParaRPr lang="en-US" sz="1100" dirty="0">
              <a:solidFill>
                <a:srgbClr val="A7674C"/>
              </a:solidFill>
            </a:endParaRPr>
          </a:p>
          <a:p>
            <a:pPr>
              <a:spcBef>
                <a:spcPts val="600"/>
              </a:spcBef>
            </a:pPr>
            <a:r>
              <a:rPr lang="en-US" sz="1100" dirty="0">
                <a:solidFill>
                  <a:srgbClr val="A7674C"/>
                </a:solidFill>
              </a:rPr>
              <a:t>Expense ratios					38</a:t>
            </a:r>
          </a:p>
          <a:p>
            <a:pPr>
              <a:spcBef>
                <a:spcPts val="600"/>
              </a:spcBef>
            </a:pPr>
            <a:endParaRPr lang="en-US" sz="1100" dirty="0">
              <a:solidFill>
                <a:srgbClr val="A7674C"/>
              </a:solidFill>
            </a:endParaRPr>
          </a:p>
          <a:p>
            <a:pPr>
              <a:spcBef>
                <a:spcPts val="600"/>
              </a:spcBef>
            </a:pPr>
            <a:r>
              <a:rPr lang="en-US" sz="1100" dirty="0">
                <a:solidFill>
                  <a:srgbClr val="A7674C"/>
                </a:solidFill>
              </a:rPr>
              <a:t>Combined ratios					41</a:t>
            </a:r>
          </a:p>
          <a:p>
            <a:pPr>
              <a:spcBef>
                <a:spcPts val="600"/>
              </a:spcBef>
            </a:pPr>
            <a:endParaRPr lang="en-US" sz="1100" dirty="0">
              <a:solidFill>
                <a:srgbClr val="A7674C"/>
              </a:solidFill>
            </a:endParaRPr>
          </a:p>
          <a:p>
            <a:pPr>
              <a:spcBef>
                <a:spcPts val="600"/>
              </a:spcBef>
            </a:pPr>
            <a:r>
              <a:rPr lang="en-US" sz="1100" dirty="0">
                <a:solidFill>
                  <a:srgbClr val="A7674C"/>
                </a:solidFill>
              </a:rPr>
              <a:t>Appendix I – compliance with NAICOM				45</a:t>
            </a:r>
          </a:p>
          <a:p>
            <a:pPr>
              <a:spcBef>
                <a:spcPts val="600"/>
              </a:spcBef>
            </a:pPr>
            <a:endParaRPr lang="en-US" sz="1100" dirty="0">
              <a:solidFill>
                <a:srgbClr val="A7674C"/>
              </a:solidFill>
            </a:endParaRPr>
          </a:p>
          <a:p>
            <a:pPr>
              <a:spcBef>
                <a:spcPts val="600"/>
              </a:spcBef>
            </a:pPr>
            <a:r>
              <a:rPr lang="en-US" sz="1100" dirty="0">
                <a:solidFill>
                  <a:srgbClr val="A7674C"/>
                </a:solidFill>
              </a:rPr>
              <a:t>Appendix II – asset management income				47</a:t>
            </a:r>
          </a:p>
          <a:p>
            <a:pPr>
              <a:spcBef>
                <a:spcPts val="600"/>
              </a:spcBef>
            </a:pPr>
            <a:endParaRPr lang="en-US" sz="1100" dirty="0">
              <a:solidFill>
                <a:srgbClr val="A7674C"/>
              </a:solidFill>
            </a:endParaRPr>
          </a:p>
          <a:p>
            <a:pPr>
              <a:spcBef>
                <a:spcPts val="600"/>
              </a:spcBef>
            </a:pPr>
            <a:r>
              <a:rPr lang="en-US" sz="1100" dirty="0">
                <a:solidFill>
                  <a:srgbClr val="A7674C"/>
                </a:solidFill>
              </a:rPr>
              <a:t>Appendix III – annuity income				48</a:t>
            </a:r>
          </a:p>
          <a:p>
            <a:pPr>
              <a:spcBef>
                <a:spcPts val="600"/>
              </a:spcBef>
            </a:pPr>
            <a:endParaRPr lang="en-US" sz="1100" dirty="0">
              <a:solidFill>
                <a:srgbClr val="A7674C"/>
              </a:solidFill>
            </a:endParaRPr>
          </a:p>
          <a:p>
            <a:pPr>
              <a:spcBef>
                <a:spcPts val="600"/>
              </a:spcBef>
            </a:pPr>
            <a:r>
              <a:rPr lang="en-US" sz="1100" dirty="0">
                <a:solidFill>
                  <a:srgbClr val="A7674C"/>
                </a:solidFill>
              </a:rPr>
              <a:t>Disclaimers and Disclosures					49</a:t>
            </a:r>
          </a:p>
          <a:p>
            <a:pPr>
              <a:spcBef>
                <a:spcPts val="0"/>
              </a:spcBef>
            </a:pPr>
            <a:endParaRPr lang="en-NG" dirty="0"/>
          </a:p>
        </p:txBody>
      </p:sp>
      <p:sp>
        <p:nvSpPr>
          <p:cNvPr id="4" name="Slide Number Placeholder 3">
            <a:extLst>
              <a:ext uri="{FF2B5EF4-FFF2-40B4-BE49-F238E27FC236}">
                <a16:creationId xmlns:a16="http://schemas.microsoft.com/office/drawing/2014/main" id="{24D90788-DA8E-4481-B4AF-05850DB1A9E0}"/>
              </a:ext>
            </a:extLst>
          </p:cNvPr>
          <p:cNvSpPr>
            <a:spLocks noGrp="1"/>
          </p:cNvSpPr>
          <p:nvPr>
            <p:ph type="sldNum" sz="quarter" idx="12"/>
          </p:nvPr>
        </p:nvSpPr>
        <p:spPr/>
        <p:txBody>
          <a:bodyPr/>
          <a:lstStyle/>
          <a:p>
            <a:fld id="{C5D16774-7F87-472C-8407-007DC4A3CE7C}" type="slidenum">
              <a:rPr lang="en-US" smtClean="0"/>
              <a:pPr/>
              <a:t>2</a:t>
            </a:fld>
            <a:endParaRPr lang="en-US"/>
          </a:p>
        </p:txBody>
      </p:sp>
      <p:sp>
        <p:nvSpPr>
          <p:cNvPr id="5" name="Footer Placeholder 4">
            <a:extLst>
              <a:ext uri="{FF2B5EF4-FFF2-40B4-BE49-F238E27FC236}">
                <a16:creationId xmlns:a16="http://schemas.microsoft.com/office/drawing/2014/main" id="{9D3CC4E4-F746-401F-974E-EF9B04E3D3AD}"/>
              </a:ext>
            </a:extLst>
          </p:cNvPr>
          <p:cNvSpPr>
            <a:spLocks noGrp="1"/>
          </p:cNvSpPr>
          <p:nvPr>
            <p:ph type="ftr" sz="quarter" idx="3"/>
          </p:nvPr>
        </p:nvSpPr>
        <p:spPr>
          <a:xfrm>
            <a:off x="246888" y="9498609"/>
            <a:ext cx="2314575" cy="213628"/>
          </a:xfrm>
        </p:spPr>
        <p:txBody>
          <a:bodyPr/>
          <a:lstStyle/>
          <a:p>
            <a:r>
              <a:rPr lang="en-US" dirty="0"/>
              <a:t>Research I Nigeria I 2019 Outlook</a:t>
            </a:r>
          </a:p>
        </p:txBody>
      </p:sp>
    </p:spTree>
    <p:extLst>
      <p:ext uri="{BB962C8B-B14F-4D97-AF65-F5344CB8AC3E}">
        <p14:creationId xmlns:p14="http://schemas.microsoft.com/office/powerpoint/2010/main" val="3250409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7" y="822122"/>
            <a:ext cx="6215127" cy="303454"/>
          </a:xfrm>
        </p:spPr>
        <p:txBody>
          <a:bodyPr>
            <a:normAutofit fontScale="90000"/>
          </a:bodyPr>
          <a:lstStyle/>
          <a:p>
            <a:r>
              <a:rPr lang="en-US" dirty="0">
                <a:solidFill>
                  <a:schemeClr val="tx2"/>
                </a:solidFill>
              </a:rPr>
              <a:t>Nigeria’s ability to increase financial penetration </a:t>
            </a:r>
            <a:r>
              <a:rPr lang="en-US" sz="1600" dirty="0">
                <a:solidFill>
                  <a:schemeClr val="tx2"/>
                </a:solidFill>
              </a:rPr>
              <a:t>(2/4)</a:t>
            </a:r>
            <a:endParaRPr lang="en-US" sz="16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20</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9" name="TextBox 18">
            <a:extLst>
              <a:ext uri="{FF2B5EF4-FFF2-40B4-BE49-F238E27FC236}">
                <a16:creationId xmlns:a16="http://schemas.microsoft.com/office/drawing/2014/main" id="{4BC2DFA7-F229-4FFF-8AA2-9627E4344765}"/>
              </a:ext>
            </a:extLst>
          </p:cNvPr>
          <p:cNvSpPr txBox="1"/>
          <p:nvPr/>
        </p:nvSpPr>
        <p:spPr>
          <a:xfrm>
            <a:off x="377484" y="5186787"/>
            <a:ext cx="6263248" cy="200055"/>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National Pension Commission (PENCOM), National Bureau of Statistics (NBS), World Bank, Coronation Research</a:t>
            </a:r>
          </a:p>
        </p:txBody>
      </p:sp>
      <p:sp>
        <p:nvSpPr>
          <p:cNvPr id="11" name="TextBox 10">
            <a:extLst>
              <a:ext uri="{FF2B5EF4-FFF2-40B4-BE49-F238E27FC236}">
                <a16:creationId xmlns:a16="http://schemas.microsoft.com/office/drawing/2014/main" id="{A4C29C64-35F1-4CB5-A8FE-DA99A2BE7AF3}"/>
              </a:ext>
            </a:extLst>
          </p:cNvPr>
          <p:cNvSpPr txBox="1"/>
          <p:nvPr/>
        </p:nvSpPr>
        <p:spPr>
          <a:xfrm>
            <a:off x="246888" y="13756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Actual number of pension fund account holders is rising</a:t>
            </a:r>
          </a:p>
        </p:txBody>
      </p:sp>
      <p:sp>
        <p:nvSpPr>
          <p:cNvPr id="14" name="TextBox 13">
            <a:extLst>
              <a:ext uri="{FF2B5EF4-FFF2-40B4-BE49-F238E27FC236}">
                <a16:creationId xmlns:a16="http://schemas.microsoft.com/office/drawing/2014/main" id="{51C87A1B-6F59-43E2-87E6-AF7CE002B71D}"/>
              </a:ext>
            </a:extLst>
          </p:cNvPr>
          <p:cNvSpPr txBox="1"/>
          <p:nvPr/>
        </p:nvSpPr>
        <p:spPr>
          <a:xfrm>
            <a:off x="328265" y="2451018"/>
            <a:ext cx="3136405"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Nigerians with Retirement Savings Accounts, millions</a:t>
            </a:r>
          </a:p>
        </p:txBody>
      </p:sp>
      <p:sp>
        <p:nvSpPr>
          <p:cNvPr id="18" name="TextBox 17">
            <a:extLst>
              <a:ext uri="{FF2B5EF4-FFF2-40B4-BE49-F238E27FC236}">
                <a16:creationId xmlns:a16="http://schemas.microsoft.com/office/drawing/2014/main" id="{20DCDE93-8F31-4F3D-94E3-A13834E8E904}"/>
              </a:ext>
            </a:extLst>
          </p:cNvPr>
          <p:cNvSpPr txBox="1"/>
          <p:nvPr/>
        </p:nvSpPr>
        <p:spPr>
          <a:xfrm>
            <a:off x="3579370" y="2448862"/>
            <a:ext cx="3136392"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Take-up of Retirement Savings Accounts</a:t>
            </a:r>
          </a:p>
        </p:txBody>
      </p:sp>
      <p:sp>
        <p:nvSpPr>
          <p:cNvPr id="13" name="TextBox 12">
            <a:extLst>
              <a:ext uri="{FF2B5EF4-FFF2-40B4-BE49-F238E27FC236}">
                <a16:creationId xmlns:a16="http://schemas.microsoft.com/office/drawing/2014/main" id="{A5BB4788-69E9-495D-BA0F-BBECA1E4839F}"/>
              </a:ext>
            </a:extLst>
          </p:cNvPr>
          <p:cNvSpPr txBox="1"/>
          <p:nvPr/>
        </p:nvSpPr>
        <p:spPr>
          <a:xfrm>
            <a:off x="290165" y="5408486"/>
            <a:ext cx="5072878" cy="823302"/>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Even this would not mean much if the increase in RSA holders only tracked the growth in the population as a whole. But taking RSA data and comparing it with population data shows that the take-up of RSAs rose steadily from 3.5% in Q1 2014 to 4.3% in Q1 2019. This is all the more remarkable when one considers that Nigeria’s overall savings ratio, in common with other emerging and developing nations, has been falling.</a:t>
            </a:r>
          </a:p>
        </p:txBody>
      </p:sp>
      <p:sp>
        <p:nvSpPr>
          <p:cNvPr id="16" name="TextBox 15">
            <a:extLst>
              <a:ext uri="{FF2B5EF4-FFF2-40B4-BE49-F238E27FC236}">
                <a16:creationId xmlns:a16="http://schemas.microsoft.com/office/drawing/2014/main" id="{2870561B-8A23-4D45-97E2-397AFECC35B7}"/>
              </a:ext>
            </a:extLst>
          </p:cNvPr>
          <p:cNvSpPr txBox="1"/>
          <p:nvPr/>
        </p:nvSpPr>
        <p:spPr>
          <a:xfrm>
            <a:off x="246888" y="1618967"/>
            <a:ext cx="5072878" cy="823302"/>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This would not mean much if the assets under management of Nigeria’s PFAs were owned by a few people (or if the same number of people just saved more). But more and more people entered the system. The data we have, which admittedly goes back only five years, shows that the total number of retirement savings account (RSA) holders rose from 6.09 million in 2014 to 8.57 million in 2019. </a:t>
            </a:r>
          </a:p>
        </p:txBody>
      </p:sp>
      <p:sp>
        <p:nvSpPr>
          <p:cNvPr id="17" name="TextBox 16">
            <a:extLst>
              <a:ext uri="{FF2B5EF4-FFF2-40B4-BE49-F238E27FC236}">
                <a16:creationId xmlns:a16="http://schemas.microsoft.com/office/drawing/2014/main" id="{87A02615-C827-400B-83A4-B0EF3A153A50}"/>
              </a:ext>
            </a:extLst>
          </p:cNvPr>
          <p:cNvSpPr txBox="1"/>
          <p:nvPr/>
        </p:nvSpPr>
        <p:spPr>
          <a:xfrm>
            <a:off x="246888" y="6245276"/>
            <a:ext cx="6364224"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Savings ratios, selected nations</a:t>
            </a:r>
          </a:p>
        </p:txBody>
      </p:sp>
      <p:graphicFrame>
        <p:nvGraphicFramePr>
          <p:cNvPr id="20" name="Chart 19">
            <a:extLst>
              <a:ext uri="{FF2B5EF4-FFF2-40B4-BE49-F238E27FC236}">
                <a16:creationId xmlns:a16="http://schemas.microsoft.com/office/drawing/2014/main" id="{C726F82F-56ED-4584-883E-44E34C41495C}"/>
              </a:ext>
            </a:extLst>
          </p:cNvPr>
          <p:cNvGraphicFramePr>
            <a:graphicFrameLocks/>
          </p:cNvGraphicFramePr>
          <p:nvPr>
            <p:extLst/>
          </p:nvPr>
        </p:nvGraphicFramePr>
        <p:xfrm>
          <a:off x="328265" y="2655559"/>
          <a:ext cx="3100735" cy="25028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a:extLst>
              <a:ext uri="{FF2B5EF4-FFF2-40B4-BE49-F238E27FC236}">
                <a16:creationId xmlns:a16="http://schemas.microsoft.com/office/drawing/2014/main" id="{0D07D7A4-FD7E-4604-8844-72CCBE73D861}"/>
              </a:ext>
            </a:extLst>
          </p:cNvPr>
          <p:cNvGraphicFramePr>
            <a:graphicFrameLocks/>
          </p:cNvGraphicFramePr>
          <p:nvPr>
            <p:extLst/>
          </p:nvPr>
        </p:nvGraphicFramePr>
        <p:xfrm>
          <a:off x="3579370" y="2656633"/>
          <a:ext cx="3136392" cy="2526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58BB2DAE-FEAC-419E-9A74-0EF23DE8BD92}"/>
              </a:ext>
            </a:extLst>
          </p:cNvPr>
          <p:cNvGraphicFramePr>
            <a:graphicFrameLocks/>
          </p:cNvGraphicFramePr>
          <p:nvPr>
            <p:extLst/>
          </p:nvPr>
        </p:nvGraphicFramePr>
        <p:xfrm>
          <a:off x="246888" y="6483803"/>
          <a:ext cx="636422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20880D4D-5207-4833-9F3E-50548DDEE6DD}"/>
              </a:ext>
            </a:extLst>
          </p:cNvPr>
          <p:cNvSpPr txBox="1"/>
          <p:nvPr/>
        </p:nvSpPr>
        <p:spPr>
          <a:xfrm>
            <a:off x="377484" y="9221967"/>
            <a:ext cx="6263248" cy="200055"/>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World Bank, Coronation Research</a:t>
            </a:r>
          </a:p>
        </p:txBody>
      </p:sp>
    </p:spTree>
    <p:extLst>
      <p:ext uri="{BB962C8B-B14F-4D97-AF65-F5344CB8AC3E}">
        <p14:creationId xmlns:p14="http://schemas.microsoft.com/office/powerpoint/2010/main" val="3650463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7" y="822122"/>
            <a:ext cx="6070786" cy="314218"/>
          </a:xfrm>
        </p:spPr>
        <p:txBody>
          <a:bodyPr>
            <a:normAutofit fontScale="90000"/>
          </a:bodyPr>
          <a:lstStyle/>
          <a:p>
            <a:r>
              <a:rPr lang="en-US" dirty="0">
                <a:solidFill>
                  <a:schemeClr val="tx2"/>
                </a:solidFill>
              </a:rPr>
              <a:t>Nigeria’s ability to increase financial penetration </a:t>
            </a:r>
            <a:r>
              <a:rPr lang="en-US" sz="1600" dirty="0">
                <a:solidFill>
                  <a:schemeClr val="tx2"/>
                </a:solidFill>
              </a:rPr>
              <a:t>(3/4)</a:t>
            </a:r>
            <a:endParaRPr lang="en-US" sz="16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21</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9" name="TextBox 18">
            <a:extLst>
              <a:ext uri="{FF2B5EF4-FFF2-40B4-BE49-F238E27FC236}">
                <a16:creationId xmlns:a16="http://schemas.microsoft.com/office/drawing/2014/main" id="{4BC2DFA7-F229-4FFF-8AA2-9627E4344765}"/>
              </a:ext>
            </a:extLst>
          </p:cNvPr>
          <p:cNvSpPr txBox="1"/>
          <p:nvPr/>
        </p:nvSpPr>
        <p:spPr>
          <a:xfrm>
            <a:off x="377484" y="5219861"/>
            <a:ext cx="6263248" cy="200055"/>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National Pension Commission (PENCOM), National Bureau of Statistics (NBS), Coronation Research.</a:t>
            </a:r>
          </a:p>
        </p:txBody>
      </p:sp>
      <p:sp>
        <p:nvSpPr>
          <p:cNvPr id="11" name="TextBox 10">
            <a:extLst>
              <a:ext uri="{FF2B5EF4-FFF2-40B4-BE49-F238E27FC236}">
                <a16:creationId xmlns:a16="http://schemas.microsoft.com/office/drawing/2014/main" id="{A4C29C64-35F1-4CB5-A8FE-DA99A2BE7AF3}"/>
              </a:ext>
            </a:extLst>
          </p:cNvPr>
          <p:cNvSpPr txBox="1"/>
          <p:nvPr/>
        </p:nvSpPr>
        <p:spPr>
          <a:xfrm>
            <a:off x="246888" y="13756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Pension fund inclusion rises even as GDP development is uneven</a:t>
            </a:r>
          </a:p>
        </p:txBody>
      </p:sp>
      <p:sp>
        <p:nvSpPr>
          <p:cNvPr id="14" name="TextBox 13">
            <a:extLst>
              <a:ext uri="{FF2B5EF4-FFF2-40B4-BE49-F238E27FC236}">
                <a16:creationId xmlns:a16="http://schemas.microsoft.com/office/drawing/2014/main" id="{51C87A1B-6F59-43E2-87E6-AF7CE002B71D}"/>
              </a:ext>
            </a:extLst>
          </p:cNvPr>
          <p:cNvSpPr txBox="1"/>
          <p:nvPr/>
        </p:nvSpPr>
        <p:spPr>
          <a:xfrm>
            <a:off x="328265" y="2425005"/>
            <a:ext cx="4866305"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Nigeria: GDP growth, y/y (</a:t>
            </a:r>
            <a:r>
              <a:rPr lang="en-US" sz="950" dirty="0" err="1">
                <a:solidFill>
                  <a:srgbClr val="A7674C"/>
                </a:solidFill>
                <a:latin typeface="Fedra Sans Std Book LF" panose="020B0403040000020004" pitchFamily="34" charset="0"/>
                <a:ea typeface="Fedra Sans Std Book LF" panose="020B0403040000020004" pitchFamily="34" charset="0"/>
              </a:rPr>
              <a:t>lhs</a:t>
            </a:r>
            <a:r>
              <a:rPr lang="en-US" sz="950" dirty="0">
                <a:solidFill>
                  <a:srgbClr val="A7674C"/>
                </a:solidFill>
                <a:latin typeface="Fedra Sans Std Book LF" panose="020B0403040000020004" pitchFamily="34" charset="0"/>
                <a:ea typeface="Fedra Sans Std Book LF" panose="020B0403040000020004" pitchFamily="34" charset="0"/>
              </a:rPr>
              <a:t>) and unemployment (</a:t>
            </a:r>
            <a:r>
              <a:rPr lang="en-US" sz="950" dirty="0" err="1">
                <a:solidFill>
                  <a:srgbClr val="A7674C"/>
                </a:solidFill>
                <a:latin typeface="Fedra Sans Std Book LF" panose="020B0403040000020004" pitchFamily="34" charset="0"/>
                <a:ea typeface="Fedra Sans Std Book LF" panose="020B0403040000020004" pitchFamily="34" charset="0"/>
              </a:rPr>
              <a:t>rhs</a:t>
            </a:r>
            <a:r>
              <a:rPr lang="en-US" sz="950" dirty="0">
                <a:solidFill>
                  <a:srgbClr val="A7674C"/>
                </a:solidFill>
                <a:latin typeface="Fedra Sans Std Book LF" panose="020B0403040000020004" pitchFamily="34" charset="0"/>
                <a:ea typeface="Fedra Sans Std Book LF" panose="020B0403040000020004" pitchFamily="34" charset="0"/>
              </a:rPr>
              <a:t>)</a:t>
            </a:r>
          </a:p>
        </p:txBody>
      </p:sp>
      <p:sp>
        <p:nvSpPr>
          <p:cNvPr id="13" name="TextBox 12">
            <a:extLst>
              <a:ext uri="{FF2B5EF4-FFF2-40B4-BE49-F238E27FC236}">
                <a16:creationId xmlns:a16="http://schemas.microsoft.com/office/drawing/2014/main" id="{A5BB4788-69E9-495D-BA0F-BBECA1E4839F}"/>
              </a:ext>
            </a:extLst>
          </p:cNvPr>
          <p:cNvSpPr txBox="1"/>
          <p:nvPr/>
        </p:nvSpPr>
        <p:spPr>
          <a:xfrm>
            <a:off x="290165" y="5459904"/>
            <a:ext cx="5072878" cy="823302"/>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This may prove to be an important lesson for the roll-out of insurance and micro-insurance in Nigeria. After all, Nigeria’s medium-term economic growth is generally forecast in a range of 2.0%-3.0% per annum and we do not expect foreign direct investment to replicate the high levels seen earlier this century. Therefore, there is no point predicating an insurance strategy on high economic growth, in our view.</a:t>
            </a:r>
          </a:p>
        </p:txBody>
      </p:sp>
      <p:sp>
        <p:nvSpPr>
          <p:cNvPr id="16" name="TextBox 15">
            <a:extLst>
              <a:ext uri="{FF2B5EF4-FFF2-40B4-BE49-F238E27FC236}">
                <a16:creationId xmlns:a16="http://schemas.microsoft.com/office/drawing/2014/main" id="{2870561B-8A23-4D45-97E2-397AFECC35B7}"/>
              </a:ext>
            </a:extLst>
          </p:cNvPr>
          <p:cNvSpPr txBox="1"/>
          <p:nvPr/>
        </p:nvSpPr>
        <p:spPr>
          <a:xfrm>
            <a:off x="246888" y="1618967"/>
            <a:ext cx="5072878" cy="823302"/>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steady increase in PFA assets and RSA holders occurred against a background of low GDP growth and rising unemployment. Although the driving force was mandatory pension take-up in the formal employment sector, it shows that poor economic conditions are not unsurmountable when it comes to rolling out a basic financial service like pension provision. </a:t>
            </a:r>
          </a:p>
        </p:txBody>
      </p:sp>
      <p:graphicFrame>
        <p:nvGraphicFramePr>
          <p:cNvPr id="26" name="Chart 25">
            <a:extLst>
              <a:ext uri="{FF2B5EF4-FFF2-40B4-BE49-F238E27FC236}">
                <a16:creationId xmlns:a16="http://schemas.microsoft.com/office/drawing/2014/main" id="{53DE91BC-DFD6-4575-8397-627F3E285B0E}"/>
              </a:ext>
            </a:extLst>
          </p:cNvPr>
          <p:cNvGraphicFramePr>
            <a:graphicFrameLocks/>
          </p:cNvGraphicFramePr>
          <p:nvPr>
            <p:extLst/>
          </p:nvPr>
        </p:nvGraphicFramePr>
        <p:xfrm>
          <a:off x="328265" y="2681560"/>
          <a:ext cx="4817668" cy="2586692"/>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E7824681-7737-41EA-ABB4-99BE87996F95}"/>
              </a:ext>
            </a:extLst>
          </p:cNvPr>
          <p:cNvSpPr txBox="1"/>
          <p:nvPr/>
        </p:nvSpPr>
        <p:spPr>
          <a:xfrm>
            <a:off x="290165" y="6438092"/>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The significance of the pension pot</a:t>
            </a:r>
          </a:p>
        </p:txBody>
      </p:sp>
      <p:sp>
        <p:nvSpPr>
          <p:cNvPr id="20" name="TextBox 19">
            <a:extLst>
              <a:ext uri="{FF2B5EF4-FFF2-40B4-BE49-F238E27FC236}">
                <a16:creationId xmlns:a16="http://schemas.microsoft.com/office/drawing/2014/main" id="{96F7DAAE-DE84-4AC8-A572-EE281DAD7F66}"/>
              </a:ext>
            </a:extLst>
          </p:cNvPr>
          <p:cNvSpPr txBox="1"/>
          <p:nvPr/>
        </p:nvSpPr>
        <p:spPr>
          <a:xfrm>
            <a:off x="290165" y="6660402"/>
            <a:ext cx="5072878" cy="2431435"/>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Readers may have noticed that we are writing about the roll-out in pension provision and financial inclusion as related things. Financial inclusion frequently refers to a population’s access to bank accounts and payment systems, but the term also includes pensions, savings, insurance and financial services generally.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Nigerian pensions play a role in creating balance sheets for Nigerians. Contributions to an account consist of the employer’s mandatory contribution, the employee’s mandatory contribution, and may also include the employee’s additional voluntary contribution. At retirement RSA holders are allowed to make withdrawals of lump sums. We have seen such withdrawals finance, or partly finance, house construction and purchases taxis. Pension funds create balance sheets for homes and businesses.</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roll-out of pension funds is, in many markets, associated with the rise of other forms of savings. In Nigeria we believe that informal investment clubs are one aspect of a growing savings culture. However, there is actual evidence of increased take-up of mutual funds alongside pension funds, which we show next.</a:t>
            </a:r>
          </a:p>
        </p:txBody>
      </p:sp>
    </p:spTree>
    <p:extLst>
      <p:ext uri="{BB962C8B-B14F-4D97-AF65-F5344CB8AC3E}">
        <p14:creationId xmlns:p14="http://schemas.microsoft.com/office/powerpoint/2010/main" val="642628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822122"/>
            <a:ext cx="6215126" cy="310166"/>
          </a:xfrm>
        </p:spPr>
        <p:txBody>
          <a:bodyPr>
            <a:normAutofit fontScale="90000"/>
          </a:bodyPr>
          <a:lstStyle/>
          <a:p>
            <a:r>
              <a:rPr lang="en-US" dirty="0">
                <a:solidFill>
                  <a:schemeClr val="tx2"/>
                </a:solidFill>
              </a:rPr>
              <a:t>Nigeria’s ability to increase financial penetration </a:t>
            </a:r>
            <a:r>
              <a:rPr lang="en-US" sz="1600" dirty="0">
                <a:solidFill>
                  <a:schemeClr val="tx2"/>
                </a:solidFill>
              </a:rPr>
              <a:t>(4/4)</a:t>
            </a:r>
            <a:endParaRPr lang="en-US" sz="16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22</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9" name="TextBox 18">
            <a:extLst>
              <a:ext uri="{FF2B5EF4-FFF2-40B4-BE49-F238E27FC236}">
                <a16:creationId xmlns:a16="http://schemas.microsoft.com/office/drawing/2014/main" id="{4BC2DFA7-F229-4FFF-8AA2-9627E4344765}"/>
              </a:ext>
            </a:extLst>
          </p:cNvPr>
          <p:cNvSpPr txBox="1"/>
          <p:nvPr/>
        </p:nvSpPr>
        <p:spPr>
          <a:xfrm>
            <a:off x="377484" y="5248987"/>
            <a:ext cx="6263248" cy="200055"/>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Securities and Exchange Commission of Nigeria (SEC), National Bureau of Statistics (NBS), Coronation Research</a:t>
            </a:r>
          </a:p>
        </p:txBody>
      </p:sp>
      <p:sp>
        <p:nvSpPr>
          <p:cNvPr id="11" name="TextBox 10">
            <a:extLst>
              <a:ext uri="{FF2B5EF4-FFF2-40B4-BE49-F238E27FC236}">
                <a16:creationId xmlns:a16="http://schemas.microsoft.com/office/drawing/2014/main" id="{A4C29C64-35F1-4CB5-A8FE-DA99A2BE7AF3}"/>
              </a:ext>
            </a:extLst>
          </p:cNvPr>
          <p:cNvSpPr txBox="1"/>
          <p:nvPr/>
        </p:nvSpPr>
        <p:spPr>
          <a:xfrm>
            <a:off x="246888" y="14378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Mutual funds grow alongside pension funds</a:t>
            </a:r>
          </a:p>
        </p:txBody>
      </p:sp>
      <p:sp>
        <p:nvSpPr>
          <p:cNvPr id="14" name="TextBox 13">
            <a:extLst>
              <a:ext uri="{FF2B5EF4-FFF2-40B4-BE49-F238E27FC236}">
                <a16:creationId xmlns:a16="http://schemas.microsoft.com/office/drawing/2014/main" id="{51C87A1B-6F59-43E2-87E6-AF7CE002B71D}"/>
              </a:ext>
            </a:extLst>
          </p:cNvPr>
          <p:cNvSpPr txBox="1"/>
          <p:nvPr/>
        </p:nvSpPr>
        <p:spPr>
          <a:xfrm>
            <a:off x="328265" y="2525657"/>
            <a:ext cx="3180045" cy="384048"/>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Total assets of Nigerian mutual funds, Naira billions</a:t>
            </a:r>
          </a:p>
        </p:txBody>
      </p:sp>
      <p:sp>
        <p:nvSpPr>
          <p:cNvPr id="18" name="TextBox 17">
            <a:extLst>
              <a:ext uri="{FF2B5EF4-FFF2-40B4-BE49-F238E27FC236}">
                <a16:creationId xmlns:a16="http://schemas.microsoft.com/office/drawing/2014/main" id="{20DCDE93-8F31-4F3D-94E3-A13834E8E904}"/>
              </a:ext>
            </a:extLst>
          </p:cNvPr>
          <p:cNvSpPr txBox="1"/>
          <p:nvPr/>
        </p:nvSpPr>
        <p:spPr>
          <a:xfrm>
            <a:off x="3579370" y="2523502"/>
            <a:ext cx="3136392" cy="384721"/>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Total assets of Nigerian mutual funds, in 2011 prices, Naira billions</a:t>
            </a:r>
          </a:p>
        </p:txBody>
      </p:sp>
      <p:sp>
        <p:nvSpPr>
          <p:cNvPr id="13" name="TextBox 12">
            <a:extLst>
              <a:ext uri="{FF2B5EF4-FFF2-40B4-BE49-F238E27FC236}">
                <a16:creationId xmlns:a16="http://schemas.microsoft.com/office/drawing/2014/main" id="{A5BB4788-69E9-495D-BA0F-BBECA1E4839F}"/>
              </a:ext>
            </a:extLst>
          </p:cNvPr>
          <p:cNvSpPr txBox="1"/>
          <p:nvPr/>
        </p:nvSpPr>
        <p:spPr>
          <a:xfrm>
            <a:off x="290165" y="5470686"/>
            <a:ext cx="5072878" cy="823302"/>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total assets of Nigerian mutual funds grew at a CAGR of 35.8% 2011-18, which becomes a CAGR of 21.6% when we adjust for inflation. Much of the growth has come in recent years due to the high rates of interest available from money market funds in 2017 and the early part of 2018. The five-year CAGR, 2013-18, when inflation-adjusted, was 18.5% compared with 3.6% for pension funds. </a:t>
            </a:r>
          </a:p>
        </p:txBody>
      </p:sp>
      <p:sp>
        <p:nvSpPr>
          <p:cNvPr id="16" name="TextBox 15">
            <a:extLst>
              <a:ext uri="{FF2B5EF4-FFF2-40B4-BE49-F238E27FC236}">
                <a16:creationId xmlns:a16="http://schemas.microsoft.com/office/drawing/2014/main" id="{2870561B-8A23-4D45-97E2-397AFECC35B7}"/>
              </a:ext>
            </a:extLst>
          </p:cNvPr>
          <p:cNvSpPr txBox="1"/>
          <p:nvPr/>
        </p:nvSpPr>
        <p:spPr>
          <a:xfrm>
            <a:off x="246888" y="1712268"/>
            <a:ext cx="5072878" cy="677108"/>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Mutual fund assets have been growing alongside pension funds. Naturally, and without the mandatory nature of pension fund contribution, total mutual fund assets are much smaller than total pension fund assets – they are equivalent to just 7.3% of the total pension pot. But these voluntary savings have been growing rapidly. </a:t>
            </a:r>
          </a:p>
        </p:txBody>
      </p:sp>
      <p:graphicFrame>
        <p:nvGraphicFramePr>
          <p:cNvPr id="21" name="Chart 20">
            <a:extLst>
              <a:ext uri="{FF2B5EF4-FFF2-40B4-BE49-F238E27FC236}">
                <a16:creationId xmlns:a16="http://schemas.microsoft.com/office/drawing/2014/main" id="{2518F89D-F7CE-4D86-836D-82E7908E227B}"/>
              </a:ext>
            </a:extLst>
          </p:cNvPr>
          <p:cNvGraphicFramePr>
            <a:graphicFrameLocks/>
          </p:cNvGraphicFramePr>
          <p:nvPr>
            <p:extLst/>
          </p:nvPr>
        </p:nvGraphicFramePr>
        <p:xfrm>
          <a:off x="290165" y="2906013"/>
          <a:ext cx="3218145" cy="23213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a:extLst>
              <a:ext uri="{FF2B5EF4-FFF2-40B4-BE49-F238E27FC236}">
                <a16:creationId xmlns:a16="http://schemas.microsoft.com/office/drawing/2014/main" id="{91A95609-F03F-4031-A296-B9658D2B2223}"/>
              </a:ext>
            </a:extLst>
          </p:cNvPr>
          <p:cNvGraphicFramePr>
            <a:graphicFrameLocks/>
          </p:cNvGraphicFramePr>
          <p:nvPr>
            <p:extLst/>
          </p:nvPr>
        </p:nvGraphicFramePr>
        <p:xfrm>
          <a:off x="3574892" y="2902063"/>
          <a:ext cx="3136392" cy="232133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F56790F1-2FCF-4AAE-B336-A2DC137E79E6}"/>
              </a:ext>
            </a:extLst>
          </p:cNvPr>
          <p:cNvSpPr txBox="1"/>
          <p:nvPr/>
        </p:nvSpPr>
        <p:spPr>
          <a:xfrm>
            <a:off x="315284" y="641919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Conclusion</a:t>
            </a:r>
          </a:p>
        </p:txBody>
      </p:sp>
      <p:sp>
        <p:nvSpPr>
          <p:cNvPr id="27" name="TextBox 26">
            <a:extLst>
              <a:ext uri="{FF2B5EF4-FFF2-40B4-BE49-F238E27FC236}">
                <a16:creationId xmlns:a16="http://schemas.microsoft.com/office/drawing/2014/main" id="{C9110D8A-41FA-45DD-94EF-F080BFD212AC}"/>
              </a:ext>
            </a:extLst>
          </p:cNvPr>
          <p:cNvSpPr txBox="1"/>
          <p:nvPr/>
        </p:nvSpPr>
        <p:spPr>
          <a:xfrm>
            <a:off x="315284" y="6704681"/>
            <a:ext cx="5072878" cy="2285241"/>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most notable data from the above charts is that, in 2018, Nigerians voluntarily added close to N202.0bn (US$561.1m) to their holdings of mutual funds (admittedly a sum slightly inflated by accrued interest), roughly half the level of Gross </a:t>
            </a:r>
            <a:r>
              <a:rPr lang="en-US" sz="95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Premiums purchased in the same year.</a:t>
            </a:r>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From this we conclude that it is not Nigerians’ ability to spend or invest money that is the problem for Nigeria’s insurance industry. It is much more likely that the real problem is lack of familiarity with insurance products combined with lack of faith in an under-</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capitalised</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insurance industry.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Rolling out micro-insurance products as a matter of national policy has created mass awareness of insurance in other countries. And mass awareness has been associated with expansion of the insurance industry as a whole and rising insurance penetration. Such policies have been implemented successfully in many countries, notably India and Ghana. We examine these next.</a:t>
            </a:r>
          </a:p>
        </p:txBody>
      </p:sp>
    </p:spTree>
    <p:extLst>
      <p:ext uri="{BB962C8B-B14F-4D97-AF65-F5344CB8AC3E}">
        <p14:creationId xmlns:p14="http://schemas.microsoft.com/office/powerpoint/2010/main" val="4129264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822122"/>
            <a:ext cx="4796798" cy="295072"/>
          </a:xfrm>
        </p:spPr>
        <p:txBody>
          <a:bodyPr>
            <a:noAutofit/>
          </a:bodyPr>
          <a:lstStyle/>
          <a:p>
            <a:r>
              <a:rPr lang="en-US" sz="1800" dirty="0">
                <a:solidFill>
                  <a:schemeClr val="tx2"/>
                </a:solidFill>
              </a:rPr>
              <a:t>Lessons from other countries </a:t>
            </a:r>
            <a:r>
              <a:rPr lang="en-US" sz="1400" dirty="0">
                <a:solidFill>
                  <a:schemeClr val="tx2"/>
                </a:solidFill>
              </a:rPr>
              <a:t>(1/5)</a:t>
            </a:r>
            <a:endParaRPr lang="en-US" sz="14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23</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1" name="TextBox 10">
            <a:extLst>
              <a:ext uri="{FF2B5EF4-FFF2-40B4-BE49-F238E27FC236}">
                <a16:creationId xmlns:a16="http://schemas.microsoft.com/office/drawing/2014/main" id="{A4C29C64-35F1-4CB5-A8FE-DA99A2BE7AF3}"/>
              </a:ext>
            </a:extLst>
          </p:cNvPr>
          <p:cNvSpPr txBox="1"/>
          <p:nvPr/>
        </p:nvSpPr>
        <p:spPr>
          <a:xfrm>
            <a:off x="246888" y="1501291"/>
            <a:ext cx="5072878" cy="261610"/>
          </a:xfrm>
          <a:prstGeom prst="rect">
            <a:avLst/>
          </a:prstGeom>
          <a:noFill/>
        </p:spPr>
        <p:txBody>
          <a:bodyPr wrap="square" rtlCol="0">
            <a:spAutoFit/>
          </a:bodyPr>
          <a:lstStyle/>
          <a:p>
            <a:r>
              <a:rPr lang="en-US" sz="1100" b="1">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Asian countries and Ghana </a:t>
            </a:r>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demonstrate how to grow</a:t>
            </a:r>
          </a:p>
        </p:txBody>
      </p:sp>
      <p:sp>
        <p:nvSpPr>
          <p:cNvPr id="21" name="TextBox 20">
            <a:extLst>
              <a:ext uri="{FF2B5EF4-FFF2-40B4-BE49-F238E27FC236}">
                <a16:creationId xmlns:a16="http://schemas.microsoft.com/office/drawing/2014/main" id="{03E99CC9-5FE5-49DF-8CB3-4160ECE86D11}"/>
              </a:ext>
            </a:extLst>
          </p:cNvPr>
          <p:cNvSpPr txBox="1"/>
          <p:nvPr/>
        </p:nvSpPr>
        <p:spPr>
          <a:xfrm>
            <a:off x="246888" y="1828540"/>
            <a:ext cx="5072878" cy="1992853"/>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Where can the Nigerian insurance industry look to for examples of successful growth? In any survey of the global insurance industry Asia stands out for its recent gains in insurance take-up. To a large extent this has happened as Asian governments have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prioritised</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the development of micro-insurance and demanded cooperation from regulators and insurance companies to achieve their objectives.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Asian countries where micro-insurance has been rolled out, the insurance industry as a whole has benefitted from the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familiarisation</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process that micro-insurance brings. As a result insurance penetration and density have risen quickly, as we shall see in this section. Levels of insurance take-up are now many times what they are in Nigeria.</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Key case studies come from Malaysia, Philippines and India. We have garnered data from India and present it here. </a:t>
            </a:r>
          </a:p>
        </p:txBody>
      </p:sp>
      <p:sp>
        <p:nvSpPr>
          <p:cNvPr id="22" name="TextBox 21">
            <a:extLst>
              <a:ext uri="{FF2B5EF4-FFF2-40B4-BE49-F238E27FC236}">
                <a16:creationId xmlns:a16="http://schemas.microsoft.com/office/drawing/2014/main" id="{D0A9A2BE-E7AD-4D9F-8AA0-4EE021B2BB03}"/>
              </a:ext>
            </a:extLst>
          </p:cNvPr>
          <p:cNvSpPr txBox="1"/>
          <p:nvPr/>
        </p:nvSpPr>
        <p:spPr>
          <a:xfrm>
            <a:off x="246888" y="4114608"/>
            <a:ext cx="5072878" cy="677108"/>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And one need not go as far as Asia. Ghana is an example of a country where micro-insurance take-up has risen from almost nothing to 28% of the population over a period of eight years. If Ghana’s experience could be replicated in Nigeria the effect would be revolutionary.</a:t>
            </a:r>
          </a:p>
        </p:txBody>
      </p:sp>
      <p:sp>
        <p:nvSpPr>
          <p:cNvPr id="25" name="TextBox 24">
            <a:extLst>
              <a:ext uri="{FF2B5EF4-FFF2-40B4-BE49-F238E27FC236}">
                <a16:creationId xmlns:a16="http://schemas.microsoft.com/office/drawing/2014/main" id="{49F9C6D8-AFEB-405C-A5EA-0D2CE572214C}"/>
              </a:ext>
            </a:extLst>
          </p:cNvPr>
          <p:cNvSpPr txBox="1"/>
          <p:nvPr/>
        </p:nvSpPr>
        <p:spPr>
          <a:xfrm>
            <a:off x="246888" y="5197020"/>
            <a:ext cx="5072878" cy="1700466"/>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An important point about the Asian experience is that the same companies that cite Asia as a core geography for growth are the ones that have acquired insurance companies in Nigeria, for example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Axa</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and Allianz.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Axa</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bought Mansard Insurance in 2014 and Allianz bought Ensure in 2018. Other global insurers present in Nigeria are Prudential in its partnership with Zenith Life Insurance and Sanlam with FBN Insurance, as well as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Saham</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of Morocco with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Saham</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Unitrust.</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Therefore the experience of Asia’s roll-out of micro-insurance is familiar to the shareholders and management of several Nigerian insurance companies. There is no doubt that they could put their experience to use in Nigeria: the question is whether the legislative and regulatory environment will allow them achieve this.     </a:t>
            </a:r>
          </a:p>
        </p:txBody>
      </p:sp>
      <p:sp>
        <p:nvSpPr>
          <p:cNvPr id="31" name="TextBox 30">
            <a:extLst>
              <a:ext uri="{FF2B5EF4-FFF2-40B4-BE49-F238E27FC236}">
                <a16:creationId xmlns:a16="http://schemas.microsoft.com/office/drawing/2014/main" id="{5DFD9090-3FCB-4E3A-9701-F52037928DB9}"/>
              </a:ext>
            </a:extLst>
          </p:cNvPr>
          <p:cNvSpPr txBox="1"/>
          <p:nvPr/>
        </p:nvSpPr>
        <p:spPr>
          <a:xfrm>
            <a:off x="246888" y="4923196"/>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Will the multi-nationals bring their experience to Nigeria?</a:t>
            </a:r>
          </a:p>
        </p:txBody>
      </p:sp>
      <p:sp>
        <p:nvSpPr>
          <p:cNvPr id="32" name="TextBox 31">
            <a:extLst>
              <a:ext uri="{FF2B5EF4-FFF2-40B4-BE49-F238E27FC236}">
                <a16:creationId xmlns:a16="http://schemas.microsoft.com/office/drawing/2014/main" id="{7391813B-07A4-43AD-9367-4532C9763353}"/>
              </a:ext>
            </a:extLst>
          </p:cNvPr>
          <p:cNvSpPr txBox="1"/>
          <p:nvPr/>
        </p:nvSpPr>
        <p:spPr>
          <a:xfrm>
            <a:off x="246888" y="3863388"/>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An answer closer to home than Asia</a:t>
            </a:r>
          </a:p>
        </p:txBody>
      </p:sp>
      <p:sp>
        <p:nvSpPr>
          <p:cNvPr id="33" name="TextBox 32">
            <a:extLst>
              <a:ext uri="{FF2B5EF4-FFF2-40B4-BE49-F238E27FC236}">
                <a16:creationId xmlns:a16="http://schemas.microsoft.com/office/drawing/2014/main" id="{8424976F-24BF-4067-9596-84A99C5AF80A}"/>
              </a:ext>
            </a:extLst>
          </p:cNvPr>
          <p:cNvSpPr txBox="1"/>
          <p:nvPr/>
        </p:nvSpPr>
        <p:spPr>
          <a:xfrm>
            <a:off x="246888" y="7065097"/>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Micro-insurance roll-out and partnerships with other industries</a:t>
            </a:r>
          </a:p>
        </p:txBody>
      </p:sp>
      <p:sp>
        <p:nvSpPr>
          <p:cNvPr id="34" name="TextBox 33">
            <a:extLst>
              <a:ext uri="{FF2B5EF4-FFF2-40B4-BE49-F238E27FC236}">
                <a16:creationId xmlns:a16="http://schemas.microsoft.com/office/drawing/2014/main" id="{372A4D49-8BFB-4446-B7DC-6E44C5F9ED33}"/>
              </a:ext>
            </a:extLst>
          </p:cNvPr>
          <p:cNvSpPr txBox="1"/>
          <p:nvPr/>
        </p:nvSpPr>
        <p:spPr>
          <a:xfrm>
            <a:off x="246888" y="7314991"/>
            <a:ext cx="5072878" cy="1992853"/>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Asia there are two conditions that spur the roll-out of insurance. The first is that governments sponsor the roll-out of micro-insurance and work to ensure that regulators work together. This means bringing central banks, insurance regulators and telecom regulators together to pursue the common objective of developing the insurance industry.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second is that the roll-out of micro-insurance provides the education, mass-awareness and initial market penetration which the insurance industry requires. The initial micro-insurance roll-out involves partnerships that can be with banks (bancassurance) or with telecom companies or with government institutions. Even if insurance renewal data suggest that traditional insurance company outlets remain the main points of sale, it is partnerships that get the ball rolling by giving insurers access to the mass market in the first place. </a:t>
            </a:r>
          </a:p>
        </p:txBody>
      </p:sp>
    </p:spTree>
    <p:extLst>
      <p:ext uri="{BB962C8B-B14F-4D97-AF65-F5344CB8AC3E}">
        <p14:creationId xmlns:p14="http://schemas.microsoft.com/office/powerpoint/2010/main" val="1663531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822122"/>
            <a:ext cx="4796798" cy="295072"/>
          </a:xfrm>
        </p:spPr>
        <p:txBody>
          <a:bodyPr>
            <a:noAutofit/>
          </a:bodyPr>
          <a:lstStyle/>
          <a:p>
            <a:r>
              <a:rPr lang="en-US" sz="1800" dirty="0">
                <a:solidFill>
                  <a:schemeClr val="tx2"/>
                </a:solidFill>
              </a:rPr>
              <a:t>Lessons from other countries </a:t>
            </a:r>
            <a:r>
              <a:rPr lang="en-US" sz="1400" dirty="0">
                <a:solidFill>
                  <a:schemeClr val="tx2"/>
                </a:solidFill>
              </a:rPr>
              <a:t>(2/5) </a:t>
            </a:r>
            <a:r>
              <a:rPr lang="en-US" sz="1800" dirty="0">
                <a:solidFill>
                  <a:schemeClr val="tx2"/>
                </a:solidFill>
              </a:rPr>
              <a:t>- </a:t>
            </a:r>
            <a:r>
              <a:rPr lang="en-US" sz="1800" b="0" dirty="0">
                <a:solidFill>
                  <a:schemeClr val="tx2"/>
                </a:solidFill>
              </a:rPr>
              <a:t>India</a:t>
            </a:r>
          </a:p>
        </p:txBody>
      </p:sp>
      <p:sp>
        <p:nvSpPr>
          <p:cNvPr id="4" name="Slide Number Placeholder 3"/>
          <p:cNvSpPr>
            <a:spLocks noGrp="1"/>
          </p:cNvSpPr>
          <p:nvPr>
            <p:ph type="sldNum" sz="quarter" idx="12"/>
          </p:nvPr>
        </p:nvSpPr>
        <p:spPr/>
        <p:txBody>
          <a:bodyPr/>
          <a:lstStyle/>
          <a:p>
            <a:fld id="{C5D16774-7F87-472C-8407-007DC4A3CE7C}" type="slidenum">
              <a:rPr lang="en-US" smtClean="0"/>
              <a:pPr/>
              <a:t>24</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672276"/>
            <a:ext cx="5072878" cy="677108"/>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India’s insurance industry provides a good comparison with Nigeria’s. We have chosen India because: a) it has a similar nominal GDP per capita as Nigeria (the IMF gives US$2,049 for Nigeria in 2018 versus US$2,036 for India); yet b) India has much higher insurance penetration at 3.69% (2017) compared with 0.31% (2018) for Nigeria.</a:t>
            </a:r>
          </a:p>
        </p:txBody>
      </p:sp>
      <p:sp>
        <p:nvSpPr>
          <p:cNvPr id="19" name="TextBox 18">
            <a:extLst>
              <a:ext uri="{FF2B5EF4-FFF2-40B4-BE49-F238E27FC236}">
                <a16:creationId xmlns:a16="http://schemas.microsoft.com/office/drawing/2014/main" id="{4BC2DFA7-F229-4FFF-8AA2-9627E4344765}"/>
              </a:ext>
            </a:extLst>
          </p:cNvPr>
          <p:cNvSpPr txBox="1"/>
          <p:nvPr/>
        </p:nvSpPr>
        <p:spPr>
          <a:xfrm>
            <a:off x="378026" y="4949150"/>
            <a:ext cx="4862189" cy="307777"/>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Insurance Regulatory and Development Authority of India (IRDAI), India Brand Equity Foundation (IBEF), Coronation Research </a:t>
            </a:r>
          </a:p>
        </p:txBody>
      </p:sp>
      <p:sp>
        <p:nvSpPr>
          <p:cNvPr id="11" name="TextBox 10">
            <a:extLst>
              <a:ext uri="{FF2B5EF4-FFF2-40B4-BE49-F238E27FC236}">
                <a16:creationId xmlns:a16="http://schemas.microsoft.com/office/drawing/2014/main" id="{A4C29C64-35F1-4CB5-A8FE-DA99A2BE7AF3}"/>
              </a:ext>
            </a:extLst>
          </p:cNvPr>
          <p:cNvSpPr txBox="1"/>
          <p:nvPr/>
        </p:nvSpPr>
        <p:spPr>
          <a:xfrm>
            <a:off x="246888" y="13756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Public support for microinsurance leads the way</a:t>
            </a:r>
          </a:p>
        </p:txBody>
      </p:sp>
      <p:sp>
        <p:nvSpPr>
          <p:cNvPr id="14" name="TextBox 13">
            <a:extLst>
              <a:ext uri="{FF2B5EF4-FFF2-40B4-BE49-F238E27FC236}">
                <a16:creationId xmlns:a16="http://schemas.microsoft.com/office/drawing/2014/main" id="{51C87A1B-6F59-43E2-87E6-AF7CE002B71D}"/>
              </a:ext>
            </a:extLst>
          </p:cNvPr>
          <p:cNvSpPr txBox="1"/>
          <p:nvPr/>
        </p:nvSpPr>
        <p:spPr>
          <a:xfrm>
            <a:off x="356924" y="5879545"/>
            <a:ext cx="3136405" cy="384721"/>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India, share of public/private sectors in total Life Insurance premiums</a:t>
            </a:r>
          </a:p>
        </p:txBody>
      </p:sp>
      <p:sp>
        <p:nvSpPr>
          <p:cNvPr id="18" name="TextBox 17">
            <a:extLst>
              <a:ext uri="{FF2B5EF4-FFF2-40B4-BE49-F238E27FC236}">
                <a16:creationId xmlns:a16="http://schemas.microsoft.com/office/drawing/2014/main" id="{20DCDE93-8F31-4F3D-94E3-A13834E8E904}"/>
              </a:ext>
            </a:extLst>
          </p:cNvPr>
          <p:cNvSpPr txBox="1"/>
          <p:nvPr/>
        </p:nvSpPr>
        <p:spPr>
          <a:xfrm>
            <a:off x="3608029" y="5879044"/>
            <a:ext cx="3136392" cy="384721"/>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India, share of public/private sectors in total Non-Life Insurance premiums</a:t>
            </a:r>
          </a:p>
        </p:txBody>
      </p:sp>
      <p:sp>
        <p:nvSpPr>
          <p:cNvPr id="20" name="TextBox 19">
            <a:extLst>
              <a:ext uri="{FF2B5EF4-FFF2-40B4-BE49-F238E27FC236}">
                <a16:creationId xmlns:a16="http://schemas.microsoft.com/office/drawing/2014/main" id="{0D6C0350-F673-42CE-BA5A-743AB2C242C7}"/>
              </a:ext>
            </a:extLst>
          </p:cNvPr>
          <p:cNvSpPr txBox="1"/>
          <p:nvPr/>
        </p:nvSpPr>
        <p:spPr>
          <a:xfrm>
            <a:off x="300127" y="5283293"/>
            <a:ext cx="5072878" cy="530915"/>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India’s insurance industry has been growing steadily. India’s total insurance premiums, in US dollars, grew at a CAGR of 11.6% 2012-18, contrasting with Nigeria where they fell at a CAGR 6.2% over the same period.</a:t>
            </a:r>
          </a:p>
        </p:txBody>
      </p:sp>
      <p:sp>
        <p:nvSpPr>
          <p:cNvPr id="21" name="TextBox 20">
            <a:extLst>
              <a:ext uri="{FF2B5EF4-FFF2-40B4-BE49-F238E27FC236}">
                <a16:creationId xmlns:a16="http://schemas.microsoft.com/office/drawing/2014/main" id="{8B3A2616-2CF3-4B9A-8660-B25BA7AED148}"/>
              </a:ext>
            </a:extLst>
          </p:cNvPr>
          <p:cNvSpPr txBox="1"/>
          <p:nvPr/>
        </p:nvSpPr>
        <p:spPr>
          <a:xfrm>
            <a:off x="328264" y="2372941"/>
            <a:ext cx="4809793"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India, total insurance market premiums, </a:t>
            </a:r>
            <a:r>
              <a:rPr lang="en-US" sz="950" dirty="0" err="1">
                <a:solidFill>
                  <a:srgbClr val="A7674C"/>
                </a:solidFill>
                <a:latin typeface="Fedra Sans Std Book LF" panose="020B0403040000020004" pitchFamily="34" charset="0"/>
                <a:ea typeface="Fedra Sans Std Book LF" panose="020B0403040000020004" pitchFamily="34" charset="0"/>
              </a:rPr>
              <a:t>US$bn</a:t>
            </a:r>
            <a:endParaRPr lang="en-US" sz="950" dirty="0">
              <a:solidFill>
                <a:srgbClr val="A7674C"/>
              </a:solidFill>
              <a:latin typeface="Fedra Sans Std Book LF" panose="020B0403040000020004" pitchFamily="34" charset="0"/>
              <a:ea typeface="Fedra Sans Std Book LF" panose="020B0403040000020004" pitchFamily="34" charset="0"/>
            </a:endParaRPr>
          </a:p>
        </p:txBody>
      </p:sp>
      <p:graphicFrame>
        <p:nvGraphicFramePr>
          <p:cNvPr id="26" name="Chart 25">
            <a:extLst>
              <a:ext uri="{FF2B5EF4-FFF2-40B4-BE49-F238E27FC236}">
                <a16:creationId xmlns:a16="http://schemas.microsoft.com/office/drawing/2014/main" id="{503F6ADF-B5EA-4E75-A24B-5EB969C20F42}"/>
              </a:ext>
            </a:extLst>
          </p:cNvPr>
          <p:cNvGraphicFramePr>
            <a:graphicFrameLocks/>
          </p:cNvGraphicFramePr>
          <p:nvPr>
            <p:extLst/>
          </p:nvPr>
        </p:nvGraphicFramePr>
        <p:xfrm>
          <a:off x="328263" y="2574983"/>
          <a:ext cx="4809793" cy="23586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Chart 26">
            <a:extLst>
              <a:ext uri="{FF2B5EF4-FFF2-40B4-BE49-F238E27FC236}">
                <a16:creationId xmlns:a16="http://schemas.microsoft.com/office/drawing/2014/main" id="{4B31FD27-CCEF-4493-89B4-2402965D8855}"/>
              </a:ext>
            </a:extLst>
          </p:cNvPr>
          <p:cNvGraphicFramePr>
            <a:graphicFrameLocks/>
          </p:cNvGraphicFramePr>
          <p:nvPr>
            <p:extLst/>
          </p:nvPr>
        </p:nvGraphicFramePr>
        <p:xfrm>
          <a:off x="307161" y="6290029"/>
          <a:ext cx="3037114" cy="22088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F3FB672E-9867-4806-8339-538EC8EEE2FC}"/>
              </a:ext>
            </a:extLst>
          </p:cNvPr>
          <p:cNvGraphicFramePr>
            <a:graphicFrameLocks/>
          </p:cNvGraphicFramePr>
          <p:nvPr>
            <p:extLst/>
          </p:nvPr>
        </p:nvGraphicFramePr>
        <p:xfrm>
          <a:off x="3608015" y="6289529"/>
          <a:ext cx="3136406" cy="2209344"/>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2313B8DE-3F79-4E7E-8522-CDDB487802EC}"/>
              </a:ext>
            </a:extLst>
          </p:cNvPr>
          <p:cNvSpPr txBox="1"/>
          <p:nvPr/>
        </p:nvSpPr>
        <p:spPr>
          <a:xfrm>
            <a:off x="467613" y="8477158"/>
            <a:ext cx="6263248" cy="200055"/>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IRDAI, Life Insurance Council (of India), IBEF, Coronation Research </a:t>
            </a:r>
          </a:p>
        </p:txBody>
      </p:sp>
      <p:sp>
        <p:nvSpPr>
          <p:cNvPr id="30" name="TextBox 29">
            <a:extLst>
              <a:ext uri="{FF2B5EF4-FFF2-40B4-BE49-F238E27FC236}">
                <a16:creationId xmlns:a16="http://schemas.microsoft.com/office/drawing/2014/main" id="{80B39E31-CDA2-4BD9-9213-F7C5CA07BDE3}"/>
              </a:ext>
            </a:extLst>
          </p:cNvPr>
          <p:cNvSpPr txBox="1"/>
          <p:nvPr/>
        </p:nvSpPr>
        <p:spPr>
          <a:xfrm>
            <a:off x="342856" y="8702976"/>
            <a:ext cx="5072878" cy="677108"/>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reason for India’s out-performance is that government has encouraged the take-up of micro-insurance in order to foster financial inclusion. Micro-insurance has been rolled out through state-owned insurance companies for many years. On the back of this, private-sector insurance has grown to match the public sector in size.</a:t>
            </a:r>
          </a:p>
        </p:txBody>
      </p:sp>
    </p:spTree>
    <p:extLst>
      <p:ext uri="{BB962C8B-B14F-4D97-AF65-F5344CB8AC3E}">
        <p14:creationId xmlns:p14="http://schemas.microsoft.com/office/powerpoint/2010/main" val="1146039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822122"/>
            <a:ext cx="4796798" cy="295072"/>
          </a:xfrm>
        </p:spPr>
        <p:txBody>
          <a:bodyPr>
            <a:noAutofit/>
          </a:bodyPr>
          <a:lstStyle/>
          <a:p>
            <a:r>
              <a:rPr lang="en-US" sz="1800" dirty="0">
                <a:solidFill>
                  <a:schemeClr val="tx2"/>
                </a:solidFill>
              </a:rPr>
              <a:t>Lessons from other countries </a:t>
            </a:r>
            <a:r>
              <a:rPr lang="en-US" sz="1400" dirty="0">
                <a:solidFill>
                  <a:schemeClr val="tx2"/>
                </a:solidFill>
              </a:rPr>
              <a:t>(3/5) </a:t>
            </a:r>
            <a:r>
              <a:rPr lang="en-US" sz="1800" dirty="0">
                <a:solidFill>
                  <a:schemeClr val="tx2"/>
                </a:solidFill>
              </a:rPr>
              <a:t>- </a:t>
            </a:r>
            <a:r>
              <a:rPr lang="en-US" sz="1800" b="0" dirty="0">
                <a:solidFill>
                  <a:schemeClr val="tx2"/>
                </a:solidFill>
              </a:rPr>
              <a:t>India</a:t>
            </a:r>
            <a:endParaRPr lang="en-US" sz="1800" b="0"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25</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9" name="TextBox 18">
            <a:extLst>
              <a:ext uri="{FF2B5EF4-FFF2-40B4-BE49-F238E27FC236}">
                <a16:creationId xmlns:a16="http://schemas.microsoft.com/office/drawing/2014/main" id="{4BC2DFA7-F229-4FFF-8AA2-9627E4344765}"/>
              </a:ext>
            </a:extLst>
          </p:cNvPr>
          <p:cNvSpPr txBox="1"/>
          <p:nvPr/>
        </p:nvSpPr>
        <p:spPr>
          <a:xfrm>
            <a:off x="323700" y="4711654"/>
            <a:ext cx="6263248" cy="200055"/>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Swiss Re Institute, IBEF, Coronation Research  </a:t>
            </a:r>
          </a:p>
        </p:txBody>
      </p:sp>
      <p:sp>
        <p:nvSpPr>
          <p:cNvPr id="11" name="TextBox 10">
            <a:extLst>
              <a:ext uri="{FF2B5EF4-FFF2-40B4-BE49-F238E27FC236}">
                <a16:creationId xmlns:a16="http://schemas.microsoft.com/office/drawing/2014/main" id="{A4C29C64-35F1-4CB5-A8FE-DA99A2BE7AF3}"/>
              </a:ext>
            </a:extLst>
          </p:cNvPr>
          <p:cNvSpPr txBox="1"/>
          <p:nvPr/>
        </p:nvSpPr>
        <p:spPr>
          <a:xfrm>
            <a:off x="246888" y="13756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Insurance penetration and insurance density</a:t>
            </a:r>
          </a:p>
        </p:txBody>
      </p:sp>
      <p:sp>
        <p:nvSpPr>
          <p:cNvPr id="13" name="TextBox 12">
            <a:extLst>
              <a:ext uri="{FF2B5EF4-FFF2-40B4-BE49-F238E27FC236}">
                <a16:creationId xmlns:a16="http://schemas.microsoft.com/office/drawing/2014/main" id="{A5BB4788-69E9-495D-BA0F-BBECA1E4839F}"/>
              </a:ext>
            </a:extLst>
          </p:cNvPr>
          <p:cNvSpPr txBox="1"/>
          <p:nvPr/>
        </p:nvSpPr>
        <p:spPr>
          <a:xfrm>
            <a:off x="246888" y="4911709"/>
            <a:ext cx="5072878" cy="530915"/>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 key feature of the development of Non-Life insurance in India has been the steady progress in the number of policies written (and therefore not just the overall value Gross Premiums), suggesting that the goal of financial inclusion is being met. </a:t>
            </a:r>
          </a:p>
        </p:txBody>
      </p:sp>
      <p:sp>
        <p:nvSpPr>
          <p:cNvPr id="16" name="TextBox 15">
            <a:extLst>
              <a:ext uri="{FF2B5EF4-FFF2-40B4-BE49-F238E27FC236}">
                <a16:creationId xmlns:a16="http://schemas.microsoft.com/office/drawing/2014/main" id="{2870561B-8A23-4D45-97E2-397AFECC35B7}"/>
              </a:ext>
            </a:extLst>
          </p:cNvPr>
          <p:cNvSpPr txBox="1"/>
          <p:nvPr/>
        </p:nvSpPr>
        <p:spPr>
          <a:xfrm>
            <a:off x="246888" y="1618967"/>
            <a:ext cx="5072878" cy="677108"/>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long-term success of India’s policy is evident in steadily increasing rates of insurance penetration, where total insurance premiums are compared with GDP, and also in increasing insurance density which measures annual US dollar insurance premiums per capita.</a:t>
            </a:r>
          </a:p>
        </p:txBody>
      </p:sp>
      <p:sp>
        <p:nvSpPr>
          <p:cNvPr id="14" name="TextBox 13">
            <a:extLst>
              <a:ext uri="{FF2B5EF4-FFF2-40B4-BE49-F238E27FC236}">
                <a16:creationId xmlns:a16="http://schemas.microsoft.com/office/drawing/2014/main" id="{51C87A1B-6F59-43E2-87E6-AF7CE002B71D}"/>
              </a:ext>
            </a:extLst>
          </p:cNvPr>
          <p:cNvSpPr txBox="1"/>
          <p:nvPr/>
        </p:nvSpPr>
        <p:spPr>
          <a:xfrm>
            <a:off x="290165" y="2343309"/>
            <a:ext cx="3136405"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India, insurance penetration</a:t>
            </a:r>
          </a:p>
        </p:txBody>
      </p:sp>
      <p:sp>
        <p:nvSpPr>
          <p:cNvPr id="18" name="TextBox 17">
            <a:extLst>
              <a:ext uri="{FF2B5EF4-FFF2-40B4-BE49-F238E27FC236}">
                <a16:creationId xmlns:a16="http://schemas.microsoft.com/office/drawing/2014/main" id="{20DCDE93-8F31-4F3D-94E3-A13834E8E904}"/>
              </a:ext>
            </a:extLst>
          </p:cNvPr>
          <p:cNvSpPr txBox="1"/>
          <p:nvPr/>
        </p:nvSpPr>
        <p:spPr>
          <a:xfrm>
            <a:off x="3541270" y="2331426"/>
            <a:ext cx="3136392"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India, insurance density, US$ per capita </a:t>
            </a:r>
          </a:p>
        </p:txBody>
      </p:sp>
      <p:graphicFrame>
        <p:nvGraphicFramePr>
          <p:cNvPr id="17" name="Chart 16">
            <a:extLst>
              <a:ext uri="{FF2B5EF4-FFF2-40B4-BE49-F238E27FC236}">
                <a16:creationId xmlns:a16="http://schemas.microsoft.com/office/drawing/2014/main" id="{F30CA8B8-D683-4343-8179-3DEA395EA8DA}"/>
              </a:ext>
            </a:extLst>
          </p:cNvPr>
          <p:cNvGraphicFramePr>
            <a:graphicFrameLocks/>
          </p:cNvGraphicFramePr>
          <p:nvPr>
            <p:extLst/>
          </p:nvPr>
        </p:nvGraphicFramePr>
        <p:xfrm>
          <a:off x="290165" y="2581836"/>
          <a:ext cx="3136393" cy="21270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a:extLst>
              <a:ext uri="{FF2B5EF4-FFF2-40B4-BE49-F238E27FC236}">
                <a16:creationId xmlns:a16="http://schemas.microsoft.com/office/drawing/2014/main" id="{7BD61EA8-ADBC-43B1-8EC6-FFE96F0FDCC9}"/>
              </a:ext>
            </a:extLst>
          </p:cNvPr>
          <p:cNvGraphicFramePr>
            <a:graphicFrameLocks/>
          </p:cNvGraphicFramePr>
          <p:nvPr>
            <p:extLst/>
          </p:nvPr>
        </p:nvGraphicFramePr>
        <p:xfrm>
          <a:off x="3509108" y="2605303"/>
          <a:ext cx="3168554" cy="2103546"/>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7C6E65FE-42D3-4AD6-929B-C9E273306607}"/>
              </a:ext>
            </a:extLst>
          </p:cNvPr>
          <p:cNvSpPr txBox="1"/>
          <p:nvPr/>
        </p:nvSpPr>
        <p:spPr>
          <a:xfrm>
            <a:off x="246888" y="8145648"/>
            <a:ext cx="5072878" cy="530915"/>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At the same time, and given India’s population of 1.34 billion compared with the 161.17 million policies written in 2017, there appears to be plenty of upside potential for the industry today. </a:t>
            </a:r>
          </a:p>
        </p:txBody>
      </p:sp>
      <p:sp>
        <p:nvSpPr>
          <p:cNvPr id="23" name="TextBox 22">
            <a:extLst>
              <a:ext uri="{FF2B5EF4-FFF2-40B4-BE49-F238E27FC236}">
                <a16:creationId xmlns:a16="http://schemas.microsoft.com/office/drawing/2014/main" id="{28E72C4A-0005-4E54-AB49-CDC6691C4863}"/>
              </a:ext>
            </a:extLst>
          </p:cNvPr>
          <p:cNvSpPr txBox="1"/>
          <p:nvPr/>
        </p:nvSpPr>
        <p:spPr>
          <a:xfrm>
            <a:off x="315359" y="5607159"/>
            <a:ext cx="3136405"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India, number of Non-Life policies, millions</a:t>
            </a:r>
          </a:p>
        </p:txBody>
      </p:sp>
      <p:sp>
        <p:nvSpPr>
          <p:cNvPr id="24" name="TextBox 23">
            <a:extLst>
              <a:ext uri="{FF2B5EF4-FFF2-40B4-BE49-F238E27FC236}">
                <a16:creationId xmlns:a16="http://schemas.microsoft.com/office/drawing/2014/main" id="{ACD16045-7F4C-4962-908C-888B0095716A}"/>
              </a:ext>
            </a:extLst>
          </p:cNvPr>
          <p:cNvSpPr txBox="1"/>
          <p:nvPr/>
        </p:nvSpPr>
        <p:spPr>
          <a:xfrm>
            <a:off x="3566464" y="5607159"/>
            <a:ext cx="3136392"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India, Non-Life insurance breakdown</a:t>
            </a:r>
          </a:p>
        </p:txBody>
      </p:sp>
      <p:graphicFrame>
        <p:nvGraphicFramePr>
          <p:cNvPr id="28" name="Chart 27">
            <a:extLst>
              <a:ext uri="{FF2B5EF4-FFF2-40B4-BE49-F238E27FC236}">
                <a16:creationId xmlns:a16="http://schemas.microsoft.com/office/drawing/2014/main" id="{A0ADBE11-7153-47A2-8CF7-B280330D3A75}"/>
              </a:ext>
            </a:extLst>
          </p:cNvPr>
          <p:cNvGraphicFramePr>
            <a:graphicFrameLocks/>
          </p:cNvGraphicFramePr>
          <p:nvPr>
            <p:extLst/>
          </p:nvPr>
        </p:nvGraphicFramePr>
        <p:xfrm>
          <a:off x="270094" y="5882968"/>
          <a:ext cx="3136405" cy="19423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a:extLst>
              <a:ext uri="{FF2B5EF4-FFF2-40B4-BE49-F238E27FC236}">
                <a16:creationId xmlns:a16="http://schemas.microsoft.com/office/drawing/2014/main" id="{070F0D0F-44C6-4E31-ABB1-CFBD200D2FB0}"/>
              </a:ext>
            </a:extLst>
          </p:cNvPr>
          <p:cNvGraphicFramePr>
            <a:graphicFrameLocks/>
          </p:cNvGraphicFramePr>
          <p:nvPr>
            <p:extLst/>
          </p:nvPr>
        </p:nvGraphicFramePr>
        <p:xfrm>
          <a:off x="3566464" y="5927094"/>
          <a:ext cx="3136392" cy="1845403"/>
        </p:xfrm>
        <a:graphic>
          <a:graphicData uri="http://schemas.openxmlformats.org/drawingml/2006/chart">
            <c:chart xmlns:c="http://schemas.openxmlformats.org/drawingml/2006/chart" xmlns:r="http://schemas.openxmlformats.org/officeDocument/2006/relationships" r:id="rId5"/>
          </a:graphicData>
        </a:graphic>
      </p:graphicFrame>
      <p:sp>
        <p:nvSpPr>
          <p:cNvPr id="30" name="TextBox 29">
            <a:extLst>
              <a:ext uri="{FF2B5EF4-FFF2-40B4-BE49-F238E27FC236}">
                <a16:creationId xmlns:a16="http://schemas.microsoft.com/office/drawing/2014/main" id="{842546E0-D5BC-4CD4-9273-7F3F7E96202F}"/>
              </a:ext>
            </a:extLst>
          </p:cNvPr>
          <p:cNvSpPr txBox="1"/>
          <p:nvPr/>
        </p:nvSpPr>
        <p:spPr>
          <a:xfrm>
            <a:off x="315167" y="7868112"/>
            <a:ext cx="6263248" cy="200055"/>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IRDAI, General Insurance Council (of India), Coronation Research </a:t>
            </a:r>
          </a:p>
        </p:txBody>
      </p:sp>
    </p:spTree>
    <p:extLst>
      <p:ext uri="{BB962C8B-B14F-4D97-AF65-F5344CB8AC3E}">
        <p14:creationId xmlns:p14="http://schemas.microsoft.com/office/powerpoint/2010/main" val="2298553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822122"/>
            <a:ext cx="4796798" cy="295072"/>
          </a:xfrm>
        </p:spPr>
        <p:txBody>
          <a:bodyPr>
            <a:noAutofit/>
          </a:bodyPr>
          <a:lstStyle/>
          <a:p>
            <a:r>
              <a:rPr lang="en-US" sz="1800" dirty="0">
                <a:solidFill>
                  <a:schemeClr val="tx2"/>
                </a:solidFill>
              </a:rPr>
              <a:t>Lessons from other countries </a:t>
            </a:r>
            <a:r>
              <a:rPr lang="en-US" sz="1400" dirty="0">
                <a:solidFill>
                  <a:schemeClr val="tx2"/>
                </a:solidFill>
              </a:rPr>
              <a:t>(4/5) </a:t>
            </a:r>
            <a:r>
              <a:rPr lang="en-US" sz="1800" dirty="0">
                <a:solidFill>
                  <a:schemeClr val="tx2"/>
                </a:solidFill>
              </a:rPr>
              <a:t>- </a:t>
            </a:r>
            <a:r>
              <a:rPr lang="en-US" sz="1800" b="0" dirty="0">
                <a:solidFill>
                  <a:schemeClr val="tx2"/>
                </a:solidFill>
              </a:rPr>
              <a:t>India</a:t>
            </a:r>
            <a:endParaRPr lang="en-US" sz="1800" b="0"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26</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1" name="TextBox 10">
            <a:extLst>
              <a:ext uri="{FF2B5EF4-FFF2-40B4-BE49-F238E27FC236}">
                <a16:creationId xmlns:a16="http://schemas.microsoft.com/office/drawing/2014/main" id="{A4C29C64-35F1-4CB5-A8FE-DA99A2BE7AF3}"/>
              </a:ext>
            </a:extLst>
          </p:cNvPr>
          <p:cNvSpPr txBox="1"/>
          <p:nvPr/>
        </p:nvSpPr>
        <p:spPr>
          <a:xfrm>
            <a:off x="246888" y="13756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Lessons from India</a:t>
            </a:r>
          </a:p>
        </p:txBody>
      </p:sp>
      <p:sp>
        <p:nvSpPr>
          <p:cNvPr id="16" name="TextBox 15">
            <a:extLst>
              <a:ext uri="{FF2B5EF4-FFF2-40B4-BE49-F238E27FC236}">
                <a16:creationId xmlns:a16="http://schemas.microsoft.com/office/drawing/2014/main" id="{2870561B-8A23-4D45-97E2-397AFECC35B7}"/>
              </a:ext>
            </a:extLst>
          </p:cNvPr>
          <p:cNvSpPr txBox="1"/>
          <p:nvPr/>
        </p:nvSpPr>
        <p:spPr>
          <a:xfrm>
            <a:off x="246888" y="1618967"/>
            <a:ext cx="5072878" cy="4185761"/>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first thing we notice about India’s insurance industry is that its regulator is called the Insurance Regulatory and </a:t>
            </a:r>
            <a:r>
              <a:rPr lang="en-US" sz="950" i="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Development</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Authority of India, therefore not just a referee for market participants. Responsibility for development has been shared with government, and microinsurance has been rolled out using public-sector insurance companies.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While the Federal Government of Nigeria almost certainly does not have the resources to roll out a public-sector microinsurance initiative on any meaningful scale, in our view, it is probably not beyond the scope of other industries and agencies in the country to achieve something similar to what has been done in India.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particular, we believe insurance companies could spearhead the development of micro-insurance in cooperation with banks, telecom companies, international development agencies and non-profit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organisations</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Other features of the development of insurance in India which we noticed are:</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pPr marL="171450" indent="-171450">
              <a:buFont typeface="Arial" panose="020B0604020202020204" pitchFamily="34" charset="0"/>
              <a:buChar char="•"/>
            </a:pP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Partnership between insurance companies and telecom companies to reach low-income clients. This contrasts with objections raised by the Nigerian Communications Commission (NCC) to the sale of insurance products in this way. We will return to the potential of partnerships between insurance and telecom companies later in this report;</a:t>
            </a:r>
          </a:p>
          <a:p>
            <a:pPr marL="171450" indent="-171450">
              <a:buFont typeface="Arial" panose="020B0604020202020204" pitchFamily="34" charset="0"/>
              <a:buChar char="•"/>
            </a:pPr>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pPr marL="171450" indent="-171450">
              <a:buFont typeface="Arial" panose="020B0604020202020204" pitchFamily="34" charset="0"/>
              <a:buChar char="•"/>
            </a:pP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use of agricultural insurance (insurance against infestation, floods, accidental disability,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etc</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to reach out to India’s large population of farmers. This may have positive implications for such schemes in Nigeria. Agriculture forms some 15.87% of India’s GDP and 24.87% of Nigeria’s GDP (2018).</a:t>
            </a:r>
          </a:p>
          <a:p>
            <a:pPr marL="171450" indent="-171450">
              <a:buFont typeface="Arial" panose="020B0604020202020204" pitchFamily="34" charset="0"/>
              <a:buChar char="•"/>
            </a:pPr>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Tree>
    <p:extLst>
      <p:ext uri="{BB962C8B-B14F-4D97-AF65-F5344CB8AC3E}">
        <p14:creationId xmlns:p14="http://schemas.microsoft.com/office/powerpoint/2010/main" val="2280888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822122"/>
            <a:ext cx="4796798" cy="295072"/>
          </a:xfrm>
        </p:spPr>
        <p:txBody>
          <a:bodyPr>
            <a:noAutofit/>
          </a:bodyPr>
          <a:lstStyle/>
          <a:p>
            <a:r>
              <a:rPr lang="en-US" sz="1800" dirty="0">
                <a:solidFill>
                  <a:schemeClr val="tx2"/>
                </a:solidFill>
              </a:rPr>
              <a:t>Lessons from other countries </a:t>
            </a:r>
            <a:r>
              <a:rPr lang="en-US" sz="1400" dirty="0">
                <a:solidFill>
                  <a:schemeClr val="tx2"/>
                </a:solidFill>
              </a:rPr>
              <a:t>(5/5) </a:t>
            </a:r>
            <a:r>
              <a:rPr lang="en-US" sz="1800" dirty="0">
                <a:solidFill>
                  <a:schemeClr val="tx2"/>
                </a:solidFill>
              </a:rPr>
              <a:t>- </a:t>
            </a:r>
            <a:r>
              <a:rPr lang="en-US" sz="1800" b="0" dirty="0">
                <a:solidFill>
                  <a:schemeClr val="tx2"/>
                </a:solidFill>
              </a:rPr>
              <a:t>Ghana</a:t>
            </a:r>
            <a:endParaRPr lang="en-US" sz="1800" b="0"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27</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1" name="TextBox 10">
            <a:extLst>
              <a:ext uri="{FF2B5EF4-FFF2-40B4-BE49-F238E27FC236}">
                <a16:creationId xmlns:a16="http://schemas.microsoft.com/office/drawing/2014/main" id="{A4C29C64-35F1-4CB5-A8FE-DA99A2BE7AF3}"/>
              </a:ext>
            </a:extLst>
          </p:cNvPr>
          <p:cNvSpPr txBox="1"/>
          <p:nvPr/>
        </p:nvSpPr>
        <p:spPr>
          <a:xfrm>
            <a:off x="246888" y="13756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Ghana </a:t>
            </a:r>
            <a:r>
              <a:rPr lang="en-US" sz="1100" b="1">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contrasts with </a:t>
            </a:r>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Nigeria</a:t>
            </a:r>
          </a:p>
        </p:txBody>
      </p:sp>
      <p:sp>
        <p:nvSpPr>
          <p:cNvPr id="16" name="TextBox 15">
            <a:extLst>
              <a:ext uri="{FF2B5EF4-FFF2-40B4-BE49-F238E27FC236}">
                <a16:creationId xmlns:a16="http://schemas.microsoft.com/office/drawing/2014/main" id="{2870561B-8A23-4D45-97E2-397AFECC35B7}"/>
              </a:ext>
            </a:extLst>
          </p:cNvPr>
          <p:cNvSpPr txBox="1"/>
          <p:nvPr/>
        </p:nvSpPr>
        <p:spPr>
          <a:xfrm>
            <a:off x="246888" y="1618967"/>
            <a:ext cx="5072878" cy="1700466"/>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Ghana the micro-insurance penetration rate increased from almost nothing in 2008 to 28.3% of the population in 2017. This contrasted with a take-up rate for micro-insurance in Nigeria of 1.2% in 2017, according to Enhancing Financial Innovation &amp; Access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EFInA</a:t>
            </a:r>
            <a:r>
              <a:rPr lang="en-US" sz="95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t>
            </a:r>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roll-out of micro-insurance has been healthy for the Ghanaian insurance industry as a whole. Data from the Ghanaian regulator, the National Insurance Commission (NIC) shows an upward trend in total industry Gross Premium Income 2013-17. When we adjust these data for Cedi inflation, we arrive at a compound annual growth rate (CAGR) of 6.9% 2013-17. In US dollar terms Ghana’s total Gross Premium Income increased by a CAGR of 5.1% 2013-17.</a:t>
            </a:r>
          </a:p>
        </p:txBody>
      </p:sp>
      <p:sp>
        <p:nvSpPr>
          <p:cNvPr id="8" name="TextBox 7">
            <a:extLst>
              <a:ext uri="{FF2B5EF4-FFF2-40B4-BE49-F238E27FC236}">
                <a16:creationId xmlns:a16="http://schemas.microsoft.com/office/drawing/2014/main" id="{CE3376EC-2208-4B20-9B43-E305D531F510}"/>
              </a:ext>
            </a:extLst>
          </p:cNvPr>
          <p:cNvSpPr txBox="1"/>
          <p:nvPr/>
        </p:nvSpPr>
        <p:spPr>
          <a:xfrm>
            <a:off x="352032" y="3367157"/>
            <a:ext cx="3136405" cy="384721"/>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Total Gross Premium Income of Ghanaian Insurance companies in 2013 prices, Cedi millions</a:t>
            </a:r>
          </a:p>
        </p:txBody>
      </p:sp>
      <p:sp>
        <p:nvSpPr>
          <p:cNvPr id="9" name="TextBox 8">
            <a:extLst>
              <a:ext uri="{FF2B5EF4-FFF2-40B4-BE49-F238E27FC236}">
                <a16:creationId xmlns:a16="http://schemas.microsoft.com/office/drawing/2014/main" id="{F5CD2C89-4965-48B2-9173-15B08174F2AF}"/>
              </a:ext>
            </a:extLst>
          </p:cNvPr>
          <p:cNvSpPr txBox="1"/>
          <p:nvPr/>
        </p:nvSpPr>
        <p:spPr>
          <a:xfrm>
            <a:off x="3573432" y="3371146"/>
            <a:ext cx="3136392" cy="384721"/>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Total Gross Premium Income of Ghanaian Insurance companies in US dollar millions</a:t>
            </a:r>
          </a:p>
        </p:txBody>
      </p:sp>
      <p:sp>
        <p:nvSpPr>
          <p:cNvPr id="13" name="TextBox 12">
            <a:extLst>
              <a:ext uri="{FF2B5EF4-FFF2-40B4-BE49-F238E27FC236}">
                <a16:creationId xmlns:a16="http://schemas.microsoft.com/office/drawing/2014/main" id="{C14EFCAD-5772-4769-9336-3FAF2AE6CC40}"/>
              </a:ext>
            </a:extLst>
          </p:cNvPr>
          <p:cNvSpPr txBox="1"/>
          <p:nvPr/>
        </p:nvSpPr>
        <p:spPr>
          <a:xfrm>
            <a:off x="356813" y="5950079"/>
            <a:ext cx="6263248" cy="200055"/>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National Insurance Commission (NIC) Ghana, Bloomberg, Coronation Research. Inclusive of Ghana Oil and Gas Insurance Pool.</a:t>
            </a:r>
          </a:p>
        </p:txBody>
      </p:sp>
      <p:sp>
        <p:nvSpPr>
          <p:cNvPr id="14" name="TextBox 13">
            <a:extLst>
              <a:ext uri="{FF2B5EF4-FFF2-40B4-BE49-F238E27FC236}">
                <a16:creationId xmlns:a16="http://schemas.microsoft.com/office/drawing/2014/main" id="{2DC4990E-2615-46E4-93F3-8583AD3F9D72}"/>
              </a:ext>
            </a:extLst>
          </p:cNvPr>
          <p:cNvSpPr txBox="1"/>
          <p:nvPr/>
        </p:nvSpPr>
        <p:spPr>
          <a:xfrm>
            <a:off x="292607" y="6256118"/>
            <a:ext cx="5072878" cy="2285241"/>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This contrasts with Nigeria where data for total </a:t>
            </a:r>
            <a:r>
              <a:rPr lang="en-US" sz="95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Gross Premiums </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show an inflation-adjusted negative CAGR of 3.7% 2013-17 and a negative CAGR in US dollar terms of 11.7% </a:t>
            </a:r>
            <a:r>
              <a:rPr lang="en-US" sz="95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2013-17.</a:t>
            </a:r>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EFInA</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attributes Ghana’s success in developing micro-insurance to a level comparable with many Asia countries (for example, Ghana’s 2017 penetration rate is similar to that of the Philippines) to combination of factors. These include: government backing which meant coordination of different agencies; supportive legislation; insurance companies that were prepared to innovate in their distribution, collection and payment methods; and the partnership with mobile telecom companies for distribution.</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summary, it seems that there are lessons to be learned from Ghana’s positive experience in rolling out micro-insurance and in stimulating growth in its insurance industry as a whole. The roll-out of micro-insurance and creation of a strong insurance market overall is not confined to Asia.</a:t>
            </a:r>
          </a:p>
        </p:txBody>
      </p:sp>
      <p:graphicFrame>
        <p:nvGraphicFramePr>
          <p:cNvPr id="17" name="Chart 16">
            <a:extLst>
              <a:ext uri="{FF2B5EF4-FFF2-40B4-BE49-F238E27FC236}">
                <a16:creationId xmlns:a16="http://schemas.microsoft.com/office/drawing/2014/main" id="{C4B1B77F-2907-4399-8788-B8CF7DFDD2EE}"/>
              </a:ext>
            </a:extLst>
          </p:cNvPr>
          <p:cNvGraphicFramePr>
            <a:graphicFrameLocks/>
          </p:cNvGraphicFramePr>
          <p:nvPr>
            <p:extLst/>
          </p:nvPr>
        </p:nvGraphicFramePr>
        <p:xfrm>
          <a:off x="352032" y="3850996"/>
          <a:ext cx="3136405" cy="20950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D6021265-6B69-41D5-895D-69C469B51BF6}"/>
              </a:ext>
            </a:extLst>
          </p:cNvPr>
          <p:cNvGraphicFramePr>
            <a:graphicFrameLocks/>
          </p:cNvGraphicFramePr>
          <p:nvPr>
            <p:extLst/>
          </p:nvPr>
        </p:nvGraphicFramePr>
        <p:xfrm>
          <a:off x="3573432" y="3821513"/>
          <a:ext cx="3041848" cy="2132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2848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822122"/>
            <a:ext cx="4796798" cy="295072"/>
          </a:xfrm>
        </p:spPr>
        <p:txBody>
          <a:bodyPr>
            <a:noAutofit/>
          </a:bodyPr>
          <a:lstStyle/>
          <a:p>
            <a:r>
              <a:rPr lang="en-US" sz="1800" dirty="0">
                <a:solidFill>
                  <a:schemeClr val="tx2"/>
                </a:solidFill>
              </a:rPr>
              <a:t>Partnerships with banks and telecoms </a:t>
            </a:r>
            <a:r>
              <a:rPr lang="en-US" sz="1400" dirty="0">
                <a:solidFill>
                  <a:schemeClr val="tx2"/>
                </a:solidFill>
              </a:rPr>
              <a:t>(1/2)</a:t>
            </a:r>
            <a:endParaRPr lang="en-US" sz="14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28</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1" name="TextBox 10">
            <a:extLst>
              <a:ext uri="{FF2B5EF4-FFF2-40B4-BE49-F238E27FC236}">
                <a16:creationId xmlns:a16="http://schemas.microsoft.com/office/drawing/2014/main" id="{A4C29C64-35F1-4CB5-A8FE-DA99A2BE7AF3}"/>
              </a:ext>
            </a:extLst>
          </p:cNvPr>
          <p:cNvSpPr txBox="1"/>
          <p:nvPr/>
        </p:nvSpPr>
        <p:spPr>
          <a:xfrm>
            <a:off x="285440" y="4249326"/>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Free insurance with telecoms</a:t>
            </a:r>
          </a:p>
        </p:txBody>
      </p:sp>
      <p:sp>
        <p:nvSpPr>
          <p:cNvPr id="16" name="TextBox 15">
            <a:extLst>
              <a:ext uri="{FF2B5EF4-FFF2-40B4-BE49-F238E27FC236}">
                <a16:creationId xmlns:a16="http://schemas.microsoft.com/office/drawing/2014/main" id="{2870561B-8A23-4D45-97E2-397AFECC35B7}"/>
              </a:ext>
            </a:extLst>
          </p:cNvPr>
          <p:cNvSpPr txBox="1"/>
          <p:nvPr/>
        </p:nvSpPr>
        <p:spPr>
          <a:xfrm>
            <a:off x="279464" y="4451179"/>
            <a:ext cx="5072878" cy="823302"/>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India the telecom company Bharti Airtel offers free personal accident insurance to customers of its online payments bank, Airtel Payments Bank. The customer’s mobile number is his/her account number, cash withdrawals and deposits are possible through merchant partners, and an online debit card is available through a partnership with MasterCard. Customers receive free accident insurance cover.</a:t>
            </a:r>
          </a:p>
        </p:txBody>
      </p:sp>
      <p:sp>
        <p:nvSpPr>
          <p:cNvPr id="7" name="TextBox 6">
            <a:extLst>
              <a:ext uri="{FF2B5EF4-FFF2-40B4-BE49-F238E27FC236}">
                <a16:creationId xmlns:a16="http://schemas.microsoft.com/office/drawing/2014/main" id="{2FCE1071-BBDC-40CF-BE60-FD851CFEF5E0}"/>
              </a:ext>
            </a:extLst>
          </p:cNvPr>
          <p:cNvSpPr txBox="1"/>
          <p:nvPr/>
        </p:nvSpPr>
        <p:spPr>
          <a:xfrm>
            <a:off x="297024" y="5524145"/>
            <a:ext cx="5072878" cy="823302"/>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Pakistan ‘U Microfinance Bank’ (owned by the Pakistan Telecommunications Corporation) entered into a partnership with MicroEnsure Pakistan to launch an insurance product for bank customers in 2018. Customers with a minimum level of deposits in their business current accounts were offered free life and permanent disability cover.</a:t>
            </a:r>
          </a:p>
        </p:txBody>
      </p:sp>
      <p:sp>
        <p:nvSpPr>
          <p:cNvPr id="8" name="TextBox 7">
            <a:extLst>
              <a:ext uri="{FF2B5EF4-FFF2-40B4-BE49-F238E27FC236}">
                <a16:creationId xmlns:a16="http://schemas.microsoft.com/office/drawing/2014/main" id="{90BD9F50-5211-456C-A24B-FFEC41EB3AB5}"/>
              </a:ext>
            </a:extLst>
          </p:cNvPr>
          <p:cNvSpPr txBox="1"/>
          <p:nvPr/>
        </p:nvSpPr>
        <p:spPr>
          <a:xfrm>
            <a:off x="291420" y="531860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Free insurance with banking</a:t>
            </a:r>
          </a:p>
        </p:txBody>
      </p:sp>
      <p:sp>
        <p:nvSpPr>
          <p:cNvPr id="9" name="TextBox 8">
            <a:extLst>
              <a:ext uri="{FF2B5EF4-FFF2-40B4-BE49-F238E27FC236}">
                <a16:creationId xmlns:a16="http://schemas.microsoft.com/office/drawing/2014/main" id="{F155DAB7-A15A-4B80-8FFF-EBDADD2291BA}"/>
              </a:ext>
            </a:extLst>
          </p:cNvPr>
          <p:cNvSpPr txBox="1"/>
          <p:nvPr/>
        </p:nvSpPr>
        <p:spPr>
          <a:xfrm>
            <a:off x="273488" y="135300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Mobile telecoms and banks are needed</a:t>
            </a:r>
          </a:p>
        </p:txBody>
      </p:sp>
      <p:sp>
        <p:nvSpPr>
          <p:cNvPr id="10" name="TextBox 9">
            <a:extLst>
              <a:ext uri="{FF2B5EF4-FFF2-40B4-BE49-F238E27FC236}">
                <a16:creationId xmlns:a16="http://schemas.microsoft.com/office/drawing/2014/main" id="{B6F7E698-969B-4B95-9FF4-963B8A9C12D5}"/>
              </a:ext>
            </a:extLst>
          </p:cNvPr>
          <p:cNvSpPr txBox="1"/>
          <p:nvPr/>
        </p:nvSpPr>
        <p:spPr>
          <a:xfrm>
            <a:off x="279468" y="1637693"/>
            <a:ext cx="5072878" cy="2577629"/>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If we ask a sample of Nigerian consumers to name 10 things they want, insurance is unlikely to be one of them. Yet people in emerging and developing markets (particularly in Asia) regularly purchase insurance. Given the problem of low – actually declining – insurance take-up in Nigeria, we argue that mass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familiarisation</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with insurance needs to be at the top of the industry’s and the regulator’s agenda.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How can this be done? One solution is to hand out insurance – or microinsurance – for free. This overcomes the initial objection people have to paying for something which they do not understand and may not trust. If regulators can be persuaded of the benefits insurance could be bundled with other products. To take this one step further, microinsurance can be bundled and distributed by telecoms companies and banks. This happens in other markets.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overall architecture of mass-market microinsurance roll-out may be beyond the scope of any one existing Nigerian institution. But, as noted above, it may be possible with the involvement of government, regulators, insurance companies themselves, banks, telecom companies, development institutions and non-profit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organisations</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t>
            </a:r>
          </a:p>
        </p:txBody>
      </p:sp>
      <p:sp>
        <p:nvSpPr>
          <p:cNvPr id="13" name="TextBox 12">
            <a:extLst>
              <a:ext uri="{FF2B5EF4-FFF2-40B4-BE49-F238E27FC236}">
                <a16:creationId xmlns:a16="http://schemas.microsoft.com/office/drawing/2014/main" id="{5D6E0D8C-DEC3-4949-B361-1346D3648982}"/>
              </a:ext>
            </a:extLst>
          </p:cNvPr>
          <p:cNvSpPr txBox="1"/>
          <p:nvPr/>
        </p:nvSpPr>
        <p:spPr>
          <a:xfrm>
            <a:off x="339228" y="9113372"/>
            <a:ext cx="4823615" cy="523220"/>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Swiss Re Global Insurance Report 2018, Coronation Research *Annual US dollar Gross Premiums per capita **Total industry Gross Written Premiums divided by </a:t>
            </a:r>
            <a:r>
              <a:rPr lang="en-US" sz="700">
                <a:solidFill>
                  <a:schemeClr val="tx1">
                    <a:lumMod val="50000"/>
                  </a:schemeClr>
                </a:solidFill>
                <a:latin typeface="Fedra Sans Std Book LF" panose="020B0403040000020004" pitchFamily="34" charset="0"/>
                <a:ea typeface="Fedra Sans Std Book LF" panose="020B0403040000020004" pitchFamily="34" charset="0"/>
              </a:rPr>
              <a:t>GDP. Nigeria’s </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data point for insurance density is US$6.0 per capital and for insurance penetration is 0.31%.</a:t>
            </a:r>
          </a:p>
          <a:p>
            <a:endParaRPr lang="en-US" sz="700" dirty="0">
              <a:solidFill>
                <a:schemeClr val="tx1">
                  <a:lumMod val="50000"/>
                </a:schemeClr>
              </a:solidFill>
              <a:latin typeface="Fedra Sans Std Book LF" panose="020B0403040000020004" pitchFamily="34" charset="0"/>
              <a:ea typeface="Fedra Sans Std Book LF" panose="020B0403040000020004" pitchFamily="34" charset="0"/>
            </a:endParaRPr>
          </a:p>
        </p:txBody>
      </p:sp>
      <p:sp>
        <p:nvSpPr>
          <p:cNvPr id="15" name="TextBox 14">
            <a:extLst>
              <a:ext uri="{FF2B5EF4-FFF2-40B4-BE49-F238E27FC236}">
                <a16:creationId xmlns:a16="http://schemas.microsoft.com/office/drawing/2014/main" id="{F51AECC2-E1ED-4CBD-8EB4-3B28B58D433C}"/>
              </a:ext>
            </a:extLst>
          </p:cNvPr>
          <p:cNvSpPr txBox="1"/>
          <p:nvPr/>
        </p:nvSpPr>
        <p:spPr>
          <a:xfrm>
            <a:off x="384480" y="6452811"/>
            <a:ext cx="471343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Insurance density* (</a:t>
            </a:r>
            <a:r>
              <a:rPr lang="en-US" sz="950" dirty="0" err="1">
                <a:solidFill>
                  <a:srgbClr val="A7674C"/>
                </a:solidFill>
                <a:latin typeface="Fedra Sans Std Book LF" panose="020B0403040000020004" pitchFamily="34" charset="0"/>
                <a:ea typeface="Fedra Sans Std Book LF" panose="020B0403040000020004" pitchFamily="34" charset="0"/>
              </a:rPr>
              <a:t>lhs</a:t>
            </a:r>
            <a:r>
              <a:rPr lang="en-US" sz="950" dirty="0">
                <a:solidFill>
                  <a:srgbClr val="A7674C"/>
                </a:solidFill>
                <a:latin typeface="Fedra Sans Std Book LF" panose="020B0403040000020004" pitchFamily="34" charset="0"/>
                <a:ea typeface="Fedra Sans Std Book LF" panose="020B0403040000020004" pitchFamily="34" charset="0"/>
              </a:rPr>
              <a:t>) and insurance penetration** (</a:t>
            </a:r>
            <a:r>
              <a:rPr lang="en-US" sz="950" dirty="0" err="1">
                <a:solidFill>
                  <a:srgbClr val="A7674C"/>
                </a:solidFill>
                <a:latin typeface="Fedra Sans Std Book LF" panose="020B0403040000020004" pitchFamily="34" charset="0"/>
                <a:ea typeface="Fedra Sans Std Book LF" panose="020B0403040000020004" pitchFamily="34" charset="0"/>
              </a:rPr>
              <a:t>rhs</a:t>
            </a:r>
            <a:r>
              <a:rPr lang="en-US" sz="950" dirty="0">
                <a:solidFill>
                  <a:srgbClr val="A7674C"/>
                </a:solidFill>
                <a:latin typeface="Fedra Sans Std Book LF" panose="020B0403040000020004" pitchFamily="34" charset="0"/>
                <a:ea typeface="Fedra Sans Std Book LF" panose="020B0403040000020004" pitchFamily="34" charset="0"/>
              </a:rPr>
              <a:t>)</a:t>
            </a:r>
          </a:p>
        </p:txBody>
      </p:sp>
      <p:graphicFrame>
        <p:nvGraphicFramePr>
          <p:cNvPr id="20" name="Chart 19">
            <a:extLst>
              <a:ext uri="{FF2B5EF4-FFF2-40B4-BE49-F238E27FC236}">
                <a16:creationId xmlns:a16="http://schemas.microsoft.com/office/drawing/2014/main" id="{F8FE1FD7-8BC6-46F4-AD89-E4A408861815}"/>
              </a:ext>
            </a:extLst>
          </p:cNvPr>
          <p:cNvGraphicFramePr>
            <a:graphicFrameLocks/>
          </p:cNvGraphicFramePr>
          <p:nvPr>
            <p:extLst/>
          </p:nvPr>
        </p:nvGraphicFramePr>
        <p:xfrm>
          <a:off x="339228" y="6675384"/>
          <a:ext cx="4758688" cy="24607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192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822121"/>
            <a:ext cx="5350348" cy="372019"/>
          </a:xfrm>
        </p:spPr>
        <p:txBody>
          <a:bodyPr>
            <a:noAutofit/>
          </a:bodyPr>
          <a:lstStyle/>
          <a:p>
            <a:r>
              <a:rPr lang="en-US" sz="1800" dirty="0">
                <a:solidFill>
                  <a:schemeClr val="tx2"/>
                </a:solidFill>
              </a:rPr>
              <a:t>Partnerships with banks and telecoms </a:t>
            </a:r>
            <a:r>
              <a:rPr lang="en-US" sz="1400" dirty="0">
                <a:solidFill>
                  <a:schemeClr val="tx2"/>
                </a:solidFill>
              </a:rPr>
              <a:t>(2/2)</a:t>
            </a:r>
            <a:endParaRPr lang="en-US" sz="14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29</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1" name="TextBox 10">
            <a:extLst>
              <a:ext uri="{FF2B5EF4-FFF2-40B4-BE49-F238E27FC236}">
                <a16:creationId xmlns:a16="http://schemas.microsoft.com/office/drawing/2014/main" id="{A4C29C64-35F1-4CB5-A8FE-DA99A2BE7AF3}"/>
              </a:ext>
            </a:extLst>
          </p:cNvPr>
          <p:cNvSpPr txBox="1"/>
          <p:nvPr/>
        </p:nvSpPr>
        <p:spPr>
          <a:xfrm>
            <a:off x="273488" y="4112829"/>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Mobile telecoms experience with insurance in Nigeria</a:t>
            </a:r>
          </a:p>
        </p:txBody>
      </p:sp>
      <p:sp>
        <p:nvSpPr>
          <p:cNvPr id="16" name="TextBox 15">
            <a:extLst>
              <a:ext uri="{FF2B5EF4-FFF2-40B4-BE49-F238E27FC236}">
                <a16:creationId xmlns:a16="http://schemas.microsoft.com/office/drawing/2014/main" id="{2870561B-8A23-4D45-97E2-397AFECC35B7}"/>
              </a:ext>
            </a:extLst>
          </p:cNvPr>
          <p:cNvSpPr txBox="1"/>
          <p:nvPr/>
        </p:nvSpPr>
        <p:spPr>
          <a:xfrm>
            <a:off x="276980" y="4328192"/>
            <a:ext cx="5072878" cy="1700466"/>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For insurance companies mobile telecom companies could be more interesting partners than even banks. Although we do not have the actual number of customers, the number of registered SIMs in Nigeria is given at 172.9 million, suggesting a transformational distribution method for the insurance industry. For a brief period, 2016-017 a few Nigerian insurance companies did distribute insurance with mobile telecom companies. However, in view of regulatory issues this method of distribution was withdrawn in 2017.</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conclusion, we believe that regulatory changes in bancassurance and mobile telecoms could unlock significant distribution channels for Nigerian insurance companies.</a:t>
            </a:r>
          </a:p>
        </p:txBody>
      </p:sp>
      <p:sp>
        <p:nvSpPr>
          <p:cNvPr id="9" name="TextBox 8">
            <a:extLst>
              <a:ext uri="{FF2B5EF4-FFF2-40B4-BE49-F238E27FC236}">
                <a16:creationId xmlns:a16="http://schemas.microsoft.com/office/drawing/2014/main" id="{F155DAB7-A15A-4B80-8FFF-EBDADD2291BA}"/>
              </a:ext>
            </a:extLst>
          </p:cNvPr>
          <p:cNvSpPr txBox="1"/>
          <p:nvPr/>
        </p:nvSpPr>
        <p:spPr>
          <a:xfrm>
            <a:off x="273488" y="135300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Bancassurance experience in Nigeria</a:t>
            </a:r>
          </a:p>
        </p:txBody>
      </p:sp>
      <p:sp>
        <p:nvSpPr>
          <p:cNvPr id="10" name="TextBox 9">
            <a:extLst>
              <a:ext uri="{FF2B5EF4-FFF2-40B4-BE49-F238E27FC236}">
                <a16:creationId xmlns:a16="http://schemas.microsoft.com/office/drawing/2014/main" id="{B6F7E698-969B-4B95-9FF4-963B8A9C12D5}"/>
              </a:ext>
            </a:extLst>
          </p:cNvPr>
          <p:cNvSpPr txBox="1"/>
          <p:nvPr/>
        </p:nvSpPr>
        <p:spPr>
          <a:xfrm>
            <a:off x="273488" y="1609621"/>
            <a:ext cx="5072878" cy="2431435"/>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Nigeria the job of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realising</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financial inclusion has been given to banks. Banks are monitored with respect to the number of branches they provide in specific geographies and across the nation. The recent program to register bank customers with unique Bank Verification Numbers (BVN) resulted in registration of 38.5 million bank customers with 72.9 million active accounts.</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Bancassurance, which involves the distribution of insurance through banking channels, might be a potent method of expanding the reach of insurance products in Nigeria. However, under existing rules governing banks and insurance companies, each insurance company may only partner with two banks, and each bank may only partner with two insurance companies.</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Given the current fragmentation of the insurance industry, the rules restricting partnerships act as a significant constraint, in our view. Clearly, consolidation of the insurance industry is set to improve this situation, but thus far bancassurance has not played a significant role in distributing insurance.</a:t>
            </a:r>
          </a:p>
        </p:txBody>
      </p:sp>
      <p:sp>
        <p:nvSpPr>
          <p:cNvPr id="13" name="TextBox 12">
            <a:extLst>
              <a:ext uri="{FF2B5EF4-FFF2-40B4-BE49-F238E27FC236}">
                <a16:creationId xmlns:a16="http://schemas.microsoft.com/office/drawing/2014/main" id="{5D6E0D8C-DEC3-4949-B361-1346D3648982}"/>
              </a:ext>
            </a:extLst>
          </p:cNvPr>
          <p:cNvSpPr txBox="1"/>
          <p:nvPr/>
        </p:nvSpPr>
        <p:spPr>
          <a:xfrm>
            <a:off x="339228" y="8922168"/>
            <a:ext cx="4704458" cy="307777"/>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National Communication Commission (NCC), Coronation Research *Subscriptions by SIM card: some users have multiple SIM cards</a:t>
            </a:r>
          </a:p>
        </p:txBody>
      </p:sp>
      <p:sp>
        <p:nvSpPr>
          <p:cNvPr id="15" name="TextBox 14">
            <a:extLst>
              <a:ext uri="{FF2B5EF4-FFF2-40B4-BE49-F238E27FC236}">
                <a16:creationId xmlns:a16="http://schemas.microsoft.com/office/drawing/2014/main" id="{F51AECC2-E1ED-4CBD-8EB4-3B28B58D433C}"/>
              </a:ext>
            </a:extLst>
          </p:cNvPr>
          <p:cNvSpPr txBox="1"/>
          <p:nvPr/>
        </p:nvSpPr>
        <p:spPr>
          <a:xfrm>
            <a:off x="339228" y="6060096"/>
            <a:ext cx="471343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Nigeria, mobile telephone subscriptions*</a:t>
            </a:r>
          </a:p>
        </p:txBody>
      </p:sp>
      <p:graphicFrame>
        <p:nvGraphicFramePr>
          <p:cNvPr id="12" name="Chart 11">
            <a:extLst>
              <a:ext uri="{FF2B5EF4-FFF2-40B4-BE49-F238E27FC236}">
                <a16:creationId xmlns:a16="http://schemas.microsoft.com/office/drawing/2014/main" id="{CF9FB9B3-8713-4B6D-A78B-E07E11A90D47}"/>
              </a:ext>
            </a:extLst>
          </p:cNvPr>
          <p:cNvGraphicFramePr>
            <a:graphicFrameLocks/>
          </p:cNvGraphicFramePr>
          <p:nvPr>
            <p:extLst/>
          </p:nvPr>
        </p:nvGraphicFramePr>
        <p:xfrm>
          <a:off x="282956" y="6281566"/>
          <a:ext cx="4769708" cy="26342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7052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822122"/>
            <a:ext cx="4796798" cy="295072"/>
          </a:xfrm>
        </p:spPr>
        <p:txBody>
          <a:bodyPr>
            <a:noAutofit/>
          </a:bodyPr>
          <a:lstStyle/>
          <a:p>
            <a:r>
              <a:rPr lang="en-US" sz="1800" dirty="0">
                <a:solidFill>
                  <a:schemeClr val="tx2"/>
                </a:solidFill>
              </a:rPr>
              <a:t>Executive summary </a:t>
            </a:r>
            <a:r>
              <a:rPr lang="en-US" sz="1400" dirty="0">
                <a:solidFill>
                  <a:schemeClr val="tx2"/>
                </a:solidFill>
              </a:rPr>
              <a:t>(1/3)</a:t>
            </a:r>
            <a:endParaRPr lang="en-US" sz="14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3</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1" name="TextBox 10">
            <a:extLst>
              <a:ext uri="{FF2B5EF4-FFF2-40B4-BE49-F238E27FC236}">
                <a16:creationId xmlns:a16="http://schemas.microsoft.com/office/drawing/2014/main" id="{A4C29C64-35F1-4CB5-A8FE-DA99A2BE7AF3}"/>
              </a:ext>
            </a:extLst>
          </p:cNvPr>
          <p:cNvSpPr txBox="1"/>
          <p:nvPr/>
        </p:nvSpPr>
        <p:spPr>
          <a:xfrm>
            <a:off x="246888" y="291148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The banking sector precedent</a:t>
            </a:r>
          </a:p>
        </p:txBody>
      </p:sp>
      <p:sp>
        <p:nvSpPr>
          <p:cNvPr id="16" name="TextBox 15">
            <a:extLst>
              <a:ext uri="{FF2B5EF4-FFF2-40B4-BE49-F238E27FC236}">
                <a16:creationId xmlns:a16="http://schemas.microsoft.com/office/drawing/2014/main" id="{2870561B-8A23-4D45-97E2-397AFECC35B7}"/>
              </a:ext>
            </a:extLst>
          </p:cNvPr>
          <p:cNvSpPr txBox="1"/>
          <p:nvPr/>
        </p:nvSpPr>
        <p:spPr>
          <a:xfrm>
            <a:off x="267516" y="3161705"/>
            <a:ext cx="5072878" cy="1261884"/>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Is this far-fetched? Note that our investment case does not require Nigeria to become any richer. A 10-fold increase in real terms over 10 years means a real-term compound annual growth rate (CAGR) of 25.9%. Nigeria has seen this happen before. This is the same CAGR achieved in gross customer loans by Nigeria’s banks (actually, 27.9%) in the five years after the banking reform of 2004. To take a more modest and recent example, the real-term CAGR for total assets under management in Nigeria’s pension funds was 9.8% 2008-18, or 155% growth in real terms over 10 years. Nigeria is no stranger to financial services development.</a:t>
            </a:r>
          </a:p>
        </p:txBody>
      </p:sp>
      <p:sp>
        <p:nvSpPr>
          <p:cNvPr id="9" name="TextBox 8">
            <a:extLst>
              <a:ext uri="{FF2B5EF4-FFF2-40B4-BE49-F238E27FC236}">
                <a16:creationId xmlns:a16="http://schemas.microsoft.com/office/drawing/2014/main" id="{F155DAB7-A15A-4B80-8FFF-EBDADD2291BA}"/>
              </a:ext>
            </a:extLst>
          </p:cNvPr>
          <p:cNvSpPr txBox="1"/>
          <p:nvPr/>
        </p:nvSpPr>
        <p:spPr>
          <a:xfrm>
            <a:off x="273488" y="135300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The best investment case in Nigeria?</a:t>
            </a:r>
          </a:p>
        </p:txBody>
      </p:sp>
      <p:sp>
        <p:nvSpPr>
          <p:cNvPr id="10" name="TextBox 9">
            <a:extLst>
              <a:ext uri="{FF2B5EF4-FFF2-40B4-BE49-F238E27FC236}">
                <a16:creationId xmlns:a16="http://schemas.microsoft.com/office/drawing/2014/main" id="{B6F7E698-969B-4B95-9FF4-963B8A9C12D5}"/>
              </a:ext>
            </a:extLst>
          </p:cNvPr>
          <p:cNvSpPr txBox="1"/>
          <p:nvPr/>
        </p:nvSpPr>
        <p:spPr>
          <a:xfrm>
            <a:off x="279468" y="1609118"/>
            <a:ext cx="5072878" cy="1115690"/>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Nigeria’s insurance sector presents perhaps the most remarkable investment case of any industry in Nigeria.  At one level the business case is very simple. Insurance penetration, at 0.31%, is extremely low, even compared with countries with similar GDP per capita, for example India with insurance penetration at 3.69%. Experience in other countries shows that, in the right conditions, insurance can be rolled out to India’s level in eight to 10 years. So Nigeria could go from 0.31% penetration to 3.69% penetration in 10 years.</a:t>
            </a:r>
          </a:p>
        </p:txBody>
      </p:sp>
      <p:sp>
        <p:nvSpPr>
          <p:cNvPr id="14" name="TextBox 13">
            <a:extLst>
              <a:ext uri="{FF2B5EF4-FFF2-40B4-BE49-F238E27FC236}">
                <a16:creationId xmlns:a16="http://schemas.microsoft.com/office/drawing/2014/main" id="{38225C6E-992E-4425-88D3-A83029F904D4}"/>
              </a:ext>
            </a:extLst>
          </p:cNvPr>
          <p:cNvSpPr txBox="1"/>
          <p:nvPr/>
        </p:nvSpPr>
        <p:spPr>
          <a:xfrm>
            <a:off x="267516" y="4772885"/>
            <a:ext cx="5072878" cy="969496"/>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banking reforms of 2004 imposed steep new capital requirements and reduced the number of banks from 89 to 25. Insurance reforms in 2019, and due for implementation by June 2020, also impose steep new capital requirements. They are likely to reduce, in our view, the number of Nigerian insurance companies from 59 to a figure around 25. Higher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capitalisation</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increases underwriting capacity and the potential exists to roll-out a much bigger industry than currently exists. </a:t>
            </a:r>
          </a:p>
        </p:txBody>
      </p:sp>
      <p:sp>
        <p:nvSpPr>
          <p:cNvPr id="17" name="TextBox 16">
            <a:extLst>
              <a:ext uri="{FF2B5EF4-FFF2-40B4-BE49-F238E27FC236}">
                <a16:creationId xmlns:a16="http://schemas.microsoft.com/office/drawing/2014/main" id="{5191BC35-2C70-45C9-A985-5F5C1559D830}"/>
              </a:ext>
            </a:extLst>
          </p:cNvPr>
          <p:cNvSpPr txBox="1"/>
          <p:nvPr/>
        </p:nvSpPr>
        <p:spPr>
          <a:xfrm>
            <a:off x="246888" y="4511275"/>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Insurance reform – new capital requirements</a:t>
            </a:r>
          </a:p>
        </p:txBody>
      </p:sp>
      <p:sp>
        <p:nvSpPr>
          <p:cNvPr id="21" name="TextBox 20">
            <a:extLst>
              <a:ext uri="{FF2B5EF4-FFF2-40B4-BE49-F238E27FC236}">
                <a16:creationId xmlns:a16="http://schemas.microsoft.com/office/drawing/2014/main" id="{BCF78BDC-F97A-4092-B983-DED999C883A5}"/>
              </a:ext>
            </a:extLst>
          </p:cNvPr>
          <p:cNvSpPr txBox="1"/>
          <p:nvPr/>
        </p:nvSpPr>
        <p:spPr>
          <a:xfrm>
            <a:off x="284998" y="8658147"/>
            <a:ext cx="4823615" cy="415498"/>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Swiss Re Global Insurance Report 2018, Coronation Research *Annual US dollar Gross Premiums per capita **Total industry Gross Written Premiums divided by GDP. Nigeria’s data point for insurance density is US$6.0 per capital and for insurance penetration is 0.31%.</a:t>
            </a:r>
          </a:p>
        </p:txBody>
      </p:sp>
      <p:sp>
        <p:nvSpPr>
          <p:cNvPr id="22" name="TextBox 21">
            <a:extLst>
              <a:ext uri="{FF2B5EF4-FFF2-40B4-BE49-F238E27FC236}">
                <a16:creationId xmlns:a16="http://schemas.microsoft.com/office/drawing/2014/main" id="{46C219EC-3259-4F86-85A5-4E4CB5BF7054}"/>
              </a:ext>
            </a:extLst>
          </p:cNvPr>
          <p:cNvSpPr txBox="1"/>
          <p:nvPr/>
        </p:nvSpPr>
        <p:spPr>
          <a:xfrm>
            <a:off x="330250" y="5997586"/>
            <a:ext cx="471343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Insurance density* (</a:t>
            </a:r>
            <a:r>
              <a:rPr lang="en-US" sz="950" dirty="0" err="1">
                <a:solidFill>
                  <a:srgbClr val="A7674C"/>
                </a:solidFill>
                <a:latin typeface="Fedra Sans Std Book LF" panose="020B0403040000020004" pitchFamily="34" charset="0"/>
                <a:ea typeface="Fedra Sans Std Book LF" panose="020B0403040000020004" pitchFamily="34" charset="0"/>
              </a:rPr>
              <a:t>lhs</a:t>
            </a:r>
            <a:r>
              <a:rPr lang="en-US" sz="950" dirty="0">
                <a:solidFill>
                  <a:srgbClr val="A7674C"/>
                </a:solidFill>
                <a:latin typeface="Fedra Sans Std Book LF" panose="020B0403040000020004" pitchFamily="34" charset="0"/>
                <a:ea typeface="Fedra Sans Std Book LF" panose="020B0403040000020004" pitchFamily="34" charset="0"/>
              </a:rPr>
              <a:t>) and insurance penetration** (</a:t>
            </a:r>
            <a:r>
              <a:rPr lang="en-US" sz="950" dirty="0" err="1">
                <a:solidFill>
                  <a:srgbClr val="A7674C"/>
                </a:solidFill>
                <a:latin typeface="Fedra Sans Std Book LF" panose="020B0403040000020004" pitchFamily="34" charset="0"/>
                <a:ea typeface="Fedra Sans Std Book LF" panose="020B0403040000020004" pitchFamily="34" charset="0"/>
              </a:rPr>
              <a:t>rhs</a:t>
            </a:r>
            <a:r>
              <a:rPr lang="en-US" sz="950" dirty="0">
                <a:solidFill>
                  <a:srgbClr val="A7674C"/>
                </a:solidFill>
                <a:latin typeface="Fedra Sans Std Book LF" panose="020B0403040000020004" pitchFamily="34" charset="0"/>
                <a:ea typeface="Fedra Sans Std Book LF" panose="020B0403040000020004" pitchFamily="34" charset="0"/>
              </a:rPr>
              <a:t>)</a:t>
            </a:r>
          </a:p>
        </p:txBody>
      </p:sp>
      <p:graphicFrame>
        <p:nvGraphicFramePr>
          <p:cNvPr id="23" name="Chart 22">
            <a:extLst>
              <a:ext uri="{FF2B5EF4-FFF2-40B4-BE49-F238E27FC236}">
                <a16:creationId xmlns:a16="http://schemas.microsoft.com/office/drawing/2014/main" id="{9D6A79A0-10C0-4A51-B4B8-7F65A3531A7F}"/>
              </a:ext>
            </a:extLst>
          </p:cNvPr>
          <p:cNvGraphicFramePr>
            <a:graphicFrameLocks/>
          </p:cNvGraphicFramePr>
          <p:nvPr>
            <p:extLst/>
          </p:nvPr>
        </p:nvGraphicFramePr>
        <p:xfrm>
          <a:off x="284998" y="6220159"/>
          <a:ext cx="4758688" cy="24607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8545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D16774-7F87-472C-8407-007DC4A3CE7C}" type="slidenum">
              <a:rPr lang="en-US" smtClean="0"/>
              <a:pPr/>
              <a:t>30</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397340"/>
            <a:ext cx="5072878" cy="530915"/>
          </a:xfrm>
          <a:prstGeom prst="rect">
            <a:avLst/>
          </a:prstGeom>
          <a:noFill/>
        </p:spPr>
        <p:txBody>
          <a:bodyPr wrap="square" rtlCol="0">
            <a:spAutoFit/>
          </a:bodyPr>
          <a:lstStyle/>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1" name="Title 1">
            <a:extLst>
              <a:ext uri="{FF2B5EF4-FFF2-40B4-BE49-F238E27FC236}">
                <a16:creationId xmlns:a16="http://schemas.microsoft.com/office/drawing/2014/main" id="{0F82CF9D-D059-4734-B04F-524F2C7CB5F8}"/>
              </a:ext>
            </a:extLst>
          </p:cNvPr>
          <p:cNvSpPr>
            <a:spLocks noGrp="1"/>
          </p:cNvSpPr>
          <p:nvPr>
            <p:ph type="title"/>
          </p:nvPr>
        </p:nvSpPr>
        <p:spPr>
          <a:xfrm>
            <a:off x="246888" y="822122"/>
            <a:ext cx="4796798" cy="295072"/>
          </a:xfrm>
        </p:spPr>
        <p:txBody>
          <a:bodyPr>
            <a:normAutofit fontScale="90000"/>
          </a:bodyPr>
          <a:lstStyle/>
          <a:p>
            <a:r>
              <a:rPr lang="en-US" dirty="0">
                <a:solidFill>
                  <a:schemeClr val="tx2"/>
                </a:solidFill>
              </a:rPr>
              <a:t>Profitability of risk transfer </a:t>
            </a:r>
            <a:r>
              <a:rPr lang="en-US" sz="1600" dirty="0">
                <a:solidFill>
                  <a:schemeClr val="tx2"/>
                </a:solidFill>
              </a:rPr>
              <a:t>(1/8)</a:t>
            </a:r>
            <a:endParaRPr lang="en-US" sz="1600" b="1" dirty="0"/>
          </a:p>
        </p:txBody>
      </p:sp>
      <p:sp>
        <p:nvSpPr>
          <p:cNvPr id="12" name="TextBox 11">
            <a:extLst>
              <a:ext uri="{FF2B5EF4-FFF2-40B4-BE49-F238E27FC236}">
                <a16:creationId xmlns:a16="http://schemas.microsoft.com/office/drawing/2014/main" id="{7AC51F67-6B36-489F-AB9D-8F24E0C32F45}"/>
              </a:ext>
            </a:extLst>
          </p:cNvPr>
          <p:cNvSpPr txBox="1"/>
          <p:nvPr/>
        </p:nvSpPr>
        <p:spPr>
          <a:xfrm>
            <a:off x="246888" y="1711437"/>
            <a:ext cx="5072878" cy="2285241"/>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One of the allegations we hear about the insurance industry in Nigeria is that the basic risk transfer business, i.e. the underwriting of risk as a stand-alone business, is not profitable. If this were true then we might question the benefits of raising capital across the industry, since capital in itself does not improve underwriting skills. We might then recommend combining underwriting businesses with asset management businesses in order to create buffers (of fee income) to protect insurance companies.</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However, as we shall see, there is not much evidence to back up these allegations, especially when we look at the largest companies and industry leaders. (And we see no reason to draw strategy lessons from the smaller and weaker companies, least of all those which do not publish sufficient financial information for analysis.)</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Over the following pages we discuss whether underwriting risk in Nigeria is profitable. To study this we have selected data from the largest (by gross premiums) Composite, Non-Life (i.e. General) and Life insurers.</a:t>
            </a:r>
          </a:p>
        </p:txBody>
      </p:sp>
      <p:sp>
        <p:nvSpPr>
          <p:cNvPr id="7" name="TextBox 6">
            <a:extLst>
              <a:ext uri="{FF2B5EF4-FFF2-40B4-BE49-F238E27FC236}">
                <a16:creationId xmlns:a16="http://schemas.microsoft.com/office/drawing/2014/main" id="{554619DF-77E6-4E0A-B9B6-0BB7D72D5EB4}"/>
              </a:ext>
            </a:extLst>
          </p:cNvPr>
          <p:cNvSpPr txBox="1"/>
          <p:nvPr/>
        </p:nvSpPr>
        <p:spPr>
          <a:xfrm>
            <a:off x="246888" y="1429645"/>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The industry’s risk transfer businesses is generally sound</a:t>
            </a:r>
          </a:p>
        </p:txBody>
      </p:sp>
      <p:sp>
        <p:nvSpPr>
          <p:cNvPr id="8" name="TextBox 7">
            <a:extLst>
              <a:ext uri="{FF2B5EF4-FFF2-40B4-BE49-F238E27FC236}">
                <a16:creationId xmlns:a16="http://schemas.microsoft.com/office/drawing/2014/main" id="{F45797F7-73C6-42BA-82A3-24C1D9CBE2BD}"/>
              </a:ext>
            </a:extLst>
          </p:cNvPr>
          <p:cNvSpPr txBox="1"/>
          <p:nvPr/>
        </p:nvSpPr>
        <p:spPr>
          <a:xfrm>
            <a:off x="246888" y="4044432"/>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Risk transfer in Composite Insurers</a:t>
            </a:r>
          </a:p>
        </p:txBody>
      </p:sp>
      <p:sp>
        <p:nvSpPr>
          <p:cNvPr id="9" name="TextBox 8">
            <a:extLst>
              <a:ext uri="{FF2B5EF4-FFF2-40B4-BE49-F238E27FC236}">
                <a16:creationId xmlns:a16="http://schemas.microsoft.com/office/drawing/2014/main" id="{C72B5FE5-BB41-4A7B-AFAB-51A03DB25CBB}"/>
              </a:ext>
            </a:extLst>
          </p:cNvPr>
          <p:cNvSpPr txBox="1"/>
          <p:nvPr/>
        </p:nvSpPr>
        <p:spPr>
          <a:xfrm>
            <a:off x="246888" y="4273953"/>
            <a:ext cx="5072878" cy="530915"/>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the chart below we present the pure underwriting results (i.e. Net Underwriting Income minus Net Underwriting Expenses) for nine of the 11 Composite Insurers. These nine publish sufficient data for our analysis.</a:t>
            </a:r>
          </a:p>
        </p:txBody>
      </p:sp>
      <p:graphicFrame>
        <p:nvGraphicFramePr>
          <p:cNvPr id="13" name="Chart 12">
            <a:extLst>
              <a:ext uri="{FF2B5EF4-FFF2-40B4-BE49-F238E27FC236}">
                <a16:creationId xmlns:a16="http://schemas.microsoft.com/office/drawing/2014/main" id="{0EEE9764-78B5-463A-B8EB-306ABFA87F5C}"/>
              </a:ext>
            </a:extLst>
          </p:cNvPr>
          <p:cNvGraphicFramePr>
            <a:graphicFrameLocks/>
          </p:cNvGraphicFramePr>
          <p:nvPr>
            <p:extLst/>
          </p:nvPr>
        </p:nvGraphicFramePr>
        <p:xfrm>
          <a:off x="246888" y="5136280"/>
          <a:ext cx="5524506" cy="3586163"/>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5278C5A7-DB79-4831-8EBC-6EA145D6D7C6}"/>
              </a:ext>
            </a:extLst>
          </p:cNvPr>
          <p:cNvSpPr txBox="1"/>
          <p:nvPr/>
        </p:nvSpPr>
        <p:spPr>
          <a:xfrm>
            <a:off x="307850" y="4868898"/>
            <a:ext cx="552450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Underwriting profits of leading* Nigerian composite insurers, Naira millions</a:t>
            </a:r>
          </a:p>
        </p:txBody>
      </p:sp>
      <p:sp>
        <p:nvSpPr>
          <p:cNvPr id="15" name="TextBox 14">
            <a:extLst>
              <a:ext uri="{FF2B5EF4-FFF2-40B4-BE49-F238E27FC236}">
                <a16:creationId xmlns:a16="http://schemas.microsoft.com/office/drawing/2014/main" id="{44FE97F1-3B4F-4F57-BA67-C63A4B772AA5}"/>
              </a:ext>
            </a:extLst>
          </p:cNvPr>
          <p:cNvSpPr txBox="1"/>
          <p:nvPr/>
        </p:nvSpPr>
        <p:spPr>
          <a:xfrm>
            <a:off x="246888" y="8751298"/>
            <a:ext cx="6263248" cy="307777"/>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*No data available for Industrial &amp; General Insurance and NICON Insurance. N.B. for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Lasaco</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and Standard Alliance we use 9M 2018 data. 2018 data not available for NSIA Insurance Company and Great Nigeria Insurance</a:t>
            </a:r>
          </a:p>
        </p:txBody>
      </p:sp>
    </p:spTree>
    <p:extLst>
      <p:ext uri="{BB962C8B-B14F-4D97-AF65-F5344CB8AC3E}">
        <p14:creationId xmlns:p14="http://schemas.microsoft.com/office/powerpoint/2010/main" val="3319980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D16774-7F87-472C-8407-007DC4A3CE7C}" type="slidenum">
              <a:rPr lang="en-US" smtClean="0"/>
              <a:pPr/>
              <a:t>31</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397340"/>
            <a:ext cx="5072878" cy="530915"/>
          </a:xfrm>
          <a:prstGeom prst="rect">
            <a:avLst/>
          </a:prstGeom>
          <a:noFill/>
        </p:spPr>
        <p:txBody>
          <a:bodyPr wrap="square" rtlCol="0">
            <a:spAutoFit/>
          </a:bodyPr>
          <a:lstStyle/>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1" name="Title 1">
            <a:extLst>
              <a:ext uri="{FF2B5EF4-FFF2-40B4-BE49-F238E27FC236}">
                <a16:creationId xmlns:a16="http://schemas.microsoft.com/office/drawing/2014/main" id="{0F82CF9D-D059-4734-B04F-524F2C7CB5F8}"/>
              </a:ext>
            </a:extLst>
          </p:cNvPr>
          <p:cNvSpPr>
            <a:spLocks noGrp="1"/>
          </p:cNvSpPr>
          <p:nvPr>
            <p:ph type="title"/>
          </p:nvPr>
        </p:nvSpPr>
        <p:spPr>
          <a:xfrm>
            <a:off x="246888" y="822122"/>
            <a:ext cx="4796798" cy="295072"/>
          </a:xfrm>
        </p:spPr>
        <p:txBody>
          <a:bodyPr>
            <a:normAutofit fontScale="90000"/>
          </a:bodyPr>
          <a:lstStyle/>
          <a:p>
            <a:r>
              <a:rPr lang="en-US" dirty="0">
                <a:solidFill>
                  <a:schemeClr val="tx2"/>
                </a:solidFill>
              </a:rPr>
              <a:t>Profitability of risk transfer </a:t>
            </a:r>
            <a:r>
              <a:rPr lang="en-US" sz="1600" dirty="0">
                <a:solidFill>
                  <a:schemeClr val="tx2"/>
                </a:solidFill>
              </a:rPr>
              <a:t>(2/8)</a:t>
            </a:r>
            <a:endParaRPr lang="en-US" sz="1600" b="1" dirty="0"/>
          </a:p>
        </p:txBody>
      </p:sp>
      <p:sp>
        <p:nvSpPr>
          <p:cNvPr id="12" name="TextBox 11">
            <a:extLst>
              <a:ext uri="{FF2B5EF4-FFF2-40B4-BE49-F238E27FC236}">
                <a16:creationId xmlns:a16="http://schemas.microsoft.com/office/drawing/2014/main" id="{7AC51F67-6B36-489F-AB9D-8F24E0C32F45}"/>
              </a:ext>
            </a:extLst>
          </p:cNvPr>
          <p:cNvSpPr txBox="1"/>
          <p:nvPr/>
        </p:nvSpPr>
        <p:spPr>
          <a:xfrm>
            <a:off x="246888" y="1419085"/>
            <a:ext cx="5072878" cy="1554272"/>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As the above chart shows, there have been big swings in the underwriting results of two of the biggest insurers,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Leadway</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Assurance and AIICO Insurance. Other insurers have reported more consistent results (though Cornerstone Insurance made an underwriting loss in 2017 and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Lasaco</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Assurance made an underwriting loss in 2018).</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Digging into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Leadway</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Assurance's P&amp;L shows that it generated positive results in all the years except 2015 when we add back Investment Income (i.e. investment income from investment premiums, </a:t>
            </a:r>
            <a:r>
              <a:rPr lang="en-US" sz="950" i="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excluding</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earnings from its separate asset management business). And, as the next chart shows, the same measures shows that AIICO Insurance also made money consistently on this measure, as did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Lasaco</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Assurance.</a:t>
            </a:r>
          </a:p>
        </p:txBody>
      </p:sp>
      <p:sp>
        <p:nvSpPr>
          <p:cNvPr id="14" name="TextBox 13">
            <a:extLst>
              <a:ext uri="{FF2B5EF4-FFF2-40B4-BE49-F238E27FC236}">
                <a16:creationId xmlns:a16="http://schemas.microsoft.com/office/drawing/2014/main" id="{5278C5A7-DB79-4831-8EBC-6EA145D6D7C6}"/>
              </a:ext>
            </a:extLst>
          </p:cNvPr>
          <p:cNvSpPr txBox="1"/>
          <p:nvPr/>
        </p:nvSpPr>
        <p:spPr>
          <a:xfrm>
            <a:off x="246888" y="3071530"/>
            <a:ext cx="552450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Underwriting profits + investment income of leading* Nigerian Composite Insurers, Naira millions</a:t>
            </a:r>
          </a:p>
        </p:txBody>
      </p:sp>
      <p:sp>
        <p:nvSpPr>
          <p:cNvPr id="15" name="TextBox 14">
            <a:extLst>
              <a:ext uri="{FF2B5EF4-FFF2-40B4-BE49-F238E27FC236}">
                <a16:creationId xmlns:a16="http://schemas.microsoft.com/office/drawing/2014/main" id="{44FE97F1-3B4F-4F57-BA67-C63A4B772AA5}"/>
              </a:ext>
            </a:extLst>
          </p:cNvPr>
          <p:cNvSpPr txBox="1"/>
          <p:nvPr/>
        </p:nvSpPr>
        <p:spPr>
          <a:xfrm>
            <a:off x="472702" y="6843528"/>
            <a:ext cx="5197728" cy="415498"/>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*No data available for Industrial &amp; General Insurance and NICON Insurance. N.B. for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Lasaco</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and Standard Alliance we use 9M 2018 data. 2018 data not available for NSIA Insurance Company and Great Nigeria Insurance</a:t>
            </a:r>
          </a:p>
        </p:txBody>
      </p:sp>
      <p:graphicFrame>
        <p:nvGraphicFramePr>
          <p:cNvPr id="16" name="Chart 15">
            <a:extLst>
              <a:ext uri="{FF2B5EF4-FFF2-40B4-BE49-F238E27FC236}">
                <a16:creationId xmlns:a16="http://schemas.microsoft.com/office/drawing/2014/main" id="{3F9BA321-33D4-4A3E-9227-4CF4D7BD6691}"/>
              </a:ext>
            </a:extLst>
          </p:cNvPr>
          <p:cNvGraphicFramePr>
            <a:graphicFrameLocks/>
          </p:cNvGraphicFramePr>
          <p:nvPr>
            <p:extLst/>
          </p:nvPr>
        </p:nvGraphicFramePr>
        <p:xfrm>
          <a:off x="246888" y="3319338"/>
          <a:ext cx="5524506" cy="3557057"/>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45864E15-0D89-40EC-B3E0-F6C73B443FFD}"/>
              </a:ext>
            </a:extLst>
          </p:cNvPr>
          <p:cNvSpPr txBox="1"/>
          <p:nvPr/>
        </p:nvSpPr>
        <p:spPr>
          <a:xfrm>
            <a:off x="406027" y="7327490"/>
            <a:ext cx="5072878" cy="1700466"/>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fact, when we add back investment income (excluding earnings from asset management businesses) to underwriting results, most of the major Composite Insurers are profitable in most years. The exceptions (among those to provide sufficient financial information) are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Leadway</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which made a small loss on this measure in 2015 and Cornerstone which made a small loss in 2017.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By and large, the risk transfer businesses of the major Composite Insurers are profitable over time, the more so if we factor investment income into the equation. Granted, there were some alarming swings in the results of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Leadway</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Insurance and AIICO, but the Composite Insurers have generally made profits on their core risk transfer business. The next question to answer is about the degree of profitability.</a:t>
            </a:r>
          </a:p>
        </p:txBody>
      </p:sp>
    </p:spTree>
    <p:extLst>
      <p:ext uri="{BB962C8B-B14F-4D97-AF65-F5344CB8AC3E}">
        <p14:creationId xmlns:p14="http://schemas.microsoft.com/office/powerpoint/2010/main" val="2011571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D16774-7F87-472C-8407-007DC4A3CE7C}" type="slidenum">
              <a:rPr lang="en-US" smtClean="0"/>
              <a:pPr/>
              <a:t>32</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397340"/>
            <a:ext cx="5072878" cy="530915"/>
          </a:xfrm>
          <a:prstGeom prst="rect">
            <a:avLst/>
          </a:prstGeom>
          <a:noFill/>
        </p:spPr>
        <p:txBody>
          <a:bodyPr wrap="square" rtlCol="0">
            <a:spAutoFit/>
          </a:bodyPr>
          <a:lstStyle/>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1" name="Title 1">
            <a:extLst>
              <a:ext uri="{FF2B5EF4-FFF2-40B4-BE49-F238E27FC236}">
                <a16:creationId xmlns:a16="http://schemas.microsoft.com/office/drawing/2014/main" id="{0F82CF9D-D059-4734-B04F-524F2C7CB5F8}"/>
              </a:ext>
            </a:extLst>
          </p:cNvPr>
          <p:cNvSpPr>
            <a:spLocks noGrp="1"/>
          </p:cNvSpPr>
          <p:nvPr>
            <p:ph type="title"/>
          </p:nvPr>
        </p:nvSpPr>
        <p:spPr>
          <a:xfrm>
            <a:off x="246888" y="822122"/>
            <a:ext cx="4796798" cy="295072"/>
          </a:xfrm>
        </p:spPr>
        <p:txBody>
          <a:bodyPr>
            <a:normAutofit fontScale="90000"/>
          </a:bodyPr>
          <a:lstStyle/>
          <a:p>
            <a:r>
              <a:rPr lang="en-US" dirty="0">
                <a:solidFill>
                  <a:schemeClr val="tx2"/>
                </a:solidFill>
              </a:rPr>
              <a:t>Profitability of risk transfer </a:t>
            </a:r>
            <a:r>
              <a:rPr lang="en-US" sz="1600" dirty="0">
                <a:solidFill>
                  <a:schemeClr val="tx2"/>
                </a:solidFill>
              </a:rPr>
              <a:t>(3/8)</a:t>
            </a:r>
            <a:endParaRPr lang="en-US" sz="1600" b="1" dirty="0"/>
          </a:p>
        </p:txBody>
      </p:sp>
      <p:sp>
        <p:nvSpPr>
          <p:cNvPr id="12" name="TextBox 11">
            <a:extLst>
              <a:ext uri="{FF2B5EF4-FFF2-40B4-BE49-F238E27FC236}">
                <a16:creationId xmlns:a16="http://schemas.microsoft.com/office/drawing/2014/main" id="{7AC51F67-6B36-489F-AB9D-8F24E0C32F45}"/>
              </a:ext>
            </a:extLst>
          </p:cNvPr>
          <p:cNvSpPr txBox="1"/>
          <p:nvPr/>
        </p:nvSpPr>
        <p:spPr>
          <a:xfrm>
            <a:off x="227838" y="1711437"/>
            <a:ext cx="5072878" cy="969496"/>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To answer the question about the degree of profitability of the risk transfer business we use a simple industry measure, the loss ratio. The loss ratio measures Net Claims divided by Net Premiums, expressed as a percentage. In the case of Composite Insurers and Life Insurers we have grouped with Net Claims two other items, namely Increases in Annuity Fund each year and Increases in Individual Life Fund each year, in order to reflect their overall cost of risk.</a:t>
            </a:r>
          </a:p>
        </p:txBody>
      </p:sp>
      <p:sp>
        <p:nvSpPr>
          <p:cNvPr id="7" name="TextBox 6">
            <a:extLst>
              <a:ext uri="{FF2B5EF4-FFF2-40B4-BE49-F238E27FC236}">
                <a16:creationId xmlns:a16="http://schemas.microsoft.com/office/drawing/2014/main" id="{554619DF-77E6-4E0A-B9B6-0BB7D72D5EB4}"/>
              </a:ext>
            </a:extLst>
          </p:cNvPr>
          <p:cNvSpPr txBox="1"/>
          <p:nvPr/>
        </p:nvSpPr>
        <p:spPr>
          <a:xfrm>
            <a:off x="246888" y="13756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Loss ratios of the Composite Insurers</a:t>
            </a:r>
          </a:p>
        </p:txBody>
      </p:sp>
      <p:sp>
        <p:nvSpPr>
          <p:cNvPr id="9" name="TextBox 8">
            <a:extLst>
              <a:ext uri="{FF2B5EF4-FFF2-40B4-BE49-F238E27FC236}">
                <a16:creationId xmlns:a16="http://schemas.microsoft.com/office/drawing/2014/main" id="{C72B5FE5-BB41-4A7B-AFAB-51A03DB25CBB}"/>
              </a:ext>
            </a:extLst>
          </p:cNvPr>
          <p:cNvSpPr txBox="1"/>
          <p:nvPr/>
        </p:nvSpPr>
        <p:spPr>
          <a:xfrm>
            <a:off x="227838" y="6850308"/>
            <a:ext cx="5072878" cy="1261884"/>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As we might expect from data we have already presented,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Leadway</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Assurance and AIICO Insurance had bad years in 2015 and 2017, while Cornerstone reported a bad result in 2017. Overall, taking the simple average of these data 2014-18, the Composite Insurers reported a loss ratio of 58.1% 2004-18. If we strip out the five outlying data points (i.e. everything above 100%) this would come to 49.3%. In general, and as a rule of thumb, we would look for a result around the 40.0% mark. However, it would be wrong to think Nigeria’s Composite Insurers are beset by underwriting errors: the overall result is within an acceptable range for the industry, in our view. </a:t>
            </a:r>
          </a:p>
        </p:txBody>
      </p:sp>
      <p:sp>
        <p:nvSpPr>
          <p:cNvPr id="14" name="TextBox 13">
            <a:extLst>
              <a:ext uri="{FF2B5EF4-FFF2-40B4-BE49-F238E27FC236}">
                <a16:creationId xmlns:a16="http://schemas.microsoft.com/office/drawing/2014/main" id="{5278C5A7-DB79-4831-8EBC-6EA145D6D7C6}"/>
              </a:ext>
            </a:extLst>
          </p:cNvPr>
          <p:cNvSpPr txBox="1"/>
          <p:nvPr/>
        </p:nvSpPr>
        <p:spPr>
          <a:xfrm>
            <a:off x="313563" y="2688489"/>
            <a:ext cx="552450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Loss ratio* of </a:t>
            </a:r>
            <a:r>
              <a:rPr lang="en-US" sz="950">
                <a:solidFill>
                  <a:srgbClr val="A7674C"/>
                </a:solidFill>
                <a:latin typeface="Fedra Sans Std Book LF" panose="020B0403040000020004" pitchFamily="34" charset="0"/>
                <a:ea typeface="Fedra Sans Std Book LF" panose="020B0403040000020004" pitchFamily="34" charset="0"/>
              </a:rPr>
              <a:t>Composite Insurers</a:t>
            </a:r>
            <a:endParaRPr lang="en-US" sz="950" dirty="0">
              <a:solidFill>
                <a:srgbClr val="A7674C"/>
              </a:solidFill>
              <a:latin typeface="Fedra Sans Std Book LF" panose="020B0403040000020004" pitchFamily="34" charset="0"/>
              <a:ea typeface="Fedra Sans Std Book LF" panose="020B0403040000020004" pitchFamily="34" charset="0"/>
            </a:endParaRPr>
          </a:p>
        </p:txBody>
      </p:sp>
      <p:sp>
        <p:nvSpPr>
          <p:cNvPr id="15" name="TextBox 14">
            <a:extLst>
              <a:ext uri="{FF2B5EF4-FFF2-40B4-BE49-F238E27FC236}">
                <a16:creationId xmlns:a16="http://schemas.microsoft.com/office/drawing/2014/main" id="{44FE97F1-3B4F-4F57-BA67-C63A4B772AA5}"/>
              </a:ext>
            </a:extLst>
          </p:cNvPr>
          <p:cNvSpPr txBox="1"/>
          <p:nvPr/>
        </p:nvSpPr>
        <p:spPr>
          <a:xfrm>
            <a:off x="322326" y="6379326"/>
            <a:ext cx="6263248" cy="307777"/>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*Loss Ratio defined as (Net Claims + Increases in Annuity Fund + Increases in Individual Life Fund) / Net Premium Income)) N.B. Data for 2018 for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Lasaco</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Assurance, Standard Alliance Insurance and Niger Insurance is for 9M 2018. </a:t>
            </a:r>
          </a:p>
        </p:txBody>
      </p:sp>
      <p:graphicFrame>
        <p:nvGraphicFramePr>
          <p:cNvPr id="16" name="Chart 15">
            <a:extLst>
              <a:ext uri="{FF2B5EF4-FFF2-40B4-BE49-F238E27FC236}">
                <a16:creationId xmlns:a16="http://schemas.microsoft.com/office/drawing/2014/main" id="{EEC013D2-DE6F-4225-87FE-65E0EF33E3E8}"/>
              </a:ext>
            </a:extLst>
          </p:cNvPr>
          <p:cNvGraphicFramePr>
            <a:graphicFrameLocks/>
          </p:cNvGraphicFramePr>
          <p:nvPr>
            <p:extLst/>
          </p:nvPr>
        </p:nvGraphicFramePr>
        <p:xfrm>
          <a:off x="275463" y="2943223"/>
          <a:ext cx="5562606" cy="33291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3087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D16774-7F87-472C-8407-007DC4A3CE7C}" type="slidenum">
              <a:rPr lang="en-US" smtClean="0"/>
              <a:pPr/>
              <a:t>33</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397340"/>
            <a:ext cx="5072878" cy="530915"/>
          </a:xfrm>
          <a:prstGeom prst="rect">
            <a:avLst/>
          </a:prstGeom>
          <a:noFill/>
        </p:spPr>
        <p:txBody>
          <a:bodyPr wrap="square" rtlCol="0">
            <a:spAutoFit/>
          </a:bodyPr>
          <a:lstStyle/>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1" name="Title 1">
            <a:extLst>
              <a:ext uri="{FF2B5EF4-FFF2-40B4-BE49-F238E27FC236}">
                <a16:creationId xmlns:a16="http://schemas.microsoft.com/office/drawing/2014/main" id="{0F82CF9D-D059-4734-B04F-524F2C7CB5F8}"/>
              </a:ext>
            </a:extLst>
          </p:cNvPr>
          <p:cNvSpPr>
            <a:spLocks noGrp="1"/>
          </p:cNvSpPr>
          <p:nvPr>
            <p:ph type="title"/>
          </p:nvPr>
        </p:nvSpPr>
        <p:spPr>
          <a:xfrm>
            <a:off x="246888" y="822122"/>
            <a:ext cx="4796798" cy="295072"/>
          </a:xfrm>
        </p:spPr>
        <p:txBody>
          <a:bodyPr>
            <a:normAutofit fontScale="90000"/>
          </a:bodyPr>
          <a:lstStyle/>
          <a:p>
            <a:r>
              <a:rPr lang="en-US" dirty="0">
                <a:solidFill>
                  <a:schemeClr val="tx2"/>
                </a:solidFill>
              </a:rPr>
              <a:t>Profitability of risk transfer </a:t>
            </a:r>
            <a:r>
              <a:rPr lang="en-US" sz="1600" dirty="0">
                <a:solidFill>
                  <a:schemeClr val="tx2"/>
                </a:solidFill>
              </a:rPr>
              <a:t>(4/8)</a:t>
            </a:r>
            <a:endParaRPr lang="en-US" sz="1600" b="1" dirty="0"/>
          </a:p>
        </p:txBody>
      </p:sp>
      <p:sp>
        <p:nvSpPr>
          <p:cNvPr id="12" name="TextBox 11">
            <a:extLst>
              <a:ext uri="{FF2B5EF4-FFF2-40B4-BE49-F238E27FC236}">
                <a16:creationId xmlns:a16="http://schemas.microsoft.com/office/drawing/2014/main" id="{7AC51F67-6B36-489F-AB9D-8F24E0C32F45}"/>
              </a:ext>
            </a:extLst>
          </p:cNvPr>
          <p:cNvSpPr txBox="1"/>
          <p:nvPr/>
        </p:nvSpPr>
        <p:spPr>
          <a:xfrm>
            <a:off x="246888" y="1704713"/>
            <a:ext cx="5072878" cy="677108"/>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Although we could have some misgivings about the underwriting results of the Composite Insurers, we have few doubts about the results of the major Non-Life (or General) insurers. They are mainly profitable. We have selected 10 Non-Life companies with annual Gross Premiums over N5.5bn (US$15.3m) as the basis for this study.</a:t>
            </a:r>
          </a:p>
        </p:txBody>
      </p:sp>
      <p:sp>
        <p:nvSpPr>
          <p:cNvPr id="7" name="TextBox 6">
            <a:extLst>
              <a:ext uri="{FF2B5EF4-FFF2-40B4-BE49-F238E27FC236}">
                <a16:creationId xmlns:a16="http://schemas.microsoft.com/office/drawing/2014/main" id="{554619DF-77E6-4E0A-B9B6-0BB7D72D5EB4}"/>
              </a:ext>
            </a:extLst>
          </p:cNvPr>
          <p:cNvSpPr txBox="1"/>
          <p:nvPr/>
        </p:nvSpPr>
        <p:spPr>
          <a:xfrm>
            <a:off x="246888" y="13756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The risk transfer of the major Non-Life insurers is mainly profitable</a:t>
            </a:r>
          </a:p>
        </p:txBody>
      </p:sp>
      <p:sp>
        <p:nvSpPr>
          <p:cNvPr id="14" name="TextBox 13">
            <a:extLst>
              <a:ext uri="{FF2B5EF4-FFF2-40B4-BE49-F238E27FC236}">
                <a16:creationId xmlns:a16="http://schemas.microsoft.com/office/drawing/2014/main" id="{5278C5A7-DB79-4831-8EBC-6EA145D6D7C6}"/>
              </a:ext>
            </a:extLst>
          </p:cNvPr>
          <p:cNvSpPr txBox="1"/>
          <p:nvPr/>
        </p:nvSpPr>
        <p:spPr>
          <a:xfrm>
            <a:off x="324473" y="2417400"/>
            <a:ext cx="552450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Underwriting profits of leading Nigerian Non-Life insurers, Naira millions</a:t>
            </a:r>
          </a:p>
        </p:txBody>
      </p:sp>
      <p:sp>
        <p:nvSpPr>
          <p:cNvPr id="15" name="TextBox 14">
            <a:extLst>
              <a:ext uri="{FF2B5EF4-FFF2-40B4-BE49-F238E27FC236}">
                <a16:creationId xmlns:a16="http://schemas.microsoft.com/office/drawing/2014/main" id="{44FE97F1-3B4F-4F57-BA67-C63A4B772AA5}"/>
              </a:ext>
            </a:extLst>
          </p:cNvPr>
          <p:cNvSpPr txBox="1"/>
          <p:nvPr/>
        </p:nvSpPr>
        <p:spPr>
          <a:xfrm>
            <a:off x="317548" y="5411595"/>
            <a:ext cx="6263248" cy="200055"/>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N.B. data for Royal Exchange for 2018 is not available</a:t>
            </a:r>
          </a:p>
        </p:txBody>
      </p:sp>
      <p:sp>
        <p:nvSpPr>
          <p:cNvPr id="17" name="TextBox 16">
            <a:extLst>
              <a:ext uri="{FF2B5EF4-FFF2-40B4-BE49-F238E27FC236}">
                <a16:creationId xmlns:a16="http://schemas.microsoft.com/office/drawing/2014/main" id="{081E5AB6-A63E-4128-971D-15B0B71ECA00}"/>
              </a:ext>
            </a:extLst>
          </p:cNvPr>
          <p:cNvSpPr txBox="1"/>
          <p:nvPr/>
        </p:nvSpPr>
        <p:spPr>
          <a:xfrm>
            <a:off x="229737" y="5631822"/>
            <a:ext cx="5072878" cy="530915"/>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above chart shows the results from Net Underwriting Income minus Net Underwriting Expenses. The chart below adds investment income (excluding asset management fees).</a:t>
            </a:r>
          </a:p>
        </p:txBody>
      </p:sp>
      <p:sp>
        <p:nvSpPr>
          <p:cNvPr id="13" name="TextBox 12">
            <a:extLst>
              <a:ext uri="{FF2B5EF4-FFF2-40B4-BE49-F238E27FC236}">
                <a16:creationId xmlns:a16="http://schemas.microsoft.com/office/drawing/2014/main" id="{A0E6C80B-B358-45E5-94E6-D29A5B30A597}"/>
              </a:ext>
            </a:extLst>
          </p:cNvPr>
          <p:cNvSpPr txBox="1"/>
          <p:nvPr/>
        </p:nvSpPr>
        <p:spPr>
          <a:xfrm>
            <a:off x="324472" y="9218223"/>
            <a:ext cx="6263248" cy="200055"/>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N.B. data for Royal Exchange for 2018 is not available</a:t>
            </a:r>
          </a:p>
        </p:txBody>
      </p:sp>
      <p:sp>
        <p:nvSpPr>
          <p:cNvPr id="19" name="TextBox 18">
            <a:extLst>
              <a:ext uri="{FF2B5EF4-FFF2-40B4-BE49-F238E27FC236}">
                <a16:creationId xmlns:a16="http://schemas.microsoft.com/office/drawing/2014/main" id="{371263DE-DFE3-4472-93C5-516F8D09BDC7}"/>
              </a:ext>
            </a:extLst>
          </p:cNvPr>
          <p:cNvSpPr txBox="1"/>
          <p:nvPr/>
        </p:nvSpPr>
        <p:spPr>
          <a:xfrm>
            <a:off x="324472" y="6187297"/>
            <a:ext cx="552450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Underwriting profits + investment income of leading Nigerian Non-Life insurers, Naira millions</a:t>
            </a:r>
          </a:p>
        </p:txBody>
      </p:sp>
      <p:graphicFrame>
        <p:nvGraphicFramePr>
          <p:cNvPr id="21" name="Chart 20">
            <a:extLst>
              <a:ext uri="{FF2B5EF4-FFF2-40B4-BE49-F238E27FC236}">
                <a16:creationId xmlns:a16="http://schemas.microsoft.com/office/drawing/2014/main" id="{BA7B0BDB-F9AE-4228-BA75-4AD7EAFF00E3}"/>
              </a:ext>
            </a:extLst>
          </p:cNvPr>
          <p:cNvGraphicFramePr>
            <a:graphicFrameLocks/>
          </p:cNvGraphicFramePr>
          <p:nvPr>
            <p:extLst/>
          </p:nvPr>
        </p:nvGraphicFramePr>
        <p:xfrm>
          <a:off x="324472" y="2697866"/>
          <a:ext cx="5524506" cy="2836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a:extLst>
              <a:ext uri="{FF2B5EF4-FFF2-40B4-BE49-F238E27FC236}">
                <a16:creationId xmlns:a16="http://schemas.microsoft.com/office/drawing/2014/main" id="{645A772C-9DDE-4A6B-B4F4-BB1A3F803E9A}"/>
              </a:ext>
            </a:extLst>
          </p:cNvPr>
          <p:cNvGraphicFramePr>
            <a:graphicFrameLocks/>
          </p:cNvGraphicFramePr>
          <p:nvPr>
            <p:extLst/>
          </p:nvPr>
        </p:nvGraphicFramePr>
        <p:xfrm>
          <a:off x="270280" y="6411921"/>
          <a:ext cx="5522976" cy="27259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0568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D16774-7F87-472C-8407-007DC4A3CE7C}" type="slidenum">
              <a:rPr lang="en-US" smtClean="0"/>
              <a:pPr/>
              <a:t>34</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397340"/>
            <a:ext cx="5072878" cy="530915"/>
          </a:xfrm>
          <a:prstGeom prst="rect">
            <a:avLst/>
          </a:prstGeom>
          <a:noFill/>
        </p:spPr>
        <p:txBody>
          <a:bodyPr wrap="square" rtlCol="0">
            <a:spAutoFit/>
          </a:bodyPr>
          <a:lstStyle/>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1" name="Title 1">
            <a:extLst>
              <a:ext uri="{FF2B5EF4-FFF2-40B4-BE49-F238E27FC236}">
                <a16:creationId xmlns:a16="http://schemas.microsoft.com/office/drawing/2014/main" id="{0F82CF9D-D059-4734-B04F-524F2C7CB5F8}"/>
              </a:ext>
            </a:extLst>
          </p:cNvPr>
          <p:cNvSpPr>
            <a:spLocks noGrp="1"/>
          </p:cNvSpPr>
          <p:nvPr>
            <p:ph type="title"/>
          </p:nvPr>
        </p:nvSpPr>
        <p:spPr>
          <a:xfrm>
            <a:off x="246888" y="822122"/>
            <a:ext cx="4796798" cy="295072"/>
          </a:xfrm>
        </p:spPr>
        <p:txBody>
          <a:bodyPr>
            <a:normAutofit fontScale="90000"/>
          </a:bodyPr>
          <a:lstStyle/>
          <a:p>
            <a:r>
              <a:rPr lang="en-US" dirty="0">
                <a:solidFill>
                  <a:schemeClr val="tx2"/>
                </a:solidFill>
              </a:rPr>
              <a:t>Profitability of risk transfer </a:t>
            </a:r>
            <a:r>
              <a:rPr lang="en-US" sz="1600" dirty="0">
                <a:solidFill>
                  <a:schemeClr val="tx2"/>
                </a:solidFill>
              </a:rPr>
              <a:t>(5/8)</a:t>
            </a:r>
            <a:endParaRPr lang="en-US" sz="1600" b="1" dirty="0"/>
          </a:p>
        </p:txBody>
      </p:sp>
      <p:sp>
        <p:nvSpPr>
          <p:cNvPr id="12" name="TextBox 11">
            <a:extLst>
              <a:ext uri="{FF2B5EF4-FFF2-40B4-BE49-F238E27FC236}">
                <a16:creationId xmlns:a16="http://schemas.microsoft.com/office/drawing/2014/main" id="{7AC51F67-6B36-489F-AB9D-8F24E0C32F45}"/>
              </a:ext>
            </a:extLst>
          </p:cNvPr>
          <p:cNvSpPr txBox="1"/>
          <p:nvPr/>
        </p:nvSpPr>
        <p:spPr>
          <a:xfrm>
            <a:off x="227838" y="1711437"/>
            <a:ext cx="5072878" cy="677108"/>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As with the Composite Insurers, it is necessary to establish the degree of underwriting profitability for the Non-Life Insurers, and again we use the industry standard loss ratio to arrive at this. (On this occasion there is no need to add Increases in Annuity Fund and Increases in Individual Life Fund to the figure for Net Claims.)</a:t>
            </a:r>
          </a:p>
        </p:txBody>
      </p:sp>
      <p:sp>
        <p:nvSpPr>
          <p:cNvPr id="7" name="TextBox 6">
            <a:extLst>
              <a:ext uri="{FF2B5EF4-FFF2-40B4-BE49-F238E27FC236}">
                <a16:creationId xmlns:a16="http://schemas.microsoft.com/office/drawing/2014/main" id="{554619DF-77E6-4E0A-B9B6-0BB7D72D5EB4}"/>
              </a:ext>
            </a:extLst>
          </p:cNvPr>
          <p:cNvSpPr txBox="1"/>
          <p:nvPr/>
        </p:nvSpPr>
        <p:spPr>
          <a:xfrm>
            <a:off x="246888" y="13883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Loss ratios of the Non-Life Insurers</a:t>
            </a:r>
          </a:p>
        </p:txBody>
      </p:sp>
      <p:sp>
        <p:nvSpPr>
          <p:cNvPr id="9" name="TextBox 8">
            <a:extLst>
              <a:ext uri="{FF2B5EF4-FFF2-40B4-BE49-F238E27FC236}">
                <a16:creationId xmlns:a16="http://schemas.microsoft.com/office/drawing/2014/main" id="{C72B5FE5-BB41-4A7B-AFAB-51A03DB25CBB}"/>
              </a:ext>
            </a:extLst>
          </p:cNvPr>
          <p:cNvSpPr txBox="1"/>
          <p:nvPr/>
        </p:nvSpPr>
        <p:spPr>
          <a:xfrm>
            <a:off x="227838" y="6449122"/>
            <a:ext cx="5072878" cy="2139047"/>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There are several contrasts between the data for the top 10 Non-Life companies featured in the chart here and the data for the Composite Insurers. The first is that the swings in loss ratios from year to year are much lower. The second is that, to the extent that there are high loss ratios, they are concentrated in specific companies, notably Royal Exchange General Insurance 2014-18 and Allianz Insure (formerly Ensure Insurance) in 2014 and 2015. Third, the simple average loss ratio over the period 2014-18 for these data is 42.7%, much lower than the 58.1% we calculated for the Composite Insurers.</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terms of trend, the simple average loss ratio has trended gently downwards from 2014 (45.6%) to 2018 (41.5%), though we must caution not to read too much into a trend and that recent gains have been very small (e.g. 2017’s simple average loss ratio was 41.6%). In any event, it appears to us that the simple average loss ratio for Nigeria’s top 10 Non-Life insurers (41.5%) is very much in line with international industry norms.</a:t>
            </a:r>
          </a:p>
        </p:txBody>
      </p:sp>
      <p:sp>
        <p:nvSpPr>
          <p:cNvPr id="14" name="TextBox 13">
            <a:extLst>
              <a:ext uri="{FF2B5EF4-FFF2-40B4-BE49-F238E27FC236}">
                <a16:creationId xmlns:a16="http://schemas.microsoft.com/office/drawing/2014/main" id="{5278C5A7-DB79-4831-8EBC-6EA145D6D7C6}"/>
              </a:ext>
            </a:extLst>
          </p:cNvPr>
          <p:cNvSpPr txBox="1"/>
          <p:nvPr/>
        </p:nvSpPr>
        <p:spPr>
          <a:xfrm>
            <a:off x="313563" y="2459881"/>
            <a:ext cx="552450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Loss ratio* of Non-Life Insurers</a:t>
            </a:r>
          </a:p>
        </p:txBody>
      </p:sp>
      <p:sp>
        <p:nvSpPr>
          <p:cNvPr id="15" name="TextBox 14">
            <a:extLst>
              <a:ext uri="{FF2B5EF4-FFF2-40B4-BE49-F238E27FC236}">
                <a16:creationId xmlns:a16="http://schemas.microsoft.com/office/drawing/2014/main" id="{44FE97F1-3B4F-4F57-BA67-C63A4B772AA5}"/>
              </a:ext>
            </a:extLst>
          </p:cNvPr>
          <p:cNvSpPr txBox="1"/>
          <p:nvPr/>
        </p:nvSpPr>
        <p:spPr>
          <a:xfrm>
            <a:off x="313563" y="6165698"/>
            <a:ext cx="6263248" cy="200055"/>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*Loss Ratio defined as (Net Claims / Net Premium Income)  </a:t>
            </a:r>
          </a:p>
        </p:txBody>
      </p:sp>
      <p:graphicFrame>
        <p:nvGraphicFramePr>
          <p:cNvPr id="13" name="Chart 12">
            <a:extLst>
              <a:ext uri="{FF2B5EF4-FFF2-40B4-BE49-F238E27FC236}">
                <a16:creationId xmlns:a16="http://schemas.microsoft.com/office/drawing/2014/main" id="{BFCF1A08-B459-4EEA-A17A-C021B52111B1}"/>
              </a:ext>
            </a:extLst>
          </p:cNvPr>
          <p:cNvGraphicFramePr>
            <a:graphicFrameLocks/>
          </p:cNvGraphicFramePr>
          <p:nvPr>
            <p:extLst/>
          </p:nvPr>
        </p:nvGraphicFramePr>
        <p:xfrm>
          <a:off x="246887" y="2735671"/>
          <a:ext cx="5591181" cy="33337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2055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D16774-7F87-472C-8407-007DC4A3CE7C}" type="slidenum">
              <a:rPr lang="en-US" smtClean="0"/>
              <a:pPr/>
              <a:t>35</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397340"/>
            <a:ext cx="5072878" cy="530915"/>
          </a:xfrm>
          <a:prstGeom prst="rect">
            <a:avLst/>
          </a:prstGeom>
          <a:noFill/>
        </p:spPr>
        <p:txBody>
          <a:bodyPr wrap="square" rtlCol="0">
            <a:spAutoFit/>
          </a:bodyPr>
          <a:lstStyle/>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1" name="Title 1">
            <a:extLst>
              <a:ext uri="{FF2B5EF4-FFF2-40B4-BE49-F238E27FC236}">
                <a16:creationId xmlns:a16="http://schemas.microsoft.com/office/drawing/2014/main" id="{0F82CF9D-D059-4734-B04F-524F2C7CB5F8}"/>
              </a:ext>
            </a:extLst>
          </p:cNvPr>
          <p:cNvSpPr>
            <a:spLocks noGrp="1"/>
          </p:cNvSpPr>
          <p:nvPr>
            <p:ph type="title"/>
          </p:nvPr>
        </p:nvSpPr>
        <p:spPr>
          <a:xfrm>
            <a:off x="246888" y="822122"/>
            <a:ext cx="4796798" cy="295072"/>
          </a:xfrm>
        </p:spPr>
        <p:txBody>
          <a:bodyPr>
            <a:normAutofit fontScale="90000"/>
          </a:bodyPr>
          <a:lstStyle/>
          <a:p>
            <a:r>
              <a:rPr lang="en-US" dirty="0">
                <a:solidFill>
                  <a:schemeClr val="tx2"/>
                </a:solidFill>
              </a:rPr>
              <a:t>Profitability of risk transfer </a:t>
            </a:r>
            <a:r>
              <a:rPr lang="en-US" sz="1600" dirty="0">
                <a:solidFill>
                  <a:schemeClr val="tx2"/>
                </a:solidFill>
              </a:rPr>
              <a:t>(6/8)</a:t>
            </a:r>
            <a:endParaRPr lang="en-US" sz="1600" b="1" dirty="0"/>
          </a:p>
        </p:txBody>
      </p:sp>
      <p:sp>
        <p:nvSpPr>
          <p:cNvPr id="12" name="TextBox 11">
            <a:extLst>
              <a:ext uri="{FF2B5EF4-FFF2-40B4-BE49-F238E27FC236}">
                <a16:creationId xmlns:a16="http://schemas.microsoft.com/office/drawing/2014/main" id="{7AC51F67-6B36-489F-AB9D-8F24E0C32F45}"/>
              </a:ext>
            </a:extLst>
          </p:cNvPr>
          <p:cNvSpPr txBox="1"/>
          <p:nvPr/>
        </p:nvSpPr>
        <p:spPr>
          <a:xfrm>
            <a:off x="246888" y="1704713"/>
            <a:ext cx="5072878" cy="823302"/>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As with the Non-Life (or General) insurers, the leading </a:t>
            </a:r>
            <a:r>
              <a:rPr lang="en-US" sz="95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Life Insurers </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mainly report profitable risk transfer businesses. The exceptions have been African Alliance in 2015, 2017 and 2018, with small underwriting losses occurring at: Custodian Life in 2015 and 2017; Mutual Benefits in 2018; ARM Life in 2017;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Wapic</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Life Insurance in 2015; United Metropolitan Nigeria Life in 2015; and Royal Exchange Prudential in 2017.</a:t>
            </a:r>
          </a:p>
        </p:txBody>
      </p:sp>
      <p:sp>
        <p:nvSpPr>
          <p:cNvPr id="7" name="TextBox 6">
            <a:extLst>
              <a:ext uri="{FF2B5EF4-FFF2-40B4-BE49-F238E27FC236}">
                <a16:creationId xmlns:a16="http://schemas.microsoft.com/office/drawing/2014/main" id="{554619DF-77E6-4E0A-B9B6-0BB7D72D5EB4}"/>
              </a:ext>
            </a:extLst>
          </p:cNvPr>
          <p:cNvSpPr txBox="1"/>
          <p:nvPr/>
        </p:nvSpPr>
        <p:spPr>
          <a:xfrm>
            <a:off x="246888" y="1415975"/>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The risk transfer of the major Life insurers is also mainly profitable</a:t>
            </a:r>
          </a:p>
        </p:txBody>
      </p:sp>
      <p:sp>
        <p:nvSpPr>
          <p:cNvPr id="14" name="TextBox 13">
            <a:extLst>
              <a:ext uri="{FF2B5EF4-FFF2-40B4-BE49-F238E27FC236}">
                <a16:creationId xmlns:a16="http://schemas.microsoft.com/office/drawing/2014/main" id="{5278C5A7-DB79-4831-8EBC-6EA145D6D7C6}"/>
              </a:ext>
            </a:extLst>
          </p:cNvPr>
          <p:cNvSpPr txBox="1"/>
          <p:nvPr/>
        </p:nvSpPr>
        <p:spPr>
          <a:xfrm>
            <a:off x="324472" y="2542041"/>
            <a:ext cx="552450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Underwriting profits of leading*** Nigerian Life insurers, Naira millions</a:t>
            </a:r>
          </a:p>
        </p:txBody>
      </p:sp>
      <p:sp>
        <p:nvSpPr>
          <p:cNvPr id="15" name="TextBox 14">
            <a:extLst>
              <a:ext uri="{FF2B5EF4-FFF2-40B4-BE49-F238E27FC236}">
                <a16:creationId xmlns:a16="http://schemas.microsoft.com/office/drawing/2014/main" id="{44FE97F1-3B4F-4F57-BA67-C63A4B772AA5}"/>
              </a:ext>
            </a:extLst>
          </p:cNvPr>
          <p:cNvSpPr txBox="1"/>
          <p:nvPr/>
        </p:nvSpPr>
        <p:spPr>
          <a:xfrm>
            <a:off x="310823" y="5560536"/>
            <a:ext cx="6263248" cy="307777"/>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*United Metropolitan Nigeria Life  **Royal Exchange Prudential Life. N.B. 2018 data is not available for  United Metropolitan Nigerian Life nor for Royal Exchange Prudential Life. ***Of 13 companies nine report information suitable for this analysis</a:t>
            </a:r>
          </a:p>
        </p:txBody>
      </p:sp>
      <p:sp>
        <p:nvSpPr>
          <p:cNvPr id="17" name="TextBox 16">
            <a:extLst>
              <a:ext uri="{FF2B5EF4-FFF2-40B4-BE49-F238E27FC236}">
                <a16:creationId xmlns:a16="http://schemas.microsoft.com/office/drawing/2014/main" id="{081E5AB6-A63E-4128-971D-15B0B71ECA00}"/>
              </a:ext>
            </a:extLst>
          </p:cNvPr>
          <p:cNvSpPr txBox="1"/>
          <p:nvPr/>
        </p:nvSpPr>
        <p:spPr>
          <a:xfrm>
            <a:off x="246888" y="5866528"/>
            <a:ext cx="5072878" cy="384721"/>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Adding investment income (excluding Asset Management fees) to pure underwriting results we arrive at a picture of a generally profitable Life Insurance sub-sector (below).</a:t>
            </a:r>
          </a:p>
        </p:txBody>
      </p:sp>
      <p:sp>
        <p:nvSpPr>
          <p:cNvPr id="19" name="TextBox 18">
            <a:extLst>
              <a:ext uri="{FF2B5EF4-FFF2-40B4-BE49-F238E27FC236}">
                <a16:creationId xmlns:a16="http://schemas.microsoft.com/office/drawing/2014/main" id="{371263DE-DFE3-4472-93C5-516F8D09BDC7}"/>
              </a:ext>
            </a:extLst>
          </p:cNvPr>
          <p:cNvSpPr txBox="1"/>
          <p:nvPr/>
        </p:nvSpPr>
        <p:spPr>
          <a:xfrm>
            <a:off x="324472" y="6265894"/>
            <a:ext cx="5602091"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Underwriting profits + investment income of leading*** Nigerian Life insurers, Naira millions</a:t>
            </a:r>
          </a:p>
        </p:txBody>
      </p:sp>
      <p:graphicFrame>
        <p:nvGraphicFramePr>
          <p:cNvPr id="20" name="Chart 19">
            <a:extLst>
              <a:ext uri="{FF2B5EF4-FFF2-40B4-BE49-F238E27FC236}">
                <a16:creationId xmlns:a16="http://schemas.microsoft.com/office/drawing/2014/main" id="{2816BDC0-E4A3-467B-B25B-88F988C2407F}"/>
              </a:ext>
            </a:extLst>
          </p:cNvPr>
          <p:cNvGraphicFramePr>
            <a:graphicFrameLocks/>
          </p:cNvGraphicFramePr>
          <p:nvPr>
            <p:extLst/>
          </p:nvPr>
        </p:nvGraphicFramePr>
        <p:xfrm>
          <a:off x="324472" y="2825765"/>
          <a:ext cx="5524506" cy="2730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a:extLst>
              <a:ext uri="{FF2B5EF4-FFF2-40B4-BE49-F238E27FC236}">
                <a16:creationId xmlns:a16="http://schemas.microsoft.com/office/drawing/2014/main" id="{0E097193-2271-44B3-A8D9-784A87AAEFB4}"/>
              </a:ext>
            </a:extLst>
          </p:cNvPr>
          <p:cNvGraphicFramePr>
            <a:graphicFrameLocks/>
          </p:cNvGraphicFramePr>
          <p:nvPr>
            <p:extLst/>
          </p:nvPr>
        </p:nvGraphicFramePr>
        <p:xfrm>
          <a:off x="324472" y="6446461"/>
          <a:ext cx="5602091" cy="2715081"/>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23BA7B52-3C5C-4A31-B931-487D385922FC}"/>
              </a:ext>
            </a:extLst>
          </p:cNvPr>
          <p:cNvSpPr txBox="1"/>
          <p:nvPr/>
        </p:nvSpPr>
        <p:spPr>
          <a:xfrm>
            <a:off x="347866" y="9161542"/>
            <a:ext cx="6263248" cy="307777"/>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*United Metropolitan Nigeria Life  **Royal Exchange Prudential Life N.B 2018 data is not available for  United Metropolitan Nigerian Life nor for Royal Exchange Prudential Life. ***Of 13 companies nine report information suitable for this analysis</a:t>
            </a:r>
          </a:p>
        </p:txBody>
      </p:sp>
    </p:spTree>
    <p:extLst>
      <p:ext uri="{BB962C8B-B14F-4D97-AF65-F5344CB8AC3E}">
        <p14:creationId xmlns:p14="http://schemas.microsoft.com/office/powerpoint/2010/main" val="1686625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D16774-7F87-472C-8407-007DC4A3CE7C}" type="slidenum">
              <a:rPr lang="en-US" smtClean="0"/>
              <a:pPr/>
              <a:t>36</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397340"/>
            <a:ext cx="5072878" cy="530915"/>
          </a:xfrm>
          <a:prstGeom prst="rect">
            <a:avLst/>
          </a:prstGeom>
          <a:noFill/>
        </p:spPr>
        <p:txBody>
          <a:bodyPr wrap="square" rtlCol="0">
            <a:spAutoFit/>
          </a:bodyPr>
          <a:lstStyle/>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1" name="Title 1">
            <a:extLst>
              <a:ext uri="{FF2B5EF4-FFF2-40B4-BE49-F238E27FC236}">
                <a16:creationId xmlns:a16="http://schemas.microsoft.com/office/drawing/2014/main" id="{0F82CF9D-D059-4734-B04F-524F2C7CB5F8}"/>
              </a:ext>
            </a:extLst>
          </p:cNvPr>
          <p:cNvSpPr>
            <a:spLocks noGrp="1"/>
          </p:cNvSpPr>
          <p:nvPr>
            <p:ph type="title"/>
          </p:nvPr>
        </p:nvSpPr>
        <p:spPr>
          <a:xfrm>
            <a:off x="246888" y="822122"/>
            <a:ext cx="4796798" cy="295072"/>
          </a:xfrm>
        </p:spPr>
        <p:txBody>
          <a:bodyPr>
            <a:normAutofit fontScale="90000"/>
          </a:bodyPr>
          <a:lstStyle/>
          <a:p>
            <a:r>
              <a:rPr lang="en-US" dirty="0">
                <a:solidFill>
                  <a:schemeClr val="tx2"/>
                </a:solidFill>
              </a:rPr>
              <a:t>Profitability of risk transfer </a:t>
            </a:r>
            <a:r>
              <a:rPr lang="en-US" sz="1600" dirty="0">
                <a:solidFill>
                  <a:schemeClr val="tx2"/>
                </a:solidFill>
              </a:rPr>
              <a:t>(7/8)</a:t>
            </a:r>
            <a:endParaRPr lang="en-US" sz="1600" b="1" dirty="0"/>
          </a:p>
        </p:txBody>
      </p:sp>
      <p:sp>
        <p:nvSpPr>
          <p:cNvPr id="12" name="TextBox 11">
            <a:extLst>
              <a:ext uri="{FF2B5EF4-FFF2-40B4-BE49-F238E27FC236}">
                <a16:creationId xmlns:a16="http://schemas.microsoft.com/office/drawing/2014/main" id="{7AC51F67-6B36-489F-AB9D-8F24E0C32F45}"/>
              </a:ext>
            </a:extLst>
          </p:cNvPr>
          <p:cNvSpPr txBox="1"/>
          <p:nvPr/>
        </p:nvSpPr>
        <p:spPr>
          <a:xfrm>
            <a:off x="227838" y="1711437"/>
            <a:ext cx="5072878" cy="530915"/>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When it comes to measuring the loss ratios of the Life Insurers it is remarkable how different these are from both Composite Insurers (which are basically Non-Life and Life companies under single entities) and Non-Life Insurers. </a:t>
            </a:r>
          </a:p>
        </p:txBody>
      </p:sp>
      <p:sp>
        <p:nvSpPr>
          <p:cNvPr id="7" name="TextBox 6">
            <a:extLst>
              <a:ext uri="{FF2B5EF4-FFF2-40B4-BE49-F238E27FC236}">
                <a16:creationId xmlns:a16="http://schemas.microsoft.com/office/drawing/2014/main" id="{554619DF-77E6-4E0A-B9B6-0BB7D72D5EB4}"/>
              </a:ext>
            </a:extLst>
          </p:cNvPr>
          <p:cNvSpPr txBox="1"/>
          <p:nvPr/>
        </p:nvSpPr>
        <p:spPr>
          <a:xfrm>
            <a:off x="246888" y="13756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Loss ratios of the Life Insurers. </a:t>
            </a:r>
            <a:r>
              <a:rPr lang="en-US" sz="1100" b="1">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Profits sacrificed for growth</a:t>
            </a:r>
            <a:endPar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9" name="TextBox 8">
            <a:extLst>
              <a:ext uri="{FF2B5EF4-FFF2-40B4-BE49-F238E27FC236}">
                <a16:creationId xmlns:a16="http://schemas.microsoft.com/office/drawing/2014/main" id="{C72B5FE5-BB41-4A7B-AFAB-51A03DB25CBB}"/>
              </a:ext>
            </a:extLst>
          </p:cNvPr>
          <p:cNvSpPr txBox="1"/>
          <p:nvPr/>
        </p:nvSpPr>
        <p:spPr>
          <a:xfrm>
            <a:off x="243713" y="6565289"/>
            <a:ext cx="5072878" cy="2870016"/>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simple average ratio for the nine Life Insurers featured here between 2014-18 was 67.0%, far in excess of the 58.1% for the Composite Insurers and the 42.7% for the Non-Life Insurers. Moreover, the trend worsened during the period 2014-17 as the simple average moved from 51.5% in 2014 to 79.4% in 2017. The reason for this was the fierce competition in Group Life premiums which led to rates being cut repeatedly. Eventually NAICOM intervened with a mandatory minimum level of premium in early 2018. This likely led to a slight improvement in the simple average loss ratio, to 76.2%, in 2018.</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Note that the decline in profitability came at a time of real-term growth for the Life Insurers. Industry data shows that premiums were growing (see the Growth section) in real terms in every year between 2008-15. Life Insurers, it seems, were tempted by the cost-effectiveness of offering group life policies to companies, thereby making multiple individual customer gains at low expense, but they were too aggressive in getting business, competed with each other through insurance rates and paid the price in loss ratios 2014-17. Growth was not the same thing as profitability in the group life business.</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By contrast, FBN Life, with a much lower exposure to group life business than most of its peers, and with distribution based on First Bank of Nigeria’s extensive branch network, recorded the best risk transfer profits in our sample.</a:t>
            </a:r>
          </a:p>
        </p:txBody>
      </p:sp>
      <p:sp>
        <p:nvSpPr>
          <p:cNvPr id="14" name="TextBox 13">
            <a:extLst>
              <a:ext uri="{FF2B5EF4-FFF2-40B4-BE49-F238E27FC236}">
                <a16:creationId xmlns:a16="http://schemas.microsoft.com/office/drawing/2014/main" id="{5278C5A7-DB79-4831-8EBC-6EA145D6D7C6}"/>
              </a:ext>
            </a:extLst>
          </p:cNvPr>
          <p:cNvSpPr txBox="1"/>
          <p:nvPr/>
        </p:nvSpPr>
        <p:spPr>
          <a:xfrm>
            <a:off x="313563" y="2305229"/>
            <a:ext cx="552450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Loss ratio*** of Life Insurers</a:t>
            </a:r>
          </a:p>
        </p:txBody>
      </p:sp>
      <p:sp>
        <p:nvSpPr>
          <p:cNvPr id="15" name="TextBox 14">
            <a:extLst>
              <a:ext uri="{FF2B5EF4-FFF2-40B4-BE49-F238E27FC236}">
                <a16:creationId xmlns:a16="http://schemas.microsoft.com/office/drawing/2014/main" id="{44FE97F1-3B4F-4F57-BA67-C63A4B772AA5}"/>
              </a:ext>
            </a:extLst>
          </p:cNvPr>
          <p:cNvSpPr txBox="1"/>
          <p:nvPr/>
        </p:nvSpPr>
        <p:spPr>
          <a:xfrm>
            <a:off x="313563" y="6047657"/>
            <a:ext cx="5562606" cy="423361"/>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***Loss Ratio defined as (Net Claims + Increases in Annuity Fund + Increases in Individual Life Fund) / Net Premium Income)) *United Metropolitan Nigeria Life **Royal Exchange Prudential Life. N.B. Data for United Metropolitan Nigeria Life for 2018 and Royal Exchange Prudential Life for 2018 are not available.</a:t>
            </a:r>
          </a:p>
        </p:txBody>
      </p:sp>
      <p:graphicFrame>
        <p:nvGraphicFramePr>
          <p:cNvPr id="17" name="Chart 16">
            <a:extLst>
              <a:ext uri="{FF2B5EF4-FFF2-40B4-BE49-F238E27FC236}">
                <a16:creationId xmlns:a16="http://schemas.microsoft.com/office/drawing/2014/main" id="{2DEC4347-A16B-42F6-B68B-86201BF0BC2C}"/>
              </a:ext>
            </a:extLst>
          </p:cNvPr>
          <p:cNvGraphicFramePr>
            <a:graphicFrameLocks/>
          </p:cNvGraphicFramePr>
          <p:nvPr>
            <p:extLst/>
          </p:nvPr>
        </p:nvGraphicFramePr>
        <p:xfrm>
          <a:off x="275463" y="2606633"/>
          <a:ext cx="5562606" cy="3416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5303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D16774-7F87-472C-8407-007DC4A3CE7C}" type="slidenum">
              <a:rPr lang="en-US" smtClean="0"/>
              <a:pPr/>
              <a:t>37</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397340"/>
            <a:ext cx="5072878" cy="530915"/>
          </a:xfrm>
          <a:prstGeom prst="rect">
            <a:avLst/>
          </a:prstGeom>
          <a:noFill/>
        </p:spPr>
        <p:txBody>
          <a:bodyPr wrap="square" rtlCol="0">
            <a:spAutoFit/>
          </a:bodyPr>
          <a:lstStyle/>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2" name="TextBox 11">
            <a:extLst>
              <a:ext uri="{FF2B5EF4-FFF2-40B4-BE49-F238E27FC236}">
                <a16:creationId xmlns:a16="http://schemas.microsoft.com/office/drawing/2014/main" id="{7AC51F67-6B36-489F-AB9D-8F24E0C32F45}"/>
              </a:ext>
            </a:extLst>
          </p:cNvPr>
          <p:cNvSpPr txBox="1"/>
          <p:nvPr/>
        </p:nvSpPr>
        <p:spPr>
          <a:xfrm>
            <a:off x="246888" y="1657697"/>
            <a:ext cx="5072878" cy="2577629"/>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profitability of the risk transfer business among the Composite, Non-Life (i.e. General) and Life Insurance companies featured in this report are not far from levels which we would expect in the industry. In particular, the top-10 Non-Life Insurers covered here appear to be in good shape. Discovering the price of insurance risk in Nigeria, at least among the companies covered here, does not seem to be an issue.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Having said this, problems were encountered among Life Insurers (and presumably some the Composite Insurers as these businesses include life insurance) as they competed with each other to grow group life premiums in recent years, prompting the regulator to step in and impose minimum premium rates to salvage the situation.</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However, it is not true to say that the insurance industry suffers from a systemic inability to price risk, at least </a:t>
            </a:r>
            <a:r>
              <a:rPr lang="en-US" sz="95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when we </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look at the companies that report sufficient information for analysis. It is likely true that, among the companies that do not report sufficient information for our report, there are some companies unable to price risk effectively, and these are likely candidates for consolidation as the industry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recapitalises</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t>
            </a:r>
          </a:p>
        </p:txBody>
      </p:sp>
      <p:sp>
        <p:nvSpPr>
          <p:cNvPr id="7" name="TextBox 6">
            <a:extLst>
              <a:ext uri="{FF2B5EF4-FFF2-40B4-BE49-F238E27FC236}">
                <a16:creationId xmlns:a16="http://schemas.microsoft.com/office/drawing/2014/main" id="{554619DF-77E6-4E0A-B9B6-0BB7D72D5EB4}"/>
              </a:ext>
            </a:extLst>
          </p:cNvPr>
          <p:cNvSpPr txBox="1"/>
          <p:nvPr/>
        </p:nvSpPr>
        <p:spPr>
          <a:xfrm>
            <a:off x="246888" y="1393115"/>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Conclusions</a:t>
            </a:r>
          </a:p>
        </p:txBody>
      </p:sp>
      <p:sp>
        <p:nvSpPr>
          <p:cNvPr id="13" name="Title 1">
            <a:extLst>
              <a:ext uri="{FF2B5EF4-FFF2-40B4-BE49-F238E27FC236}">
                <a16:creationId xmlns:a16="http://schemas.microsoft.com/office/drawing/2014/main" id="{E053B02A-1063-49A8-92CF-80AD310DC76F}"/>
              </a:ext>
            </a:extLst>
          </p:cNvPr>
          <p:cNvSpPr>
            <a:spLocks noGrp="1"/>
          </p:cNvSpPr>
          <p:nvPr>
            <p:ph type="title"/>
          </p:nvPr>
        </p:nvSpPr>
        <p:spPr>
          <a:xfrm>
            <a:off x="246888" y="822122"/>
            <a:ext cx="4796798" cy="295072"/>
          </a:xfrm>
        </p:spPr>
        <p:txBody>
          <a:bodyPr>
            <a:normAutofit fontScale="90000"/>
          </a:bodyPr>
          <a:lstStyle/>
          <a:p>
            <a:r>
              <a:rPr lang="en-US" dirty="0">
                <a:solidFill>
                  <a:schemeClr val="tx2"/>
                </a:solidFill>
              </a:rPr>
              <a:t>Profitability of risk transfer </a:t>
            </a:r>
            <a:r>
              <a:rPr lang="en-US" sz="1600" dirty="0">
                <a:solidFill>
                  <a:schemeClr val="tx2"/>
                </a:solidFill>
              </a:rPr>
              <a:t>(8/8)</a:t>
            </a:r>
            <a:endParaRPr lang="en-US" sz="1600" b="1" dirty="0"/>
          </a:p>
        </p:txBody>
      </p:sp>
    </p:spTree>
    <p:extLst>
      <p:ext uri="{BB962C8B-B14F-4D97-AF65-F5344CB8AC3E}">
        <p14:creationId xmlns:p14="http://schemas.microsoft.com/office/powerpoint/2010/main" val="3005492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D16774-7F87-472C-8407-007DC4A3CE7C}" type="slidenum">
              <a:rPr lang="en-US" smtClean="0"/>
              <a:pPr/>
              <a:t>38</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397340"/>
            <a:ext cx="5072878" cy="530915"/>
          </a:xfrm>
          <a:prstGeom prst="rect">
            <a:avLst/>
          </a:prstGeom>
          <a:noFill/>
        </p:spPr>
        <p:txBody>
          <a:bodyPr wrap="square" rtlCol="0">
            <a:spAutoFit/>
          </a:bodyPr>
          <a:lstStyle/>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1" name="Title 1">
            <a:extLst>
              <a:ext uri="{FF2B5EF4-FFF2-40B4-BE49-F238E27FC236}">
                <a16:creationId xmlns:a16="http://schemas.microsoft.com/office/drawing/2014/main" id="{0F82CF9D-D059-4734-B04F-524F2C7CB5F8}"/>
              </a:ext>
            </a:extLst>
          </p:cNvPr>
          <p:cNvSpPr>
            <a:spLocks noGrp="1"/>
          </p:cNvSpPr>
          <p:nvPr>
            <p:ph type="title"/>
          </p:nvPr>
        </p:nvSpPr>
        <p:spPr>
          <a:xfrm>
            <a:off x="246888" y="822122"/>
            <a:ext cx="4796798" cy="295072"/>
          </a:xfrm>
        </p:spPr>
        <p:txBody>
          <a:bodyPr>
            <a:noAutofit/>
          </a:bodyPr>
          <a:lstStyle/>
          <a:p>
            <a:r>
              <a:rPr lang="en-US" sz="1800" b="1" dirty="0">
                <a:solidFill>
                  <a:schemeClr val="tx2"/>
                </a:solidFill>
              </a:rPr>
              <a:t>Expense ratio</a:t>
            </a:r>
            <a:r>
              <a:rPr lang="en-US" sz="1800" dirty="0">
                <a:solidFill>
                  <a:schemeClr val="tx2"/>
                </a:solidFill>
              </a:rPr>
              <a:t>s </a:t>
            </a:r>
            <a:r>
              <a:rPr lang="en-US" sz="1400" dirty="0">
                <a:solidFill>
                  <a:schemeClr val="tx2"/>
                </a:solidFill>
              </a:rPr>
              <a:t>(1/3)</a:t>
            </a:r>
            <a:endParaRPr lang="en-US" sz="1400" b="1" dirty="0"/>
          </a:p>
        </p:txBody>
      </p:sp>
      <p:sp>
        <p:nvSpPr>
          <p:cNvPr id="12" name="TextBox 11">
            <a:extLst>
              <a:ext uri="{FF2B5EF4-FFF2-40B4-BE49-F238E27FC236}">
                <a16:creationId xmlns:a16="http://schemas.microsoft.com/office/drawing/2014/main" id="{7AC51F67-6B36-489F-AB9D-8F24E0C32F45}"/>
              </a:ext>
            </a:extLst>
          </p:cNvPr>
          <p:cNvSpPr txBox="1"/>
          <p:nvPr/>
        </p:nvSpPr>
        <p:spPr>
          <a:xfrm>
            <a:off x="227838" y="1711437"/>
            <a:ext cx="5072878" cy="969496"/>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expense ratio measures administrative, underwriting and management expenses as a percentage of Net Premium Income. In general, we believe insurance companies need to keep this ratio below 40% if they are to run sustainable businesses.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bad news is that the expense ratio of the Composite Insurers averaged 61.0% during the period 2014-18.</a:t>
            </a:r>
            <a:endParaRPr lang="en-US" sz="950" dirty="0">
              <a:solidFill>
                <a:srgbClr val="C00000"/>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7" name="TextBox 6">
            <a:extLst>
              <a:ext uri="{FF2B5EF4-FFF2-40B4-BE49-F238E27FC236}">
                <a16:creationId xmlns:a16="http://schemas.microsoft.com/office/drawing/2014/main" id="{554619DF-77E6-4E0A-B9B6-0BB7D72D5EB4}"/>
              </a:ext>
            </a:extLst>
          </p:cNvPr>
          <p:cNvSpPr txBox="1"/>
          <p:nvPr/>
        </p:nvSpPr>
        <p:spPr>
          <a:xfrm>
            <a:off x="246888" y="1375631"/>
            <a:ext cx="5072878" cy="276999"/>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Expense </a:t>
            </a:r>
            <a:r>
              <a:rPr lang="en-US" sz="12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ratios</a:t>
            </a:r>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 of the Composite Insurers</a:t>
            </a:r>
          </a:p>
        </p:txBody>
      </p:sp>
      <p:sp>
        <p:nvSpPr>
          <p:cNvPr id="9" name="TextBox 8">
            <a:extLst>
              <a:ext uri="{FF2B5EF4-FFF2-40B4-BE49-F238E27FC236}">
                <a16:creationId xmlns:a16="http://schemas.microsoft.com/office/drawing/2014/main" id="{C72B5FE5-BB41-4A7B-AFAB-51A03DB25CBB}"/>
              </a:ext>
            </a:extLst>
          </p:cNvPr>
          <p:cNvSpPr txBox="1"/>
          <p:nvPr/>
        </p:nvSpPr>
        <p:spPr>
          <a:xfrm>
            <a:off x="227838" y="6850308"/>
            <a:ext cx="5072878" cy="2285241"/>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key difficulty, we believe, is lack of scale. Composite Insurers, like all insurers, have a level of fixed costs which can only be justified by levels of business, but most Composite Insurers lack the level of business to absorb these central costs sufficiently.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outlier in this study, with an average expense ratio of just 28.2% 2014-18, is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Leadway</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Assurance which has almost two and a half times the level of Gross Premium Income as its closest competitor, AIICO. The smallest company (by Gross Premium Income) in this study is Niger Insurance and its average expense ratio 2014-18 was 73.5%, well above the sub-sector average.</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Of course, it can be argued that all Nigerian service industries have high costs thanks to inefficiencies in energy supply and transportation, and therefore one would not expect a Nigerian Composite Insurer to have the same expense ratio as its international peer group. But this just underlines the necessity of scale in an industry which, historically, had enjoyed very little real-term growth.   </a:t>
            </a:r>
          </a:p>
        </p:txBody>
      </p:sp>
      <p:sp>
        <p:nvSpPr>
          <p:cNvPr id="14" name="TextBox 13">
            <a:extLst>
              <a:ext uri="{FF2B5EF4-FFF2-40B4-BE49-F238E27FC236}">
                <a16:creationId xmlns:a16="http://schemas.microsoft.com/office/drawing/2014/main" id="{5278C5A7-DB79-4831-8EBC-6EA145D6D7C6}"/>
              </a:ext>
            </a:extLst>
          </p:cNvPr>
          <p:cNvSpPr txBox="1"/>
          <p:nvPr/>
        </p:nvSpPr>
        <p:spPr>
          <a:xfrm>
            <a:off x="313563" y="2688489"/>
            <a:ext cx="552450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Expense ratio* of Composite Insurers</a:t>
            </a:r>
          </a:p>
        </p:txBody>
      </p:sp>
      <p:sp>
        <p:nvSpPr>
          <p:cNvPr id="15" name="TextBox 14">
            <a:extLst>
              <a:ext uri="{FF2B5EF4-FFF2-40B4-BE49-F238E27FC236}">
                <a16:creationId xmlns:a16="http://schemas.microsoft.com/office/drawing/2014/main" id="{44FE97F1-3B4F-4F57-BA67-C63A4B772AA5}"/>
              </a:ext>
            </a:extLst>
          </p:cNvPr>
          <p:cNvSpPr txBox="1"/>
          <p:nvPr/>
        </p:nvSpPr>
        <p:spPr>
          <a:xfrm>
            <a:off x="322326" y="6379326"/>
            <a:ext cx="6263248" cy="307777"/>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*Expense Ratio defined as ((Administrative expenses + Management expenses + Underwriting expenses) / Net premium income) N.B. Data for 2018 for Standard Alliance Insurance and Niger Insurance is for 9M 2018. </a:t>
            </a:r>
          </a:p>
        </p:txBody>
      </p:sp>
      <p:graphicFrame>
        <p:nvGraphicFramePr>
          <p:cNvPr id="16" name="Chart 15">
            <a:extLst>
              <a:ext uri="{FF2B5EF4-FFF2-40B4-BE49-F238E27FC236}">
                <a16:creationId xmlns:a16="http://schemas.microsoft.com/office/drawing/2014/main" id="{12F83AD4-9489-49D2-9E36-4F83863353E4}"/>
              </a:ext>
            </a:extLst>
          </p:cNvPr>
          <p:cNvGraphicFramePr>
            <a:graphicFrameLocks/>
          </p:cNvGraphicFramePr>
          <p:nvPr>
            <p:extLst/>
          </p:nvPr>
        </p:nvGraphicFramePr>
        <p:xfrm>
          <a:off x="223653" y="2934572"/>
          <a:ext cx="5614416" cy="33741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8698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D16774-7F87-472C-8407-007DC4A3CE7C}" type="slidenum">
              <a:rPr lang="en-US" smtClean="0"/>
              <a:pPr/>
              <a:t>39</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397340"/>
            <a:ext cx="5072878" cy="530915"/>
          </a:xfrm>
          <a:prstGeom prst="rect">
            <a:avLst/>
          </a:prstGeom>
          <a:noFill/>
        </p:spPr>
        <p:txBody>
          <a:bodyPr wrap="square" rtlCol="0">
            <a:spAutoFit/>
          </a:bodyPr>
          <a:lstStyle/>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1" name="Title 1">
            <a:extLst>
              <a:ext uri="{FF2B5EF4-FFF2-40B4-BE49-F238E27FC236}">
                <a16:creationId xmlns:a16="http://schemas.microsoft.com/office/drawing/2014/main" id="{0F82CF9D-D059-4734-B04F-524F2C7CB5F8}"/>
              </a:ext>
            </a:extLst>
          </p:cNvPr>
          <p:cNvSpPr>
            <a:spLocks noGrp="1"/>
          </p:cNvSpPr>
          <p:nvPr>
            <p:ph type="title"/>
          </p:nvPr>
        </p:nvSpPr>
        <p:spPr>
          <a:xfrm>
            <a:off x="246888" y="822122"/>
            <a:ext cx="4796798" cy="295072"/>
          </a:xfrm>
        </p:spPr>
        <p:txBody>
          <a:bodyPr>
            <a:noAutofit/>
          </a:bodyPr>
          <a:lstStyle/>
          <a:p>
            <a:r>
              <a:rPr lang="en-US" sz="1800" b="1" dirty="0">
                <a:solidFill>
                  <a:schemeClr val="tx2"/>
                </a:solidFill>
              </a:rPr>
              <a:t>Expense ratios </a:t>
            </a:r>
            <a:r>
              <a:rPr lang="en-US" sz="1400" b="1" dirty="0">
                <a:solidFill>
                  <a:schemeClr val="tx2"/>
                </a:solidFill>
              </a:rPr>
              <a:t>(2/3)</a:t>
            </a:r>
            <a:endParaRPr lang="en-US" sz="1400" b="1" dirty="0"/>
          </a:p>
        </p:txBody>
      </p:sp>
      <p:sp>
        <p:nvSpPr>
          <p:cNvPr id="12" name="TextBox 11">
            <a:extLst>
              <a:ext uri="{FF2B5EF4-FFF2-40B4-BE49-F238E27FC236}">
                <a16:creationId xmlns:a16="http://schemas.microsoft.com/office/drawing/2014/main" id="{7AC51F67-6B36-489F-AB9D-8F24E0C32F45}"/>
              </a:ext>
            </a:extLst>
          </p:cNvPr>
          <p:cNvSpPr txBox="1"/>
          <p:nvPr/>
        </p:nvSpPr>
        <p:spPr>
          <a:xfrm>
            <a:off x="227838" y="1711437"/>
            <a:ext cx="5072878" cy="677108"/>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Non-Life (i.e. General) Insurers also have poor expense ratios. The average expense ratio between 2014-18 was 67.5%, even higher </a:t>
            </a:r>
            <a:r>
              <a:rPr lang="en-US" sz="95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than for the </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Composite Insurers. The outliers are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Wapic</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Insurance and Allianz with high ratios, and Zenith General Insurance and Royal Exchange General Insurance with relatively low ratios.</a:t>
            </a:r>
            <a:endParaRPr lang="en-US" sz="950" dirty="0">
              <a:solidFill>
                <a:srgbClr val="C00000"/>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7" name="TextBox 6">
            <a:extLst>
              <a:ext uri="{FF2B5EF4-FFF2-40B4-BE49-F238E27FC236}">
                <a16:creationId xmlns:a16="http://schemas.microsoft.com/office/drawing/2014/main" id="{554619DF-77E6-4E0A-B9B6-0BB7D72D5EB4}"/>
              </a:ext>
            </a:extLst>
          </p:cNvPr>
          <p:cNvSpPr txBox="1"/>
          <p:nvPr/>
        </p:nvSpPr>
        <p:spPr>
          <a:xfrm>
            <a:off x="246888" y="13883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Expense ratios of the Non-Life Insurers</a:t>
            </a:r>
          </a:p>
        </p:txBody>
      </p:sp>
      <p:sp>
        <p:nvSpPr>
          <p:cNvPr id="14" name="TextBox 13">
            <a:extLst>
              <a:ext uri="{FF2B5EF4-FFF2-40B4-BE49-F238E27FC236}">
                <a16:creationId xmlns:a16="http://schemas.microsoft.com/office/drawing/2014/main" id="{5278C5A7-DB79-4831-8EBC-6EA145D6D7C6}"/>
              </a:ext>
            </a:extLst>
          </p:cNvPr>
          <p:cNvSpPr txBox="1"/>
          <p:nvPr/>
        </p:nvSpPr>
        <p:spPr>
          <a:xfrm>
            <a:off x="313563" y="2459881"/>
            <a:ext cx="552450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Expense ratio* of Non-Life Insurers</a:t>
            </a:r>
          </a:p>
        </p:txBody>
      </p:sp>
      <p:sp>
        <p:nvSpPr>
          <p:cNvPr id="15" name="TextBox 14">
            <a:extLst>
              <a:ext uri="{FF2B5EF4-FFF2-40B4-BE49-F238E27FC236}">
                <a16:creationId xmlns:a16="http://schemas.microsoft.com/office/drawing/2014/main" id="{44FE97F1-3B4F-4F57-BA67-C63A4B772AA5}"/>
              </a:ext>
            </a:extLst>
          </p:cNvPr>
          <p:cNvSpPr txBox="1"/>
          <p:nvPr/>
        </p:nvSpPr>
        <p:spPr>
          <a:xfrm>
            <a:off x="313563" y="6165698"/>
            <a:ext cx="6263248" cy="307777"/>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*Expense Ratio defined as ((Administrative expenses + Management expenses + Underwriting expenses) / Net premium income). N.B. data for Royal Exchange for 2018 is not available</a:t>
            </a:r>
          </a:p>
        </p:txBody>
      </p:sp>
      <p:graphicFrame>
        <p:nvGraphicFramePr>
          <p:cNvPr id="13" name="Chart 12">
            <a:extLst>
              <a:ext uri="{FF2B5EF4-FFF2-40B4-BE49-F238E27FC236}">
                <a16:creationId xmlns:a16="http://schemas.microsoft.com/office/drawing/2014/main" id="{46685DA2-EF2B-42DF-9FCC-4567F66A4948}"/>
              </a:ext>
            </a:extLst>
          </p:cNvPr>
          <p:cNvGraphicFramePr>
            <a:graphicFrameLocks/>
          </p:cNvGraphicFramePr>
          <p:nvPr>
            <p:extLst/>
          </p:nvPr>
        </p:nvGraphicFramePr>
        <p:xfrm>
          <a:off x="223653" y="2721529"/>
          <a:ext cx="5614416" cy="3410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825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822122"/>
            <a:ext cx="4796798" cy="295072"/>
          </a:xfrm>
        </p:spPr>
        <p:txBody>
          <a:bodyPr>
            <a:noAutofit/>
          </a:bodyPr>
          <a:lstStyle/>
          <a:p>
            <a:r>
              <a:rPr lang="en-US" sz="1800" dirty="0">
                <a:solidFill>
                  <a:schemeClr val="tx2"/>
                </a:solidFill>
              </a:rPr>
              <a:t>Executive summary </a:t>
            </a:r>
            <a:r>
              <a:rPr lang="en-US" sz="1400" dirty="0">
                <a:solidFill>
                  <a:schemeClr val="tx2"/>
                </a:solidFill>
              </a:rPr>
              <a:t>(2/3)</a:t>
            </a:r>
            <a:endParaRPr lang="en-US" sz="14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4</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1" name="TextBox 10">
            <a:extLst>
              <a:ext uri="{FF2B5EF4-FFF2-40B4-BE49-F238E27FC236}">
                <a16:creationId xmlns:a16="http://schemas.microsoft.com/office/drawing/2014/main" id="{A4C29C64-35F1-4CB5-A8FE-DA99A2BE7AF3}"/>
              </a:ext>
            </a:extLst>
          </p:cNvPr>
          <p:cNvSpPr txBox="1"/>
          <p:nvPr/>
        </p:nvSpPr>
        <p:spPr>
          <a:xfrm>
            <a:off x="246888" y="4297390"/>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The technology already exists</a:t>
            </a:r>
          </a:p>
        </p:txBody>
      </p:sp>
      <p:sp>
        <p:nvSpPr>
          <p:cNvPr id="16" name="TextBox 15">
            <a:extLst>
              <a:ext uri="{FF2B5EF4-FFF2-40B4-BE49-F238E27FC236}">
                <a16:creationId xmlns:a16="http://schemas.microsoft.com/office/drawing/2014/main" id="{2870561B-8A23-4D45-97E2-397AFECC35B7}"/>
              </a:ext>
            </a:extLst>
          </p:cNvPr>
          <p:cNvSpPr txBox="1"/>
          <p:nvPr/>
        </p:nvSpPr>
        <p:spPr>
          <a:xfrm>
            <a:off x="246886" y="4540688"/>
            <a:ext cx="5072878" cy="1115690"/>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Objectors to our investment case might say that the distribution channels for rolling out insurance in Nigeria are not there. We say they exist but have not been deployed yet. In recent years the issuing of bank verification numbers (BVN) and SIM card registration have created significant levels of personal data. Already, in Lagos, traffic police use number-plate recognition to check motor insurance cover. Whereas some Nigerian insurance companies are set up to process tens of thousands of customers, the technological platforms and the customer data exist to services tens of millions.</a:t>
            </a:r>
          </a:p>
        </p:txBody>
      </p:sp>
      <p:sp>
        <p:nvSpPr>
          <p:cNvPr id="9" name="TextBox 8">
            <a:extLst>
              <a:ext uri="{FF2B5EF4-FFF2-40B4-BE49-F238E27FC236}">
                <a16:creationId xmlns:a16="http://schemas.microsoft.com/office/drawing/2014/main" id="{F155DAB7-A15A-4B80-8FFF-EBDADD2291BA}"/>
              </a:ext>
            </a:extLst>
          </p:cNvPr>
          <p:cNvSpPr txBox="1"/>
          <p:nvPr/>
        </p:nvSpPr>
        <p:spPr>
          <a:xfrm>
            <a:off x="282956" y="3032325"/>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Knowledge already gathered</a:t>
            </a:r>
          </a:p>
        </p:txBody>
      </p:sp>
      <p:sp>
        <p:nvSpPr>
          <p:cNvPr id="10" name="TextBox 9">
            <a:extLst>
              <a:ext uri="{FF2B5EF4-FFF2-40B4-BE49-F238E27FC236}">
                <a16:creationId xmlns:a16="http://schemas.microsoft.com/office/drawing/2014/main" id="{B6F7E698-969B-4B95-9FF4-963B8A9C12D5}"/>
              </a:ext>
            </a:extLst>
          </p:cNvPr>
          <p:cNvSpPr txBox="1"/>
          <p:nvPr/>
        </p:nvSpPr>
        <p:spPr>
          <a:xfrm>
            <a:off x="282956" y="3271776"/>
            <a:ext cx="5072878" cy="823302"/>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How will these experiences be transferred from Asia to Nigeria? The answer is simple. The same companies which have enjoyed success in Asia, and rate the region as their key growth zone, are investors in Nigeria.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Axa</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bought Mansard Insurance in 2014 and Allianz bought Ensure in 2018; they are among six global insurance companies, including Prudential of the UK, present in Nigeria.</a:t>
            </a:r>
          </a:p>
        </p:txBody>
      </p:sp>
      <p:sp>
        <p:nvSpPr>
          <p:cNvPr id="14" name="TextBox 13">
            <a:extLst>
              <a:ext uri="{FF2B5EF4-FFF2-40B4-BE49-F238E27FC236}">
                <a16:creationId xmlns:a16="http://schemas.microsoft.com/office/drawing/2014/main" id="{A702A8E8-5F86-449A-BCEB-AFEF34970086}"/>
              </a:ext>
            </a:extLst>
          </p:cNvPr>
          <p:cNvSpPr txBox="1"/>
          <p:nvPr/>
        </p:nvSpPr>
        <p:spPr>
          <a:xfrm>
            <a:off x="282956" y="1474424"/>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Historically a laggard</a:t>
            </a:r>
          </a:p>
        </p:txBody>
      </p:sp>
      <p:sp>
        <p:nvSpPr>
          <p:cNvPr id="17" name="TextBox 16">
            <a:extLst>
              <a:ext uri="{FF2B5EF4-FFF2-40B4-BE49-F238E27FC236}">
                <a16:creationId xmlns:a16="http://schemas.microsoft.com/office/drawing/2014/main" id="{3D6C5317-9A2C-43B4-A56A-C6D4555DADE7}"/>
              </a:ext>
            </a:extLst>
          </p:cNvPr>
          <p:cNvSpPr txBox="1"/>
          <p:nvPr/>
        </p:nvSpPr>
        <p:spPr>
          <a:xfrm>
            <a:off x="282956" y="1713947"/>
            <a:ext cx="5072878" cy="1115690"/>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So far Nigeria’s insurance industry has lagged its other financial services. Conditions have not been helpful for growth. Experience from other markets, particularly in Asia, suggest three remedies. First, government and regulators – not only insurance regulators but bank and telecom regulators, too – need to cooperate: there are gains for all. Second, the roll-out of micro-insurance with the development aim of financial inclusion, is key to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familiarising</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and educating the market. Third, technology plays a key role in partnerships and distribution.</a:t>
            </a:r>
          </a:p>
        </p:txBody>
      </p:sp>
      <p:sp>
        <p:nvSpPr>
          <p:cNvPr id="19" name="TextBox 18">
            <a:extLst>
              <a:ext uri="{FF2B5EF4-FFF2-40B4-BE49-F238E27FC236}">
                <a16:creationId xmlns:a16="http://schemas.microsoft.com/office/drawing/2014/main" id="{6F8E1250-AF61-4D7B-A5DC-FE308C19F77C}"/>
              </a:ext>
            </a:extLst>
          </p:cNvPr>
          <p:cNvSpPr txBox="1"/>
          <p:nvPr/>
        </p:nvSpPr>
        <p:spPr>
          <a:xfrm>
            <a:off x="371519" y="8920683"/>
            <a:ext cx="4823615" cy="415498"/>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Nigerian Insurance Digest, National Bureau of Statistics, Bloomberg, Coronation Research. *2018 data is from press sources, and N400 billion and is inflation-adjusted. Naira/US dollar exchange rate at average of interbank market rate in each year </a:t>
            </a:r>
          </a:p>
        </p:txBody>
      </p:sp>
      <p:sp>
        <p:nvSpPr>
          <p:cNvPr id="20" name="TextBox 19">
            <a:extLst>
              <a:ext uri="{FF2B5EF4-FFF2-40B4-BE49-F238E27FC236}">
                <a16:creationId xmlns:a16="http://schemas.microsoft.com/office/drawing/2014/main" id="{B3E53985-448F-4C9D-9EC7-547410BD7763}"/>
              </a:ext>
            </a:extLst>
          </p:cNvPr>
          <p:cNvSpPr txBox="1"/>
          <p:nvPr/>
        </p:nvSpPr>
        <p:spPr>
          <a:xfrm>
            <a:off x="282956" y="5889074"/>
            <a:ext cx="4823615" cy="38457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Total inflation-adjusted Gross Premiums, Naira millions (</a:t>
            </a:r>
            <a:r>
              <a:rPr lang="en-US" sz="950" dirty="0" err="1">
                <a:solidFill>
                  <a:srgbClr val="A7674C"/>
                </a:solidFill>
                <a:latin typeface="Fedra Sans Std Book LF" panose="020B0403040000020004" pitchFamily="34" charset="0"/>
                <a:ea typeface="Fedra Sans Std Book LF" panose="020B0403040000020004" pitchFamily="34" charset="0"/>
              </a:rPr>
              <a:t>lhs</a:t>
            </a:r>
            <a:r>
              <a:rPr lang="en-US" sz="950" dirty="0">
                <a:solidFill>
                  <a:srgbClr val="A7674C"/>
                </a:solidFill>
                <a:latin typeface="Fedra Sans Std Book LF" panose="020B0403040000020004" pitchFamily="34" charset="0"/>
                <a:ea typeface="Fedra Sans Std Book LF" panose="020B0403040000020004" pitchFamily="34" charset="0"/>
              </a:rPr>
              <a:t>) and total Gross Premiums translated into US dollar millions (</a:t>
            </a:r>
            <a:r>
              <a:rPr lang="en-US" sz="950" dirty="0" err="1">
                <a:solidFill>
                  <a:srgbClr val="A7674C"/>
                </a:solidFill>
                <a:latin typeface="Fedra Sans Std Book LF" panose="020B0403040000020004" pitchFamily="34" charset="0"/>
                <a:ea typeface="Fedra Sans Std Book LF" panose="020B0403040000020004" pitchFamily="34" charset="0"/>
              </a:rPr>
              <a:t>rhs</a:t>
            </a:r>
            <a:r>
              <a:rPr lang="en-US" sz="950" dirty="0">
                <a:solidFill>
                  <a:srgbClr val="A7674C"/>
                </a:solidFill>
                <a:latin typeface="Fedra Sans Std Book LF" panose="020B0403040000020004" pitchFamily="34" charset="0"/>
                <a:ea typeface="Fedra Sans Std Book LF" panose="020B0403040000020004" pitchFamily="34" charset="0"/>
              </a:rPr>
              <a:t>), 2008-18</a:t>
            </a:r>
          </a:p>
        </p:txBody>
      </p:sp>
      <p:graphicFrame>
        <p:nvGraphicFramePr>
          <p:cNvPr id="21" name="Chart 20">
            <a:extLst>
              <a:ext uri="{FF2B5EF4-FFF2-40B4-BE49-F238E27FC236}">
                <a16:creationId xmlns:a16="http://schemas.microsoft.com/office/drawing/2014/main" id="{6E26AA65-BE48-4C05-86B6-0A2DC6139251}"/>
              </a:ext>
            </a:extLst>
          </p:cNvPr>
          <p:cNvGraphicFramePr>
            <a:graphicFrameLocks/>
          </p:cNvGraphicFramePr>
          <p:nvPr>
            <p:extLst/>
          </p:nvPr>
        </p:nvGraphicFramePr>
        <p:xfrm>
          <a:off x="282956" y="6398092"/>
          <a:ext cx="4823615" cy="24877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954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D16774-7F87-472C-8407-007DC4A3CE7C}" type="slidenum">
              <a:rPr lang="en-US" smtClean="0"/>
              <a:pPr/>
              <a:t>40</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397340"/>
            <a:ext cx="5072878" cy="530915"/>
          </a:xfrm>
          <a:prstGeom prst="rect">
            <a:avLst/>
          </a:prstGeom>
          <a:noFill/>
        </p:spPr>
        <p:txBody>
          <a:bodyPr wrap="square" rtlCol="0">
            <a:spAutoFit/>
          </a:bodyPr>
          <a:lstStyle/>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1" name="Title 1">
            <a:extLst>
              <a:ext uri="{FF2B5EF4-FFF2-40B4-BE49-F238E27FC236}">
                <a16:creationId xmlns:a16="http://schemas.microsoft.com/office/drawing/2014/main" id="{0F82CF9D-D059-4734-B04F-524F2C7CB5F8}"/>
              </a:ext>
            </a:extLst>
          </p:cNvPr>
          <p:cNvSpPr>
            <a:spLocks noGrp="1"/>
          </p:cNvSpPr>
          <p:nvPr>
            <p:ph type="title"/>
          </p:nvPr>
        </p:nvSpPr>
        <p:spPr>
          <a:xfrm>
            <a:off x="246888" y="822122"/>
            <a:ext cx="4796798" cy="295072"/>
          </a:xfrm>
        </p:spPr>
        <p:txBody>
          <a:bodyPr>
            <a:noAutofit/>
          </a:bodyPr>
          <a:lstStyle/>
          <a:p>
            <a:r>
              <a:rPr lang="en-US" sz="1800" b="1" dirty="0">
                <a:solidFill>
                  <a:schemeClr val="tx2"/>
                </a:solidFill>
              </a:rPr>
              <a:t>Expense ratios </a:t>
            </a:r>
            <a:r>
              <a:rPr lang="en-US" sz="1400" b="1" dirty="0">
                <a:solidFill>
                  <a:schemeClr val="tx2"/>
                </a:solidFill>
              </a:rPr>
              <a:t>(3/3)</a:t>
            </a:r>
            <a:endParaRPr lang="en-US" sz="1400" b="1" dirty="0"/>
          </a:p>
        </p:txBody>
      </p:sp>
      <p:sp>
        <p:nvSpPr>
          <p:cNvPr id="12" name="TextBox 11">
            <a:extLst>
              <a:ext uri="{FF2B5EF4-FFF2-40B4-BE49-F238E27FC236}">
                <a16:creationId xmlns:a16="http://schemas.microsoft.com/office/drawing/2014/main" id="{7AC51F67-6B36-489F-AB9D-8F24E0C32F45}"/>
              </a:ext>
            </a:extLst>
          </p:cNvPr>
          <p:cNvSpPr txBox="1"/>
          <p:nvPr/>
        </p:nvSpPr>
        <p:spPr>
          <a:xfrm>
            <a:off x="227838" y="1711437"/>
            <a:ext cx="5072878" cy="530915"/>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When it comes to the expense ratios of Life Insurers things are somewhat better than for the Composite Insurers and Non-Life Insurers. The average expense ratio 2014-18 was 48.4%. </a:t>
            </a:r>
            <a:endParaRPr lang="en-US" sz="950" dirty="0">
              <a:solidFill>
                <a:srgbClr val="C00000"/>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7" name="TextBox 6">
            <a:extLst>
              <a:ext uri="{FF2B5EF4-FFF2-40B4-BE49-F238E27FC236}">
                <a16:creationId xmlns:a16="http://schemas.microsoft.com/office/drawing/2014/main" id="{554619DF-77E6-4E0A-B9B6-0BB7D72D5EB4}"/>
              </a:ext>
            </a:extLst>
          </p:cNvPr>
          <p:cNvSpPr txBox="1"/>
          <p:nvPr/>
        </p:nvSpPr>
        <p:spPr>
          <a:xfrm>
            <a:off x="182494" y="1363363"/>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Expense ratios of the Life Insurers</a:t>
            </a:r>
          </a:p>
        </p:txBody>
      </p:sp>
      <p:sp>
        <p:nvSpPr>
          <p:cNvPr id="9" name="TextBox 8">
            <a:extLst>
              <a:ext uri="{FF2B5EF4-FFF2-40B4-BE49-F238E27FC236}">
                <a16:creationId xmlns:a16="http://schemas.microsoft.com/office/drawing/2014/main" id="{C72B5FE5-BB41-4A7B-AFAB-51A03DB25CBB}"/>
              </a:ext>
            </a:extLst>
          </p:cNvPr>
          <p:cNvSpPr txBox="1"/>
          <p:nvPr/>
        </p:nvSpPr>
        <p:spPr>
          <a:xfrm>
            <a:off x="243713" y="6565289"/>
            <a:ext cx="5072878" cy="1554272"/>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However, the average percentage covers a significant degree of volatility, both between companies (compare Custodian Life with Mutual Benefits, for example) and between years (compare African Alliance’s performance in the period 2014-16 with its performance 2017-18, for example).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As we have already seen, the average loss ratio of the Life Insurers has historically been poor, so its relatively (relative to other sub-sectors) strong average expense ratio is of little comfort. As we explained in the previous section, an effective cost dynamic achieved by distributing group life policies to large number of underlying individuals has been offset by competing too hard with premium rates, thus creating high loss ratios.</a:t>
            </a:r>
            <a:endParaRPr lang="en-US" sz="950" dirty="0">
              <a:solidFill>
                <a:srgbClr val="C00000"/>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4" name="TextBox 13">
            <a:extLst>
              <a:ext uri="{FF2B5EF4-FFF2-40B4-BE49-F238E27FC236}">
                <a16:creationId xmlns:a16="http://schemas.microsoft.com/office/drawing/2014/main" id="{5278C5A7-DB79-4831-8EBC-6EA145D6D7C6}"/>
              </a:ext>
            </a:extLst>
          </p:cNvPr>
          <p:cNvSpPr txBox="1"/>
          <p:nvPr/>
        </p:nvSpPr>
        <p:spPr>
          <a:xfrm>
            <a:off x="313563" y="2305229"/>
            <a:ext cx="552450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Expense ratio*** of Life Insurers</a:t>
            </a:r>
          </a:p>
        </p:txBody>
      </p:sp>
      <p:sp>
        <p:nvSpPr>
          <p:cNvPr id="15" name="TextBox 14">
            <a:extLst>
              <a:ext uri="{FF2B5EF4-FFF2-40B4-BE49-F238E27FC236}">
                <a16:creationId xmlns:a16="http://schemas.microsoft.com/office/drawing/2014/main" id="{44FE97F1-3B4F-4F57-BA67-C63A4B772AA5}"/>
              </a:ext>
            </a:extLst>
          </p:cNvPr>
          <p:cNvSpPr txBox="1"/>
          <p:nvPr/>
        </p:nvSpPr>
        <p:spPr>
          <a:xfrm>
            <a:off x="313563" y="6047657"/>
            <a:ext cx="5562606" cy="415498"/>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***Expense Ratio defined as ((Administrative expenses + Management expenses + Underwriting expenses) / Net premium income). *United Metropolitan Nigeria Life **Royal Exchange Prudential Life. N.B. Data for United Metropolitan Nigeria Life for 2018 and Royal Exchange Prudential Life for 2018 are not available.</a:t>
            </a:r>
          </a:p>
        </p:txBody>
      </p:sp>
      <p:graphicFrame>
        <p:nvGraphicFramePr>
          <p:cNvPr id="13" name="Chart 12">
            <a:extLst>
              <a:ext uri="{FF2B5EF4-FFF2-40B4-BE49-F238E27FC236}">
                <a16:creationId xmlns:a16="http://schemas.microsoft.com/office/drawing/2014/main" id="{0FE60D6B-9C46-406A-B744-E69A8B84796E}"/>
              </a:ext>
            </a:extLst>
          </p:cNvPr>
          <p:cNvGraphicFramePr>
            <a:graphicFrameLocks/>
          </p:cNvGraphicFramePr>
          <p:nvPr>
            <p:extLst/>
          </p:nvPr>
        </p:nvGraphicFramePr>
        <p:xfrm>
          <a:off x="227837" y="2563968"/>
          <a:ext cx="5610231" cy="33535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2764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D16774-7F87-472C-8407-007DC4A3CE7C}" type="slidenum">
              <a:rPr lang="en-US" smtClean="0"/>
              <a:pPr/>
              <a:t>41</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397340"/>
            <a:ext cx="5072878" cy="530915"/>
          </a:xfrm>
          <a:prstGeom prst="rect">
            <a:avLst/>
          </a:prstGeom>
          <a:noFill/>
        </p:spPr>
        <p:txBody>
          <a:bodyPr wrap="square" rtlCol="0">
            <a:spAutoFit/>
          </a:bodyPr>
          <a:lstStyle/>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1" name="Title 1">
            <a:extLst>
              <a:ext uri="{FF2B5EF4-FFF2-40B4-BE49-F238E27FC236}">
                <a16:creationId xmlns:a16="http://schemas.microsoft.com/office/drawing/2014/main" id="{0F82CF9D-D059-4734-B04F-524F2C7CB5F8}"/>
              </a:ext>
            </a:extLst>
          </p:cNvPr>
          <p:cNvSpPr>
            <a:spLocks noGrp="1"/>
          </p:cNvSpPr>
          <p:nvPr>
            <p:ph type="title"/>
          </p:nvPr>
        </p:nvSpPr>
        <p:spPr>
          <a:xfrm>
            <a:off x="246888" y="822122"/>
            <a:ext cx="4796798" cy="295072"/>
          </a:xfrm>
        </p:spPr>
        <p:txBody>
          <a:bodyPr>
            <a:noAutofit/>
          </a:bodyPr>
          <a:lstStyle/>
          <a:p>
            <a:r>
              <a:rPr lang="en-US" sz="1800" b="1" dirty="0">
                <a:solidFill>
                  <a:schemeClr val="tx2"/>
                </a:solidFill>
              </a:rPr>
              <a:t>Combined ratios </a:t>
            </a:r>
            <a:r>
              <a:rPr lang="en-US" sz="1400" b="1" dirty="0">
                <a:solidFill>
                  <a:schemeClr val="tx2"/>
                </a:solidFill>
              </a:rPr>
              <a:t>(1/4)</a:t>
            </a:r>
            <a:endParaRPr lang="en-US" sz="1400" b="1" dirty="0"/>
          </a:p>
        </p:txBody>
      </p:sp>
      <p:sp>
        <p:nvSpPr>
          <p:cNvPr id="12" name="TextBox 11">
            <a:extLst>
              <a:ext uri="{FF2B5EF4-FFF2-40B4-BE49-F238E27FC236}">
                <a16:creationId xmlns:a16="http://schemas.microsoft.com/office/drawing/2014/main" id="{7AC51F67-6B36-489F-AB9D-8F24E0C32F45}"/>
              </a:ext>
            </a:extLst>
          </p:cNvPr>
          <p:cNvSpPr txBox="1"/>
          <p:nvPr/>
        </p:nvSpPr>
        <p:spPr>
          <a:xfrm>
            <a:off x="227838" y="1711437"/>
            <a:ext cx="5072878" cy="969496"/>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combined ratio is the sum of an insurance company’s loss ratio and its expense ratio. The industry norm is to achieve a combined ratio of less than 100% and the target is to bring it as low as possible. The implication is that a combined ratio of over 100% equates to an unprofitable company, though insurance companies can still be profitable with combined ratios of 100% by having other income streams, such as fee income from asset management subsidiaries.  </a:t>
            </a:r>
            <a:endParaRPr lang="en-US" sz="950" dirty="0">
              <a:solidFill>
                <a:srgbClr val="C00000"/>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7" name="TextBox 6">
            <a:extLst>
              <a:ext uri="{FF2B5EF4-FFF2-40B4-BE49-F238E27FC236}">
                <a16:creationId xmlns:a16="http://schemas.microsoft.com/office/drawing/2014/main" id="{554619DF-77E6-4E0A-B9B6-0BB7D72D5EB4}"/>
              </a:ext>
            </a:extLst>
          </p:cNvPr>
          <p:cNvSpPr txBox="1"/>
          <p:nvPr/>
        </p:nvSpPr>
        <p:spPr>
          <a:xfrm>
            <a:off x="246888" y="13756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Combined ratios of the Composite Insurers</a:t>
            </a:r>
          </a:p>
        </p:txBody>
      </p:sp>
      <p:sp>
        <p:nvSpPr>
          <p:cNvPr id="9" name="TextBox 8">
            <a:extLst>
              <a:ext uri="{FF2B5EF4-FFF2-40B4-BE49-F238E27FC236}">
                <a16:creationId xmlns:a16="http://schemas.microsoft.com/office/drawing/2014/main" id="{C72B5FE5-BB41-4A7B-AFAB-51A03DB25CBB}"/>
              </a:ext>
            </a:extLst>
          </p:cNvPr>
          <p:cNvSpPr txBox="1"/>
          <p:nvPr/>
        </p:nvSpPr>
        <p:spPr>
          <a:xfrm>
            <a:off x="227838" y="6850308"/>
            <a:ext cx="5072878" cy="2285241"/>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Starting with the nine Composite Insurers for which we have adequate financial information, the average combined ratio over the period 2014-18 was 119.1%. We do not have data for NSIA Insurance and Great Nigeria Insurance for 2018 (at the time of going to press) but, for the 43 data points available to us here only nine are less than 100.0%. In other words, over three quarters of the time the Composite Insurers are running at a combined ratio of greater than 100.0%.</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What some Composite Insurers gain on loss ratios they throw away on expense ratios, and vice versa. For example, Standard Alliance Insurance has the best loss ratios in our study (an average 37.2% 2014-18, compared with the average of 58.1%) but has high expense ratios (an average 67.1% 2014-18, compared with the average of 61.0%), and therefore has a combined ratio over 100.0% (an average 104.3% 2014-18).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Leadway</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Assurance has the best expense ratios in its sub-sector (thanks to economies of scale) but has experienced poor loss ratios and so ends up with an average combined ratio of 120.3% 2014-18, which is close to the average.   </a:t>
            </a:r>
          </a:p>
        </p:txBody>
      </p:sp>
      <p:sp>
        <p:nvSpPr>
          <p:cNvPr id="14" name="TextBox 13">
            <a:extLst>
              <a:ext uri="{FF2B5EF4-FFF2-40B4-BE49-F238E27FC236}">
                <a16:creationId xmlns:a16="http://schemas.microsoft.com/office/drawing/2014/main" id="{5278C5A7-DB79-4831-8EBC-6EA145D6D7C6}"/>
              </a:ext>
            </a:extLst>
          </p:cNvPr>
          <p:cNvSpPr txBox="1"/>
          <p:nvPr/>
        </p:nvSpPr>
        <p:spPr>
          <a:xfrm>
            <a:off x="313563" y="2688489"/>
            <a:ext cx="552450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Combined ratio* of Composite Insurers</a:t>
            </a:r>
          </a:p>
        </p:txBody>
      </p:sp>
      <p:sp>
        <p:nvSpPr>
          <p:cNvPr id="15" name="TextBox 14">
            <a:extLst>
              <a:ext uri="{FF2B5EF4-FFF2-40B4-BE49-F238E27FC236}">
                <a16:creationId xmlns:a16="http://schemas.microsoft.com/office/drawing/2014/main" id="{44FE97F1-3B4F-4F57-BA67-C63A4B772AA5}"/>
              </a:ext>
            </a:extLst>
          </p:cNvPr>
          <p:cNvSpPr txBox="1"/>
          <p:nvPr/>
        </p:nvSpPr>
        <p:spPr>
          <a:xfrm>
            <a:off x="322326" y="6379326"/>
            <a:ext cx="6263248" cy="307777"/>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*Combined Ratio defined as (Loss ratio + Expense ratio) N.B. Data for 2018 for Standard Alliance Insurance and Niger Insurance is for 9M 2018. </a:t>
            </a:r>
          </a:p>
        </p:txBody>
      </p:sp>
      <p:graphicFrame>
        <p:nvGraphicFramePr>
          <p:cNvPr id="13" name="Chart 12">
            <a:extLst>
              <a:ext uri="{FF2B5EF4-FFF2-40B4-BE49-F238E27FC236}">
                <a16:creationId xmlns:a16="http://schemas.microsoft.com/office/drawing/2014/main" id="{719F78F4-610A-403F-930F-07427A0BBC19}"/>
              </a:ext>
            </a:extLst>
          </p:cNvPr>
          <p:cNvGraphicFramePr>
            <a:graphicFrameLocks/>
          </p:cNvGraphicFramePr>
          <p:nvPr>
            <p:extLst/>
          </p:nvPr>
        </p:nvGraphicFramePr>
        <p:xfrm>
          <a:off x="227837" y="2921148"/>
          <a:ext cx="5610231" cy="34581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6220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D16774-7F87-472C-8407-007DC4A3CE7C}" type="slidenum">
              <a:rPr lang="en-US" smtClean="0"/>
              <a:pPr/>
              <a:t>42</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397340"/>
            <a:ext cx="5072878" cy="530915"/>
          </a:xfrm>
          <a:prstGeom prst="rect">
            <a:avLst/>
          </a:prstGeom>
          <a:noFill/>
        </p:spPr>
        <p:txBody>
          <a:bodyPr wrap="square" rtlCol="0">
            <a:spAutoFit/>
          </a:bodyPr>
          <a:lstStyle/>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1" name="Title 1">
            <a:extLst>
              <a:ext uri="{FF2B5EF4-FFF2-40B4-BE49-F238E27FC236}">
                <a16:creationId xmlns:a16="http://schemas.microsoft.com/office/drawing/2014/main" id="{0F82CF9D-D059-4734-B04F-524F2C7CB5F8}"/>
              </a:ext>
            </a:extLst>
          </p:cNvPr>
          <p:cNvSpPr>
            <a:spLocks noGrp="1"/>
          </p:cNvSpPr>
          <p:nvPr>
            <p:ph type="title"/>
          </p:nvPr>
        </p:nvSpPr>
        <p:spPr>
          <a:xfrm>
            <a:off x="246888" y="822122"/>
            <a:ext cx="4796798" cy="295072"/>
          </a:xfrm>
        </p:spPr>
        <p:txBody>
          <a:bodyPr>
            <a:normAutofit fontScale="90000"/>
          </a:bodyPr>
          <a:lstStyle/>
          <a:p>
            <a:r>
              <a:rPr lang="en-US" b="1" dirty="0">
                <a:solidFill>
                  <a:schemeClr val="tx2"/>
                </a:solidFill>
              </a:rPr>
              <a:t>Combined ratios </a:t>
            </a:r>
            <a:r>
              <a:rPr lang="en-US" sz="1600" b="1" dirty="0">
                <a:solidFill>
                  <a:schemeClr val="tx2"/>
                </a:solidFill>
              </a:rPr>
              <a:t>(2/4</a:t>
            </a:r>
            <a:r>
              <a:rPr lang="en-US" sz="1800" b="1" dirty="0">
                <a:solidFill>
                  <a:schemeClr val="tx2"/>
                </a:solidFill>
              </a:rPr>
              <a:t>)</a:t>
            </a:r>
            <a:endParaRPr lang="en-US" sz="1600" b="1" dirty="0"/>
          </a:p>
        </p:txBody>
      </p:sp>
      <p:sp>
        <p:nvSpPr>
          <p:cNvPr id="12" name="TextBox 11">
            <a:extLst>
              <a:ext uri="{FF2B5EF4-FFF2-40B4-BE49-F238E27FC236}">
                <a16:creationId xmlns:a16="http://schemas.microsoft.com/office/drawing/2014/main" id="{7AC51F67-6B36-489F-AB9D-8F24E0C32F45}"/>
              </a:ext>
            </a:extLst>
          </p:cNvPr>
          <p:cNvSpPr txBox="1"/>
          <p:nvPr/>
        </p:nvSpPr>
        <p:spPr>
          <a:xfrm>
            <a:off x="227838" y="1649237"/>
            <a:ext cx="5072878" cy="1408078"/>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combined ratios of the Non-Life (or General) Insurers studied in this report are, on average, better than those for the Composite Insurers, but not much. The simple average of their combined ratios 2014-18 was 110.2% (Composite Insurers: 119.1%), again implying lack of underlying profitability. However, the poor performance is more concentrated among the Non-Life Insurers than among the Composite Insurers, which is significant. Of the 44 data points in the chart below (we do not yet have 2018 data for Royal Exchange General Insurance) 21 are less than 100%. In other words, the Non-Life Insurers report underlying profitability almost half the time, which is more than can be said for the Composite Insurers (and, as we shall see, the Life Insurers). </a:t>
            </a:r>
            <a:endParaRPr lang="en-US" sz="950" dirty="0">
              <a:solidFill>
                <a:srgbClr val="C00000"/>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7" name="TextBox 6">
            <a:extLst>
              <a:ext uri="{FF2B5EF4-FFF2-40B4-BE49-F238E27FC236}">
                <a16:creationId xmlns:a16="http://schemas.microsoft.com/office/drawing/2014/main" id="{554619DF-77E6-4E0A-B9B6-0BB7D72D5EB4}"/>
              </a:ext>
            </a:extLst>
          </p:cNvPr>
          <p:cNvSpPr txBox="1"/>
          <p:nvPr/>
        </p:nvSpPr>
        <p:spPr>
          <a:xfrm>
            <a:off x="246888" y="13883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Combined ratios of the Non-Life Insurers</a:t>
            </a:r>
          </a:p>
        </p:txBody>
      </p:sp>
      <p:sp>
        <p:nvSpPr>
          <p:cNvPr id="9" name="TextBox 8">
            <a:extLst>
              <a:ext uri="{FF2B5EF4-FFF2-40B4-BE49-F238E27FC236}">
                <a16:creationId xmlns:a16="http://schemas.microsoft.com/office/drawing/2014/main" id="{C72B5FE5-BB41-4A7B-AFAB-51A03DB25CBB}"/>
              </a:ext>
            </a:extLst>
          </p:cNvPr>
          <p:cNvSpPr txBox="1"/>
          <p:nvPr/>
        </p:nvSpPr>
        <p:spPr>
          <a:xfrm>
            <a:off x="227838" y="6803681"/>
            <a:ext cx="5072878" cy="2723823"/>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There are several Non-Life Insurers which regularly report combined ratios of less than 100.0%: Custodian &amp; Allied General Insurance; NEM Insurance; Zenith General Insurance (though not in 2017 and 2018); Sovereign Trust General Insurance; and Regency Alliance General Alliance.</a:t>
            </a:r>
            <a:endParaRPr lang="en-US" sz="950" i="1" dirty="0">
              <a:solidFill>
                <a:schemeClr val="tx2">
                  <a:lumMod val="75000"/>
                  <a:lumOff val="25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dirty="0">
              <a:solidFill>
                <a:srgbClr val="C00000"/>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Other Non-Life Insurers suffer the problem of one ratio (either the loss or the expense) working well while the other one does not. Mutual Benefits Insurance has the best average loss ratio 2014-18 in our study, 28.0% but has an average expense ratio 2014-18 of 78.4%, well above the average (67.5%). Consequently it has combined ratio of 106.4%. By contrast, the average loss ratio between 2014-18 of Royal Exchange General Insurance, at 77.9%, is well above the average of 42.7%, but its average expense ratio 2014-18 is just 28.0%. Its average combined ratio between 2014-18, therefore, is 105.9%.</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some cases these contrasts reflect deliberate strategies. Market share and growth can create scale (and low expense ratios) even at the expense of underwriting quality. Cautious underwriting can pass up on growth opportunities. And high costs can also mean high levels of investment in technology to prepare for future growth. High ratios are not uniformly bad.</a:t>
            </a:r>
          </a:p>
        </p:txBody>
      </p:sp>
      <p:sp>
        <p:nvSpPr>
          <p:cNvPr id="14" name="TextBox 13">
            <a:extLst>
              <a:ext uri="{FF2B5EF4-FFF2-40B4-BE49-F238E27FC236}">
                <a16:creationId xmlns:a16="http://schemas.microsoft.com/office/drawing/2014/main" id="{5278C5A7-DB79-4831-8EBC-6EA145D6D7C6}"/>
              </a:ext>
            </a:extLst>
          </p:cNvPr>
          <p:cNvSpPr txBox="1"/>
          <p:nvPr/>
        </p:nvSpPr>
        <p:spPr>
          <a:xfrm>
            <a:off x="313563" y="3081923"/>
            <a:ext cx="552450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Combined ratio* of Non-Life Insurers</a:t>
            </a:r>
          </a:p>
        </p:txBody>
      </p:sp>
      <p:sp>
        <p:nvSpPr>
          <p:cNvPr id="15" name="TextBox 14">
            <a:extLst>
              <a:ext uri="{FF2B5EF4-FFF2-40B4-BE49-F238E27FC236}">
                <a16:creationId xmlns:a16="http://schemas.microsoft.com/office/drawing/2014/main" id="{44FE97F1-3B4F-4F57-BA67-C63A4B772AA5}"/>
              </a:ext>
            </a:extLst>
          </p:cNvPr>
          <p:cNvSpPr txBox="1"/>
          <p:nvPr/>
        </p:nvSpPr>
        <p:spPr>
          <a:xfrm>
            <a:off x="313563" y="6553571"/>
            <a:ext cx="6263248" cy="307777"/>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*Combined Ratio defined as (Loss ratio + Expense ratio) N.B. data for Royal Exchange for 2018 is not available. N.B. data for Royal Exchange General </a:t>
            </a:r>
            <a:r>
              <a:rPr lang="en-US" sz="700">
                <a:solidFill>
                  <a:schemeClr val="tx1">
                    <a:lumMod val="50000"/>
                  </a:schemeClr>
                </a:solidFill>
                <a:latin typeface="Fedra Sans Std Book LF" panose="020B0403040000020004" pitchFamily="34" charset="0"/>
                <a:ea typeface="Fedra Sans Std Book LF" panose="020B0403040000020004" pitchFamily="34" charset="0"/>
              </a:rPr>
              <a:t>Insurace for 2018 is not available</a:t>
            </a:r>
            <a:endParaRPr lang="en-US" sz="700" dirty="0">
              <a:solidFill>
                <a:schemeClr val="tx1">
                  <a:lumMod val="50000"/>
                </a:schemeClr>
              </a:solidFill>
              <a:latin typeface="Fedra Sans Std Book LF" panose="020B0403040000020004" pitchFamily="34" charset="0"/>
              <a:ea typeface="Fedra Sans Std Book LF" panose="020B0403040000020004" pitchFamily="34" charset="0"/>
            </a:endParaRPr>
          </a:p>
        </p:txBody>
      </p:sp>
      <p:graphicFrame>
        <p:nvGraphicFramePr>
          <p:cNvPr id="13" name="Chart 12">
            <a:extLst>
              <a:ext uri="{FF2B5EF4-FFF2-40B4-BE49-F238E27FC236}">
                <a16:creationId xmlns:a16="http://schemas.microsoft.com/office/drawing/2014/main" id="{EC17BE9C-236E-41A8-97F5-6655D02BD0BF}"/>
              </a:ext>
            </a:extLst>
          </p:cNvPr>
          <p:cNvGraphicFramePr>
            <a:graphicFrameLocks/>
          </p:cNvGraphicFramePr>
          <p:nvPr>
            <p:extLst/>
          </p:nvPr>
        </p:nvGraphicFramePr>
        <p:xfrm>
          <a:off x="313563" y="3298037"/>
          <a:ext cx="5610232" cy="33432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5911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D16774-7F87-472C-8407-007DC4A3CE7C}" type="slidenum">
              <a:rPr lang="en-US" smtClean="0"/>
              <a:pPr/>
              <a:t>43</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397340"/>
            <a:ext cx="5072878" cy="530915"/>
          </a:xfrm>
          <a:prstGeom prst="rect">
            <a:avLst/>
          </a:prstGeom>
          <a:noFill/>
        </p:spPr>
        <p:txBody>
          <a:bodyPr wrap="square" rtlCol="0">
            <a:spAutoFit/>
          </a:bodyPr>
          <a:lstStyle/>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1" name="Title 1">
            <a:extLst>
              <a:ext uri="{FF2B5EF4-FFF2-40B4-BE49-F238E27FC236}">
                <a16:creationId xmlns:a16="http://schemas.microsoft.com/office/drawing/2014/main" id="{0F82CF9D-D059-4734-B04F-524F2C7CB5F8}"/>
              </a:ext>
            </a:extLst>
          </p:cNvPr>
          <p:cNvSpPr>
            <a:spLocks noGrp="1"/>
          </p:cNvSpPr>
          <p:nvPr>
            <p:ph type="title"/>
          </p:nvPr>
        </p:nvSpPr>
        <p:spPr>
          <a:xfrm>
            <a:off x="246888" y="822122"/>
            <a:ext cx="4796798" cy="295072"/>
          </a:xfrm>
        </p:spPr>
        <p:txBody>
          <a:bodyPr>
            <a:normAutofit fontScale="90000"/>
          </a:bodyPr>
          <a:lstStyle/>
          <a:p>
            <a:r>
              <a:rPr lang="en-US" b="1" dirty="0">
                <a:solidFill>
                  <a:schemeClr val="tx2"/>
                </a:solidFill>
              </a:rPr>
              <a:t>Combined ratios </a:t>
            </a:r>
            <a:r>
              <a:rPr lang="en-US" sz="1600" b="1" dirty="0">
                <a:solidFill>
                  <a:schemeClr val="tx2"/>
                </a:solidFill>
              </a:rPr>
              <a:t>(3/4)</a:t>
            </a:r>
            <a:endParaRPr lang="en-US" sz="1600" b="1" dirty="0"/>
          </a:p>
        </p:txBody>
      </p:sp>
      <p:sp>
        <p:nvSpPr>
          <p:cNvPr id="12" name="TextBox 11">
            <a:extLst>
              <a:ext uri="{FF2B5EF4-FFF2-40B4-BE49-F238E27FC236}">
                <a16:creationId xmlns:a16="http://schemas.microsoft.com/office/drawing/2014/main" id="{7AC51F67-6B36-489F-AB9D-8F24E0C32F45}"/>
              </a:ext>
            </a:extLst>
          </p:cNvPr>
          <p:cNvSpPr txBox="1"/>
          <p:nvPr/>
        </p:nvSpPr>
        <p:spPr>
          <a:xfrm>
            <a:off x="227838" y="1711437"/>
            <a:ext cx="5072878" cy="1261884"/>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Earlier in report we detailed how many of the Life Insurers, in their quest for growth in the group life business, sacrificed underwriting prudence and ended up with high loss ratios, though in many cases their expense ratios were attractive (i.e. under 40%).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average combined ratio for the nine Life Insurers studied here, for the period 2014-18, is 115.4%, compared with 110.2% for Non-Life Insurers and 119.1% for Composite Insurers. In other words, their combined ratios are very much in the same ball park and imply, in general, lack of underlying profitability.  </a:t>
            </a:r>
            <a:r>
              <a:rPr lang="en-US" sz="950" dirty="0">
                <a:solidFill>
                  <a:srgbClr val="C00000"/>
                </a:solidFill>
                <a:latin typeface="Fedra Sans Std Book LF" panose="020B0403040000020004" pitchFamily="34" charset="0"/>
                <a:ea typeface="Fedra Sans Std Book LF" panose="020B0403040000020004" pitchFamily="34" charset="0"/>
                <a:cs typeface="Arial" panose="020B0604020202020204" pitchFamily="34" charset="0"/>
              </a:rPr>
              <a:t> </a:t>
            </a:r>
          </a:p>
        </p:txBody>
      </p:sp>
      <p:sp>
        <p:nvSpPr>
          <p:cNvPr id="7" name="TextBox 6">
            <a:extLst>
              <a:ext uri="{FF2B5EF4-FFF2-40B4-BE49-F238E27FC236}">
                <a16:creationId xmlns:a16="http://schemas.microsoft.com/office/drawing/2014/main" id="{554619DF-77E6-4E0A-B9B6-0BB7D72D5EB4}"/>
              </a:ext>
            </a:extLst>
          </p:cNvPr>
          <p:cNvSpPr txBox="1"/>
          <p:nvPr/>
        </p:nvSpPr>
        <p:spPr>
          <a:xfrm>
            <a:off x="246888" y="13756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Combined ratios of the Life Insurers</a:t>
            </a:r>
          </a:p>
        </p:txBody>
      </p:sp>
      <p:sp>
        <p:nvSpPr>
          <p:cNvPr id="9" name="TextBox 8">
            <a:extLst>
              <a:ext uri="{FF2B5EF4-FFF2-40B4-BE49-F238E27FC236}">
                <a16:creationId xmlns:a16="http://schemas.microsoft.com/office/drawing/2014/main" id="{C72B5FE5-BB41-4A7B-AFAB-51A03DB25CBB}"/>
              </a:ext>
            </a:extLst>
          </p:cNvPr>
          <p:cNvSpPr txBox="1"/>
          <p:nvPr/>
        </p:nvSpPr>
        <p:spPr>
          <a:xfrm>
            <a:off x="243713" y="7274411"/>
            <a:ext cx="5072878" cy="1700466"/>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concentration of underlying profitability among Life Insurers is again different from both Composite Insurers and General Insurers. Of the 44 data points in our study (we do not yet have 2018 data for United Metropolitan Nigerian Life) 14 are below 100.0%. So the Life Insurers are operating without underlying profitability for approximately two thirds of the time.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There are some notable exceptions. FBN Life has an average combined ratio of 56.8% between 2014-18, which is well below the average. We have already described the advantage which FBN Life enjoys over its rivals when it comes to distributing insurance products to individual clients. Prudential Zenith Life has an average 2014-18 combined ratio of 82.0%; not as good at FBN Life but well below the desired benchmark. </a:t>
            </a:r>
          </a:p>
        </p:txBody>
      </p:sp>
      <p:sp>
        <p:nvSpPr>
          <p:cNvPr id="14" name="TextBox 13">
            <a:extLst>
              <a:ext uri="{FF2B5EF4-FFF2-40B4-BE49-F238E27FC236}">
                <a16:creationId xmlns:a16="http://schemas.microsoft.com/office/drawing/2014/main" id="{5278C5A7-DB79-4831-8EBC-6EA145D6D7C6}"/>
              </a:ext>
            </a:extLst>
          </p:cNvPr>
          <p:cNvSpPr txBox="1"/>
          <p:nvPr/>
        </p:nvSpPr>
        <p:spPr>
          <a:xfrm>
            <a:off x="313563" y="3157419"/>
            <a:ext cx="552450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Combined ratio*** of Life Insurers</a:t>
            </a:r>
          </a:p>
        </p:txBody>
      </p:sp>
      <p:sp>
        <p:nvSpPr>
          <p:cNvPr id="15" name="TextBox 14">
            <a:extLst>
              <a:ext uri="{FF2B5EF4-FFF2-40B4-BE49-F238E27FC236}">
                <a16:creationId xmlns:a16="http://schemas.microsoft.com/office/drawing/2014/main" id="{44FE97F1-3B4F-4F57-BA67-C63A4B772AA5}"/>
              </a:ext>
            </a:extLst>
          </p:cNvPr>
          <p:cNvSpPr txBox="1"/>
          <p:nvPr/>
        </p:nvSpPr>
        <p:spPr>
          <a:xfrm>
            <a:off x="313563" y="6713239"/>
            <a:ext cx="5562606" cy="415498"/>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*Combined Ratio defined as (Loss ratio + Expense ratio) *United Metropolitan Nigeria Life **Royal Exchange Prudential Life. N.B. Data for United Metropolitan Nigeria Life for 2018 and Royal Exchange Prudential Life for 2018 are not available.</a:t>
            </a:r>
          </a:p>
        </p:txBody>
      </p:sp>
      <p:graphicFrame>
        <p:nvGraphicFramePr>
          <p:cNvPr id="13" name="Chart 12">
            <a:extLst>
              <a:ext uri="{FF2B5EF4-FFF2-40B4-BE49-F238E27FC236}">
                <a16:creationId xmlns:a16="http://schemas.microsoft.com/office/drawing/2014/main" id="{0C38A64B-622A-4497-B1A2-50CEB0143E15}"/>
              </a:ext>
            </a:extLst>
          </p:cNvPr>
          <p:cNvGraphicFramePr>
            <a:graphicFrameLocks/>
          </p:cNvGraphicFramePr>
          <p:nvPr>
            <p:extLst/>
          </p:nvPr>
        </p:nvGraphicFramePr>
        <p:xfrm>
          <a:off x="227837" y="3363034"/>
          <a:ext cx="5610231" cy="33747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6417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D16774-7F87-472C-8407-007DC4A3CE7C}" type="slidenum">
              <a:rPr lang="en-US" smtClean="0"/>
              <a:pPr/>
              <a:t>44</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397340"/>
            <a:ext cx="5072878" cy="530915"/>
          </a:xfrm>
          <a:prstGeom prst="rect">
            <a:avLst/>
          </a:prstGeom>
          <a:noFill/>
        </p:spPr>
        <p:txBody>
          <a:bodyPr wrap="square" rtlCol="0">
            <a:spAutoFit/>
          </a:bodyPr>
          <a:lstStyle/>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1" name="Title 1">
            <a:extLst>
              <a:ext uri="{FF2B5EF4-FFF2-40B4-BE49-F238E27FC236}">
                <a16:creationId xmlns:a16="http://schemas.microsoft.com/office/drawing/2014/main" id="{0F82CF9D-D059-4734-B04F-524F2C7CB5F8}"/>
              </a:ext>
            </a:extLst>
          </p:cNvPr>
          <p:cNvSpPr>
            <a:spLocks noGrp="1"/>
          </p:cNvSpPr>
          <p:nvPr>
            <p:ph type="title"/>
          </p:nvPr>
        </p:nvSpPr>
        <p:spPr>
          <a:xfrm>
            <a:off x="246888" y="822122"/>
            <a:ext cx="4796798" cy="295072"/>
          </a:xfrm>
        </p:spPr>
        <p:txBody>
          <a:bodyPr>
            <a:normAutofit fontScale="90000"/>
          </a:bodyPr>
          <a:lstStyle/>
          <a:p>
            <a:r>
              <a:rPr lang="en-US" b="1" dirty="0">
                <a:solidFill>
                  <a:schemeClr val="tx2"/>
                </a:solidFill>
              </a:rPr>
              <a:t>Combined ratios </a:t>
            </a:r>
            <a:r>
              <a:rPr lang="en-US" sz="1600" b="1" dirty="0">
                <a:solidFill>
                  <a:schemeClr val="tx2"/>
                </a:solidFill>
              </a:rPr>
              <a:t>(4/4)</a:t>
            </a:r>
            <a:endParaRPr lang="en-US" sz="1600" b="1" dirty="0"/>
          </a:p>
        </p:txBody>
      </p:sp>
      <p:sp>
        <p:nvSpPr>
          <p:cNvPr id="12" name="TextBox 11">
            <a:extLst>
              <a:ext uri="{FF2B5EF4-FFF2-40B4-BE49-F238E27FC236}">
                <a16:creationId xmlns:a16="http://schemas.microsoft.com/office/drawing/2014/main" id="{7AC51F67-6B36-489F-AB9D-8F24E0C32F45}"/>
              </a:ext>
            </a:extLst>
          </p:cNvPr>
          <p:cNvSpPr txBox="1"/>
          <p:nvPr/>
        </p:nvSpPr>
        <p:spPr>
          <a:xfrm>
            <a:off x="227838" y="1711437"/>
            <a:ext cx="5072878" cy="5062924"/>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When we examined the loss ratios in the section ‘Profitability of risk transfer’ we did not find much to be worried about. It is true (especially in the cases of Composite Insurers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Leadway</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Assurance and AIICO Insurance) that there has been remarkable volatility in underwriting results. It is also true that the Life Insurers (and Composite Insurers are partly life insurers) entered into an unwise competition with each other to sell group life policies for a long period, which resulted in erosion of premium rates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amd</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rising loss ratios. These necessitated the intervention of the regulator in 2018.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That said, the major insurance companies for which we have sufficient financial data do not suffer from a systemic inability to price risk. Such an allegation would be false.</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So, if the problem does not lie, fundamentally, with the profitability of risk transfer, where does it lie? After all, in our section ‘Shareholder returns’ we showed that our sample insurance companies usually do not make returns equivalent to the risk-free rate, and almost always fall short of their cost of equity.</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problem comes with expense ratios, which are so high that, added to loss ratios, they generate combined ratios of over 100.0% more often than not. In the case of Composite Insurers the industry is operating at a combined ratio of over 100.0% about three quarters of the time; in the Non-Life Insurance sub-sector for about half the time; and in the Life Insurance sub-sector for about two-thirds of the time. This is not the foundation of a strong industry, unless it can expand.</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It is noticeable that the one Life Insurer which has cracked the distribution model, FBN Life, enjoys low loss ratios (because it is distributing predominantly to retail customers), moderate expense ratios, and a combined ratio which averaged 56.8% 2014-18. This shows what can be done when the distribution issue is solved and economies of scale are reached. Indeed, it could be argued that the largest company in this study,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Leadway</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Assurance, follows a growth strategy, even at the risk of occasional spikes in loss ratios, because of the advantages of scale when is comes to expense ratios. A strategy based on achieving scale may make the best sense.</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conclusion we draw is that the insurance industry’s core issue is with scale and therefore with its overall growth strategy.      </a:t>
            </a:r>
            <a:r>
              <a:rPr lang="en-US" sz="950" dirty="0">
                <a:solidFill>
                  <a:srgbClr val="C00000"/>
                </a:solidFill>
                <a:latin typeface="Fedra Sans Std Book LF" panose="020B0403040000020004" pitchFamily="34" charset="0"/>
                <a:ea typeface="Fedra Sans Std Book LF" panose="020B0403040000020004" pitchFamily="34" charset="0"/>
                <a:cs typeface="Arial" panose="020B0604020202020204" pitchFamily="34" charset="0"/>
              </a:rPr>
              <a:t> </a:t>
            </a:r>
          </a:p>
        </p:txBody>
      </p:sp>
      <p:sp>
        <p:nvSpPr>
          <p:cNvPr id="7" name="TextBox 6">
            <a:extLst>
              <a:ext uri="{FF2B5EF4-FFF2-40B4-BE49-F238E27FC236}">
                <a16:creationId xmlns:a16="http://schemas.microsoft.com/office/drawing/2014/main" id="{554619DF-77E6-4E0A-B9B6-0BB7D72D5EB4}"/>
              </a:ext>
            </a:extLst>
          </p:cNvPr>
          <p:cNvSpPr txBox="1"/>
          <p:nvPr/>
        </p:nvSpPr>
        <p:spPr>
          <a:xfrm>
            <a:off x="246888" y="13756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Risk pricing is not the problem: the problem is scale</a:t>
            </a:r>
          </a:p>
        </p:txBody>
      </p:sp>
    </p:spTree>
    <p:extLst>
      <p:ext uri="{BB962C8B-B14F-4D97-AF65-F5344CB8AC3E}">
        <p14:creationId xmlns:p14="http://schemas.microsoft.com/office/powerpoint/2010/main" val="3464674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822122"/>
            <a:ext cx="5281076" cy="307776"/>
          </a:xfrm>
        </p:spPr>
        <p:txBody>
          <a:bodyPr>
            <a:noAutofit/>
          </a:bodyPr>
          <a:lstStyle/>
          <a:p>
            <a:r>
              <a:rPr lang="en-US" sz="1800" dirty="0">
                <a:solidFill>
                  <a:schemeClr val="tx2"/>
                </a:solidFill>
              </a:rPr>
              <a:t>Appendix I – compliance with NAICOM </a:t>
            </a:r>
            <a:r>
              <a:rPr lang="en-US" sz="1400" dirty="0">
                <a:solidFill>
                  <a:schemeClr val="tx2"/>
                </a:solidFill>
              </a:rPr>
              <a:t>(1/2)</a:t>
            </a:r>
            <a:endParaRPr lang="en-US" sz="14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45</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9" name="TextBox 18">
            <a:extLst>
              <a:ext uri="{FF2B5EF4-FFF2-40B4-BE49-F238E27FC236}">
                <a16:creationId xmlns:a16="http://schemas.microsoft.com/office/drawing/2014/main" id="{4BC2DFA7-F229-4FFF-8AA2-9627E4344765}"/>
              </a:ext>
            </a:extLst>
          </p:cNvPr>
          <p:cNvSpPr txBox="1"/>
          <p:nvPr/>
        </p:nvSpPr>
        <p:spPr>
          <a:xfrm>
            <a:off x="328265" y="9140931"/>
            <a:ext cx="6263248" cy="307777"/>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*Capital is defined as (Paid-up capital + share premium account + retained earnings).  The detailed notes on the page opposite form an integral part of this table. </a:t>
            </a:r>
          </a:p>
        </p:txBody>
      </p:sp>
      <p:sp>
        <p:nvSpPr>
          <p:cNvPr id="14" name="TextBox 13">
            <a:extLst>
              <a:ext uri="{FF2B5EF4-FFF2-40B4-BE49-F238E27FC236}">
                <a16:creationId xmlns:a16="http://schemas.microsoft.com/office/drawing/2014/main" id="{51C87A1B-6F59-43E2-87E6-AF7CE002B71D}"/>
              </a:ext>
            </a:extLst>
          </p:cNvPr>
          <p:cNvSpPr txBox="1"/>
          <p:nvPr/>
        </p:nvSpPr>
        <p:spPr>
          <a:xfrm>
            <a:off x="328265" y="1341542"/>
            <a:ext cx="638749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Recent capital* levels compared with NAICOM minimum requirements</a:t>
            </a:r>
          </a:p>
        </p:txBody>
      </p:sp>
      <p:pic>
        <p:nvPicPr>
          <p:cNvPr id="3" name="Picture 2">
            <a:extLst>
              <a:ext uri="{FF2B5EF4-FFF2-40B4-BE49-F238E27FC236}">
                <a16:creationId xmlns:a16="http://schemas.microsoft.com/office/drawing/2014/main" id="{E72FA244-74A7-4E15-939F-71F1D9986A0A}"/>
              </a:ext>
            </a:extLst>
          </p:cNvPr>
          <p:cNvPicPr>
            <a:picLocks noChangeAspect="1"/>
          </p:cNvPicPr>
          <p:nvPr/>
        </p:nvPicPr>
        <p:blipFill>
          <a:blip r:embed="rId2"/>
          <a:stretch>
            <a:fillRect/>
          </a:stretch>
        </p:blipFill>
        <p:spPr>
          <a:xfrm>
            <a:off x="328265" y="1602345"/>
            <a:ext cx="6387496" cy="7538586"/>
          </a:xfrm>
          <a:prstGeom prst="rect">
            <a:avLst/>
          </a:prstGeom>
        </p:spPr>
      </p:pic>
    </p:spTree>
    <p:extLst>
      <p:ext uri="{BB962C8B-B14F-4D97-AF65-F5344CB8AC3E}">
        <p14:creationId xmlns:p14="http://schemas.microsoft.com/office/powerpoint/2010/main" val="616641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7" y="822121"/>
            <a:ext cx="5364203" cy="371833"/>
          </a:xfrm>
        </p:spPr>
        <p:txBody>
          <a:bodyPr>
            <a:noAutofit/>
          </a:bodyPr>
          <a:lstStyle/>
          <a:p>
            <a:r>
              <a:rPr lang="en-US" sz="1800" dirty="0">
                <a:solidFill>
                  <a:schemeClr val="tx2"/>
                </a:solidFill>
              </a:rPr>
              <a:t>Appendix I – compliance with NAICOM </a:t>
            </a:r>
            <a:r>
              <a:rPr lang="en-US" sz="1400" dirty="0">
                <a:solidFill>
                  <a:schemeClr val="tx2"/>
                </a:solidFill>
              </a:rPr>
              <a:t>(2/2)</a:t>
            </a:r>
            <a:endParaRPr lang="en-US" sz="14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46</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1" name="TextBox 10">
            <a:extLst>
              <a:ext uri="{FF2B5EF4-FFF2-40B4-BE49-F238E27FC236}">
                <a16:creationId xmlns:a16="http://schemas.microsoft.com/office/drawing/2014/main" id="{A4C29C64-35F1-4CB5-A8FE-DA99A2BE7AF3}"/>
              </a:ext>
            </a:extLst>
          </p:cNvPr>
          <p:cNvSpPr txBox="1"/>
          <p:nvPr/>
        </p:nvSpPr>
        <p:spPr>
          <a:xfrm>
            <a:off x="246888" y="13756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Further notes to the table in Appendix I</a:t>
            </a:r>
          </a:p>
        </p:txBody>
      </p:sp>
      <p:sp>
        <p:nvSpPr>
          <p:cNvPr id="16" name="TextBox 15">
            <a:extLst>
              <a:ext uri="{FF2B5EF4-FFF2-40B4-BE49-F238E27FC236}">
                <a16:creationId xmlns:a16="http://schemas.microsoft.com/office/drawing/2014/main" id="{2870561B-8A23-4D45-97E2-397AFECC35B7}"/>
              </a:ext>
            </a:extLst>
          </p:cNvPr>
          <p:cNvSpPr txBox="1"/>
          <p:nvPr/>
        </p:nvSpPr>
        <p:spPr>
          <a:xfrm>
            <a:off x="246888" y="1618967"/>
            <a:ext cx="5072878" cy="2908489"/>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Data in this table is for 38 of Nigeria's 59 insurance companies for which Coronation Research has sufficient data, representing approx. N390.4bn of the industry's reported N400.0bn of Gross Premiums in 2018. Data is for full-year 2018 except for: NSIA - 2017 data; Standard Alliance Insurance - 9M 2018 data; Great Nigeria Insurance - 2017 data; Niger Insurance - 9M 2018 data;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Saham</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Unitrust Insurance - 2017 data; United Metropolitan Nigeria Life - 2017 data; Royal Exchange Prudential Life - 2017 data.</a:t>
            </a:r>
          </a:p>
          <a:p>
            <a:r>
              <a:rPr lang="en-US" sz="6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t>
            </a: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Of the 38 insurance companies featured here, 10 are not featured in the main report for reasons of brevity: Prestige Assurance; FBN General Insurance;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Saham</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Unitrust Insurance; Guinea Insurance; Fin Insurance Company; Veritas Kapital Assurance;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Sunu</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Assurance; Universal Insurance; Law, Union &amp; Rock Insurance; Linkage Assurance.</a:t>
            </a:r>
          </a:p>
          <a:p>
            <a:r>
              <a:rPr lang="en-US" sz="6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t>
            </a: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Data on capital levels (i.e. paid-up capital + share premium + retained earnings) has been taken from historic financial statements, as cited above, and will likely change due to future retained earnings, capital increases (including rights issues) and other factors including mergers and acquisitions. Therefore the table presented in Appendix I is a historic snapshot of how insurance companies were positioned with regard to NAICOM's minimum capital requirements at the time those capital requirements were published in May 2019, notwithstanding the fact that Coronation Research does not have up-to-date (i.e. full year 2018) data for certain companies, as detailed above. </a:t>
            </a:r>
          </a:p>
        </p:txBody>
      </p:sp>
      <p:sp>
        <p:nvSpPr>
          <p:cNvPr id="17" name="TextBox 16">
            <a:extLst>
              <a:ext uri="{FF2B5EF4-FFF2-40B4-BE49-F238E27FC236}">
                <a16:creationId xmlns:a16="http://schemas.microsoft.com/office/drawing/2014/main" id="{F0AD2EB5-5EDC-4CC6-A4DF-C6ED178C266B}"/>
              </a:ext>
            </a:extLst>
          </p:cNvPr>
          <p:cNvSpPr txBox="1"/>
          <p:nvPr/>
        </p:nvSpPr>
        <p:spPr>
          <a:xfrm>
            <a:off x="246888" y="6790472"/>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Insurance companies with significant foreign investors</a:t>
            </a:r>
          </a:p>
        </p:txBody>
      </p:sp>
      <p:sp>
        <p:nvSpPr>
          <p:cNvPr id="24" name="TextBox 23">
            <a:extLst>
              <a:ext uri="{FF2B5EF4-FFF2-40B4-BE49-F238E27FC236}">
                <a16:creationId xmlns:a16="http://schemas.microsoft.com/office/drawing/2014/main" id="{D6C3D3CA-E7DC-48A9-BAD7-0EFA01F6310E}"/>
              </a:ext>
            </a:extLst>
          </p:cNvPr>
          <p:cNvSpPr txBox="1"/>
          <p:nvPr/>
        </p:nvSpPr>
        <p:spPr>
          <a:xfrm>
            <a:off x="246888" y="7058562"/>
            <a:ext cx="5072878" cy="2577629"/>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this report we have made reference to several large international insurance companies present in Nigeria.  Of these, we note that two of them are invested in Nigerian insurance companies that are already compliant with NAICOM’s capital requirements. These are FBN Life, where Sanlam of South Africa is the investor, and Zenith Life Insurance, where Prudential of the UK is the investor.</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Two other international heavyweights present in Nigeria are Germany’s Allianz SE which owns Allianz (formerly Ensure), and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Axa</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of France which owns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Axa</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Mansard. We expect that Allianz will be able to raise capital from its parent and that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Axa</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Mansard will be able to do likewise (and we note that its extra capital requirement is not large). However, at the time of going to press neither company has made an announcement about capital raising. Likewise we have not read any notification from investees of other foreign strategic investors: Great Nigeria Insurance (IRCSC); Universal Insurance (Liberty Holdings);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Saham</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Unitrust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Saham</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However, we understand that Old Mutual of South Africa is committed to raise the capital of its Nigerian investment.</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9" name="TextBox 8">
            <a:extLst>
              <a:ext uri="{FF2B5EF4-FFF2-40B4-BE49-F238E27FC236}">
                <a16:creationId xmlns:a16="http://schemas.microsoft.com/office/drawing/2014/main" id="{DF2282D5-412F-4773-B6DF-B5B0101856B4}"/>
              </a:ext>
            </a:extLst>
          </p:cNvPr>
          <p:cNvSpPr txBox="1"/>
          <p:nvPr/>
        </p:nvSpPr>
        <p:spPr>
          <a:xfrm>
            <a:off x="246888" y="4775866"/>
            <a:ext cx="5072878" cy="1992853"/>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Several insurance companies have already announced plans to raise capital in order to bring themselves into compliance with NAICOM’s requirements. We expect the list of eight companies raising capital, which we give below, to grow.</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 AIICO is reported to have shareholder approval to raise up to N25.0bn in new capital. (b)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Lasaco</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Insurance is reported to have obtained shareholder approval to raise up to N10.0bn in new capital. (c) 29.9% of NEM's capital is reported to have been purchased by AFIG Funds. (d) Sovereign Trust Insurance is reported to be raising N4.2bn through a rights issue. (e) 39.9% of Royal Exchange General Insurance is reported to have been acquired by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InsuResilience</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(f) Consolidated Hallmark Insurance is reported to be raising N3.9bn through a rights issue. (g) Prestige Assurance is reported to have shareholders approval to raise N10.00bn in new capital. (h)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Wapic</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Insurance plc is reported to have received shareholders’ permission to raise N6.5bn in new capital. </a:t>
            </a:r>
          </a:p>
        </p:txBody>
      </p:sp>
      <p:sp>
        <p:nvSpPr>
          <p:cNvPr id="10" name="TextBox 9">
            <a:extLst>
              <a:ext uri="{FF2B5EF4-FFF2-40B4-BE49-F238E27FC236}">
                <a16:creationId xmlns:a16="http://schemas.microsoft.com/office/drawing/2014/main" id="{47C01BE7-9118-43CB-B353-3F64DFF58DF7}"/>
              </a:ext>
            </a:extLst>
          </p:cNvPr>
          <p:cNvSpPr txBox="1"/>
          <p:nvPr/>
        </p:nvSpPr>
        <p:spPr>
          <a:xfrm>
            <a:off x="246888" y="452378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Important notes to pages 7-8, and to this table</a:t>
            </a:r>
          </a:p>
        </p:txBody>
      </p:sp>
    </p:spTree>
    <p:extLst>
      <p:ext uri="{BB962C8B-B14F-4D97-AF65-F5344CB8AC3E}">
        <p14:creationId xmlns:p14="http://schemas.microsoft.com/office/powerpoint/2010/main" val="2947824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7" y="822122"/>
            <a:ext cx="5253367" cy="238527"/>
          </a:xfrm>
        </p:spPr>
        <p:txBody>
          <a:bodyPr>
            <a:noAutofit/>
          </a:bodyPr>
          <a:lstStyle/>
          <a:p>
            <a:r>
              <a:rPr lang="en-US" sz="1800" dirty="0">
                <a:solidFill>
                  <a:schemeClr val="tx2"/>
                </a:solidFill>
              </a:rPr>
              <a:t>Appendix II – asset management income </a:t>
            </a:r>
            <a:endParaRPr lang="en-US" sz="18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47</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9" name="TextBox 18">
            <a:extLst>
              <a:ext uri="{FF2B5EF4-FFF2-40B4-BE49-F238E27FC236}">
                <a16:creationId xmlns:a16="http://schemas.microsoft.com/office/drawing/2014/main" id="{4BC2DFA7-F229-4FFF-8AA2-9627E4344765}"/>
              </a:ext>
            </a:extLst>
          </p:cNvPr>
          <p:cNvSpPr txBox="1"/>
          <p:nvPr/>
        </p:nvSpPr>
        <p:spPr>
          <a:xfrm>
            <a:off x="328265" y="9140931"/>
            <a:ext cx="6263248" cy="200055"/>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**Royal Exchange General and  Royal Exchange Prudential Life Insurance </a:t>
            </a:r>
          </a:p>
        </p:txBody>
      </p:sp>
      <p:sp>
        <p:nvSpPr>
          <p:cNvPr id="14" name="TextBox 13">
            <a:extLst>
              <a:ext uri="{FF2B5EF4-FFF2-40B4-BE49-F238E27FC236}">
                <a16:creationId xmlns:a16="http://schemas.microsoft.com/office/drawing/2014/main" id="{51C87A1B-6F59-43E2-87E6-AF7CE002B71D}"/>
              </a:ext>
            </a:extLst>
          </p:cNvPr>
          <p:cNvSpPr txBox="1"/>
          <p:nvPr/>
        </p:nvSpPr>
        <p:spPr>
          <a:xfrm>
            <a:off x="328265" y="5841056"/>
            <a:ext cx="638749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Asset management Profits Before Tax (PBT) as a proportion of insurance PBT</a:t>
            </a:r>
          </a:p>
        </p:txBody>
      </p:sp>
      <p:sp>
        <p:nvSpPr>
          <p:cNvPr id="8" name="TextBox 7">
            <a:extLst>
              <a:ext uri="{FF2B5EF4-FFF2-40B4-BE49-F238E27FC236}">
                <a16:creationId xmlns:a16="http://schemas.microsoft.com/office/drawing/2014/main" id="{B8CA9A95-2835-416A-8391-8B8CAAB030F7}"/>
              </a:ext>
            </a:extLst>
          </p:cNvPr>
          <p:cNvSpPr txBox="1"/>
          <p:nvPr/>
        </p:nvSpPr>
        <p:spPr>
          <a:xfrm>
            <a:off x="246888" y="13756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The small role of asset management in insurance company groups</a:t>
            </a:r>
          </a:p>
        </p:txBody>
      </p:sp>
      <p:sp>
        <p:nvSpPr>
          <p:cNvPr id="9" name="TextBox 8">
            <a:extLst>
              <a:ext uri="{FF2B5EF4-FFF2-40B4-BE49-F238E27FC236}">
                <a16:creationId xmlns:a16="http://schemas.microsoft.com/office/drawing/2014/main" id="{00AAE58D-9E73-4A0C-AFBC-81FEF59AB977}"/>
              </a:ext>
            </a:extLst>
          </p:cNvPr>
          <p:cNvSpPr txBox="1"/>
          <p:nvPr/>
        </p:nvSpPr>
        <p:spPr>
          <a:xfrm>
            <a:off x="246888" y="1681115"/>
            <a:ext cx="5072878" cy="4039567"/>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All insurance companies manage assets since they manage the premiums held on their balance sheets. Income from these investments is important to their profitability, as we have seen in the section ‘Profitability of risk transfer’ where we distinguish between ‘Underwriting income’ and ‘Underwriting income plus investment income’.  A small number of insurance companies outsource the management of their liquid assets to specialist asset managers but, for the most part, managing liquid assets is a core competence of Nigerian insurance companies.</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 few Nigerian insurance companies take this a step further, and have asset management companies of their own which manage external clients’ funds. There is a strong logic to this, in our view. Once an insurance company has established the trading and settlement structure plus the investment expertise to manage its own balance sheet, why not offer them to outsiders as well? As we have seen, in the section ‘Nigeria’s ability to increase financial inclusion’, pension and mutual fund management are a growth industries so it would be logical for insurance companies to join them.</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However, and surprisingly, not many Nigerian insurance companies, or Nigerian insurance company groups, have asset management subsidiaries.</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Among those disclosing data, it is noticeable that few enjoy a significant uplift from their asset management businesses. The ones that do are Zenith General Insurance, Prudential Zenith Life Insurance and Custodian and Allied Insurance. It must be said, however, that in some significant cases information is lacking. For example, the financial statements of ARM Life and Standard Alliance Insurance do not break out asset management contributions (because of their group structures), nor do those of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Leadway</a:t>
            </a:r>
            <a:r>
              <a:rPr lang="en-US" sz="95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Assurance </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(which in any case sold its asset management business in 2018). </a:t>
            </a:r>
          </a:p>
        </p:txBody>
      </p:sp>
      <p:pic>
        <p:nvPicPr>
          <p:cNvPr id="3" name="Picture 2">
            <a:extLst>
              <a:ext uri="{FF2B5EF4-FFF2-40B4-BE49-F238E27FC236}">
                <a16:creationId xmlns:a16="http://schemas.microsoft.com/office/drawing/2014/main" id="{D6202673-449D-4ABC-8BEC-F970BACBD267}"/>
              </a:ext>
            </a:extLst>
          </p:cNvPr>
          <p:cNvPicPr>
            <a:picLocks noChangeAspect="1"/>
          </p:cNvPicPr>
          <p:nvPr/>
        </p:nvPicPr>
        <p:blipFill>
          <a:blip r:embed="rId2"/>
          <a:stretch>
            <a:fillRect/>
          </a:stretch>
        </p:blipFill>
        <p:spPr>
          <a:xfrm>
            <a:off x="328265" y="6129484"/>
            <a:ext cx="6387495" cy="3011447"/>
          </a:xfrm>
          <a:prstGeom prst="rect">
            <a:avLst/>
          </a:prstGeom>
        </p:spPr>
      </p:pic>
    </p:spTree>
    <p:extLst>
      <p:ext uri="{BB962C8B-B14F-4D97-AF65-F5344CB8AC3E}">
        <p14:creationId xmlns:p14="http://schemas.microsoft.com/office/powerpoint/2010/main" val="1695436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822122"/>
            <a:ext cx="5281076" cy="307776"/>
          </a:xfrm>
        </p:spPr>
        <p:txBody>
          <a:bodyPr>
            <a:noAutofit/>
          </a:bodyPr>
          <a:lstStyle/>
          <a:p>
            <a:r>
              <a:rPr lang="en-US" sz="1800" dirty="0">
                <a:solidFill>
                  <a:schemeClr val="tx2"/>
                </a:solidFill>
              </a:rPr>
              <a:t>Appendix III – annuity income</a:t>
            </a:r>
            <a:endParaRPr lang="en-US" sz="14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48</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9" name="TextBox 18">
            <a:extLst>
              <a:ext uri="{FF2B5EF4-FFF2-40B4-BE49-F238E27FC236}">
                <a16:creationId xmlns:a16="http://schemas.microsoft.com/office/drawing/2014/main" id="{4BC2DFA7-F229-4FFF-8AA2-9627E4344765}"/>
              </a:ext>
            </a:extLst>
          </p:cNvPr>
          <p:cNvSpPr txBox="1"/>
          <p:nvPr/>
        </p:nvSpPr>
        <p:spPr>
          <a:xfrm>
            <a:off x="328265" y="7684169"/>
            <a:ext cx="6263248" cy="200055"/>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a:t>
            </a:r>
          </a:p>
        </p:txBody>
      </p:sp>
      <p:sp>
        <p:nvSpPr>
          <p:cNvPr id="14" name="TextBox 13">
            <a:extLst>
              <a:ext uri="{FF2B5EF4-FFF2-40B4-BE49-F238E27FC236}">
                <a16:creationId xmlns:a16="http://schemas.microsoft.com/office/drawing/2014/main" id="{51C87A1B-6F59-43E2-87E6-AF7CE002B71D}"/>
              </a:ext>
            </a:extLst>
          </p:cNvPr>
          <p:cNvSpPr txBox="1"/>
          <p:nvPr/>
        </p:nvSpPr>
        <p:spPr>
          <a:xfrm>
            <a:off x="328265" y="4927272"/>
            <a:ext cx="638749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Selected companies’ annuity business in comparison with life businesses</a:t>
            </a:r>
          </a:p>
        </p:txBody>
      </p:sp>
      <p:pic>
        <p:nvPicPr>
          <p:cNvPr id="10" name="Picture 9">
            <a:extLst>
              <a:ext uri="{FF2B5EF4-FFF2-40B4-BE49-F238E27FC236}">
                <a16:creationId xmlns:a16="http://schemas.microsoft.com/office/drawing/2014/main" id="{7C373760-1E95-4B59-A9A2-3ECE6DFA03C0}"/>
              </a:ext>
            </a:extLst>
          </p:cNvPr>
          <p:cNvPicPr>
            <a:picLocks noChangeAspect="1"/>
          </p:cNvPicPr>
          <p:nvPr/>
        </p:nvPicPr>
        <p:blipFill>
          <a:blip r:embed="rId2"/>
          <a:stretch>
            <a:fillRect/>
          </a:stretch>
        </p:blipFill>
        <p:spPr>
          <a:xfrm>
            <a:off x="328265" y="5207139"/>
            <a:ext cx="6387496" cy="2400037"/>
          </a:xfrm>
          <a:prstGeom prst="rect">
            <a:avLst/>
          </a:prstGeom>
        </p:spPr>
      </p:pic>
      <p:sp>
        <p:nvSpPr>
          <p:cNvPr id="13" name="TextBox 12">
            <a:extLst>
              <a:ext uri="{FF2B5EF4-FFF2-40B4-BE49-F238E27FC236}">
                <a16:creationId xmlns:a16="http://schemas.microsoft.com/office/drawing/2014/main" id="{64BBAC78-DF8D-4F98-8654-1D18C56417B5}"/>
              </a:ext>
            </a:extLst>
          </p:cNvPr>
          <p:cNvSpPr txBox="1"/>
          <p:nvPr/>
        </p:nvSpPr>
        <p:spPr>
          <a:xfrm>
            <a:off x="246888" y="13756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The potential of the annuity business</a:t>
            </a:r>
          </a:p>
        </p:txBody>
      </p:sp>
      <p:sp>
        <p:nvSpPr>
          <p:cNvPr id="15" name="TextBox 14">
            <a:extLst>
              <a:ext uri="{FF2B5EF4-FFF2-40B4-BE49-F238E27FC236}">
                <a16:creationId xmlns:a16="http://schemas.microsoft.com/office/drawing/2014/main" id="{2E49FD14-0981-45FE-819D-2860569D9C7D}"/>
              </a:ext>
            </a:extLst>
          </p:cNvPr>
          <p:cNvSpPr txBox="1"/>
          <p:nvPr/>
        </p:nvSpPr>
        <p:spPr>
          <a:xfrm>
            <a:off x="271768" y="1618967"/>
            <a:ext cx="5072878" cy="2285241"/>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As we have seen in the case of Nigerian pension funds, the savings and retirement industry has proven fertile for growth over the past 10 years. Assets under management (AUM) of Nigeria’s pension funds grew by an inflation-adjusted CAGR of 9.8% 2008-18. It makes sense, at first sight, for insurance companies to get into this business. Although there is not a lot of published data on the annuity businesses of Nigerian Composite Insurers and Life Insurers, there is some data to suggest that premiums from annuities can, for some insurance companies, outstrip the premiums from group life and individual life policies combined.</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However, there are issues with running annuity businesses in Nigeria. First, there is the problem of matching liabilities with assets given the frequent shortage, and illiquidity, of long-term financial instruments – annuities can require 30-year duration or longer. Second, interest rates in Nigeria are inherently volatile, so pricing can be difficult. As the data in the table below shows, while some companies appear to do very well out of their annuity business, others are inconsistent and can make underwriting losses.</a:t>
            </a:r>
          </a:p>
        </p:txBody>
      </p:sp>
      <p:sp>
        <p:nvSpPr>
          <p:cNvPr id="11" name="TextBox 10">
            <a:extLst>
              <a:ext uri="{FF2B5EF4-FFF2-40B4-BE49-F238E27FC236}">
                <a16:creationId xmlns:a16="http://schemas.microsoft.com/office/drawing/2014/main" id="{C013BA4F-2EA0-43D9-9AC0-72D8BC82FF11}"/>
              </a:ext>
            </a:extLst>
          </p:cNvPr>
          <p:cNvSpPr txBox="1"/>
          <p:nvPr/>
        </p:nvSpPr>
        <p:spPr>
          <a:xfrm>
            <a:off x="246888" y="3935264"/>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A note </a:t>
            </a:r>
            <a:r>
              <a:rPr lang="en-US" sz="1100" b="1">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on sources</a:t>
            </a:r>
            <a:endPar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12" name="TextBox 11">
            <a:extLst>
              <a:ext uri="{FF2B5EF4-FFF2-40B4-BE49-F238E27FC236}">
                <a16:creationId xmlns:a16="http://schemas.microsoft.com/office/drawing/2014/main" id="{31818710-B93D-495F-A784-4071CA89F1EA}"/>
              </a:ext>
            </a:extLst>
          </p:cNvPr>
          <p:cNvSpPr txBox="1"/>
          <p:nvPr/>
        </p:nvSpPr>
        <p:spPr>
          <a:xfrm>
            <a:off x="259328" y="4164157"/>
            <a:ext cx="5072878" cy="677108"/>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Of the 15 Composite Insurers and Life Insurers which we study in this report only four break out their annuity from their individual life and group life streams of income. This gives us little data from which to establish any meaningful trend. What we have is presented here.</a:t>
            </a:r>
          </a:p>
        </p:txBody>
      </p:sp>
    </p:spTree>
    <p:extLst>
      <p:ext uri="{BB962C8B-B14F-4D97-AF65-F5344CB8AC3E}">
        <p14:creationId xmlns:p14="http://schemas.microsoft.com/office/powerpoint/2010/main" val="756708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8ED67C-4161-409B-B15A-B98536DA3E21}"/>
              </a:ext>
            </a:extLst>
          </p:cNvPr>
          <p:cNvSpPr>
            <a:spLocks noGrp="1"/>
          </p:cNvSpPr>
          <p:nvPr>
            <p:ph type="title"/>
          </p:nvPr>
        </p:nvSpPr>
        <p:spPr/>
        <p:txBody>
          <a:bodyPr/>
          <a:lstStyle/>
          <a:p>
            <a:r>
              <a:rPr lang="en-US" b="1" dirty="0">
                <a:solidFill>
                  <a:schemeClr val="accent6"/>
                </a:solidFill>
                <a:latin typeface="Fedra Sans Std Book LF" panose="020B0403040000020004" pitchFamily="34" charset="0"/>
                <a:ea typeface="Fedra Sans Std Book LF" panose="020B0403040000020004" pitchFamily="34" charset="0"/>
              </a:rPr>
              <a:t>Disclosures &amp; Disclaimers</a:t>
            </a:r>
            <a:endParaRPr lang="en-US" dirty="0"/>
          </a:p>
        </p:txBody>
      </p:sp>
      <p:sp>
        <p:nvSpPr>
          <p:cNvPr id="7" name="Content Placeholder 6">
            <a:extLst>
              <a:ext uri="{FF2B5EF4-FFF2-40B4-BE49-F238E27FC236}">
                <a16:creationId xmlns:a16="http://schemas.microsoft.com/office/drawing/2014/main" id="{A0897020-A4B3-4671-A303-A48BAEFE9B24}"/>
              </a:ext>
            </a:extLst>
          </p:cNvPr>
          <p:cNvSpPr>
            <a:spLocks noGrp="1"/>
          </p:cNvSpPr>
          <p:nvPr>
            <p:ph idx="1"/>
          </p:nvPr>
        </p:nvSpPr>
        <p:spPr>
          <a:xfrm>
            <a:off x="471488" y="1399353"/>
            <a:ext cx="5357812" cy="8003097"/>
          </a:xfrm>
        </p:spPr>
        <p:txBody>
          <a:bodyPr>
            <a:normAutofit lnSpcReduction="10000"/>
          </a:bodyPr>
          <a:lstStyle/>
          <a:p>
            <a:pPr algn="just"/>
            <a:r>
              <a:rPr lang="en-US" dirty="0">
                <a:solidFill>
                  <a:schemeClr val="bg2">
                    <a:lumMod val="10000"/>
                  </a:schemeClr>
                </a:solidFill>
                <a:latin typeface="Fedra Sans Std Book LF" panose="020B0403040000020004" pitchFamily="34" charset="0"/>
                <a:ea typeface="Fedra Sans Std Book LF" panose="020B0403040000020004" pitchFamily="34" charset="0"/>
              </a:rPr>
              <a:t>The analyst(s) and/or Head of Research has (have) produced this report independently of the company or companies, and independently of the issuer of security or securities, covered in this report, and (has) have done so using publicly-available information.  Information used in the preparation of this report is believed to be accurate at the time of going to press, though not verified independently. </a:t>
            </a:r>
            <a:r>
              <a:rPr lang="en-GB" dirty="0">
                <a:solidFill>
                  <a:schemeClr val="bg2">
                    <a:lumMod val="10000"/>
                  </a:schemeClr>
                </a:solidFill>
                <a:latin typeface="Fedra Sans Std Book LF" panose="020B0403040000020004" pitchFamily="34" charset="0"/>
                <a:ea typeface="Fedra Sans Std Book LF" panose="020B0403040000020004" pitchFamily="34" charset="0"/>
              </a:rPr>
              <a:t>No liability is accepted for errors nor omissions of fact, nor is any warranty given for the reasonableness, accuracy or completeness of the information presented.  Market information may have been gathered from different sources, including official and government sources, and processed in arriving at the opinion(s) expressed in this report. </a:t>
            </a:r>
            <a:endParaRPr lang="en-US" dirty="0">
              <a:solidFill>
                <a:schemeClr val="bg2">
                  <a:lumMod val="10000"/>
                </a:schemeClr>
              </a:solidFill>
              <a:latin typeface="Fedra Sans Std Book LF" panose="020B0403040000020004" pitchFamily="34" charset="0"/>
              <a:ea typeface="Fedra Sans Std Book LF" panose="020B0403040000020004" pitchFamily="34" charset="0"/>
            </a:endParaRPr>
          </a:p>
          <a:p>
            <a:pPr algn="just"/>
            <a:r>
              <a:rPr lang="en-GB" dirty="0">
                <a:solidFill>
                  <a:schemeClr val="bg2">
                    <a:lumMod val="10000"/>
                  </a:schemeClr>
                </a:solidFill>
                <a:latin typeface="Fedra Sans Std Book LF" panose="020B0403040000020004" pitchFamily="34" charset="0"/>
                <a:ea typeface="Fedra Sans Std Book LF" panose="020B0403040000020004" pitchFamily="34" charset="0"/>
              </a:rPr>
              <a:t>This report is intended as background information for clients of Coronation Merchant Bank Ltd, and clients of its subsidiaries and affiliates, and is not to be read as a solicitation, approval or advice to buy or sell securities.</a:t>
            </a:r>
          </a:p>
          <a:p>
            <a:pPr algn="just"/>
            <a:r>
              <a:rPr lang="en-US" dirty="0">
                <a:solidFill>
                  <a:schemeClr val="bg2">
                    <a:lumMod val="10000"/>
                  </a:schemeClr>
                </a:solidFill>
                <a:latin typeface="Fedra Sans Std Book LF" panose="020B0403040000020004" pitchFamily="34" charset="0"/>
                <a:ea typeface="Fedra Sans Std Book LF" panose="020B0403040000020004" pitchFamily="34" charset="0"/>
              </a:rPr>
              <a:t>Neither Coronation Merchant Bank Ltd, its directors, employees and contractors, nor its subsidiaries and affiliates, nor the directors, employees and contractors of its subsidiaries and affiliates, accept(s) responsibility for losses or opportunity costs, whether direct or consequential, that may be incurred as a result of trading, or not trading, in securities covered in this report, or other securities, as a result of any decision taken after reading this report.  Clients of Coronation Merchant Bank Ltd, and of its subsidiaries and affiliates, who read this report, should not rely on it for the purposes of making investment decisions and should make their own evaluation of:  the potential performance of securities; the risks involved in buying or selling securities; the volatility and liquidity of securities; and of other factors such as interest rates, exchange rates, exchange rate liquidity, trading costs, settlement and custody. Clients of Coronation Merchant Bank Ltd, and of its subsidiaries and affiliates, who read this report, should assess their own investment objectives and financial capacities when taking investment decisions and should consult a relevant financial adviser in these respects.</a:t>
            </a:r>
          </a:p>
          <a:p>
            <a:pPr algn="just"/>
            <a:r>
              <a:rPr lang="en-US" dirty="0">
                <a:solidFill>
                  <a:schemeClr val="bg2">
                    <a:lumMod val="10000"/>
                  </a:schemeClr>
                </a:solidFill>
                <a:latin typeface="Fedra Sans Std Book LF" panose="020B0403040000020004" pitchFamily="34" charset="0"/>
                <a:ea typeface="Fedra Sans Std Book LF" panose="020B0403040000020004" pitchFamily="34" charset="0"/>
              </a:rPr>
              <a:t>This report is intended for the clients of Coronation Merchant Bank Ltd, and of its subsidiaries and affiliates.  Copying and reproduction of this report, and onward forwarding, is only allowed with the specific permission of Coronation Merchant Bank Ltd, its subsidiaries and affiliates.  Receipt of this report does not qualify you as a client of Coronation Merchant Bank Ltd, its subsidiaries and affiliates.  If you are in </a:t>
            </a:r>
            <a:r>
              <a:rPr lang="en-US" dirty="0" err="1">
                <a:solidFill>
                  <a:schemeClr val="bg2">
                    <a:lumMod val="10000"/>
                  </a:schemeClr>
                </a:solidFill>
                <a:latin typeface="Fedra Sans Std Book LF" panose="020B0403040000020004" pitchFamily="34" charset="0"/>
                <a:ea typeface="Fedra Sans Std Book LF" panose="020B0403040000020004" pitchFamily="34" charset="0"/>
              </a:rPr>
              <a:t>unauthorised</a:t>
            </a:r>
            <a:r>
              <a:rPr lang="en-US" dirty="0">
                <a:solidFill>
                  <a:schemeClr val="bg2">
                    <a:lumMod val="10000"/>
                  </a:schemeClr>
                </a:solidFill>
                <a:latin typeface="Fedra Sans Std Book LF" panose="020B0403040000020004" pitchFamily="34" charset="0"/>
                <a:ea typeface="Fedra Sans Std Book LF" panose="020B0403040000020004" pitchFamily="34" charset="0"/>
              </a:rPr>
              <a:t> receipt of this report you are requested to notify Coronation Merchant Bank Ltd, or one of its subsidiaries or affiliates, and to return or delete the report.</a:t>
            </a:r>
          </a:p>
          <a:p>
            <a:pPr algn="just"/>
            <a:r>
              <a:rPr lang="en-US" dirty="0">
                <a:solidFill>
                  <a:schemeClr val="bg2">
                    <a:lumMod val="10000"/>
                  </a:schemeClr>
                </a:solidFill>
                <a:latin typeface="Fedra Sans Std Book LF" panose="020B0403040000020004" pitchFamily="34" charset="0"/>
                <a:ea typeface="Fedra Sans Std Book LF" panose="020B0403040000020004" pitchFamily="34" charset="0"/>
              </a:rPr>
              <a:t>This report is intended for corporate and institutional clients of Coronation Merchant Bank Ltd, and of its subsidiaries and affiliates, where those clients are regulated and professional investment customers and market counterparties. This report is not intended for individual investors.</a:t>
            </a:r>
          </a:p>
          <a:p>
            <a:pPr algn="just"/>
            <a:r>
              <a:rPr lang="en-US" dirty="0">
                <a:solidFill>
                  <a:schemeClr val="bg2">
                    <a:lumMod val="10000"/>
                  </a:schemeClr>
                </a:solidFill>
                <a:latin typeface="Fedra Sans Std Book LF" panose="020B0403040000020004" pitchFamily="34" charset="0"/>
                <a:ea typeface="Fedra Sans Std Book LF" panose="020B0403040000020004" pitchFamily="34" charset="0"/>
              </a:rPr>
              <a:t>This report is not intended for distribution to, or use by, any person or entity in any jurisdiction or country where such distribution or use would be contrary to law or regulations.</a:t>
            </a:r>
          </a:p>
          <a:p>
            <a:pPr algn="just"/>
            <a:r>
              <a:rPr lang="en-GB" dirty="0">
                <a:solidFill>
                  <a:schemeClr val="bg2">
                    <a:lumMod val="10000"/>
                  </a:schemeClr>
                </a:solidFill>
                <a:latin typeface="Fedra Sans Std Book LF" panose="020B0403040000020004" pitchFamily="34" charset="0"/>
                <a:ea typeface="Fedra Sans Std Book LF" panose="020B0403040000020004" pitchFamily="34" charset="0"/>
              </a:rPr>
              <a:t>Coronation Research is a department within Coronation Asset Management Ltd which supplies research services to Coronation Merchant Bank Ltd, and is ring-fenced with regard to the activities of Coronation Asset Management Ltd.  The Head of Research, contractors and employees of Coronation Research do not receive any non-public information regarding the investments or investment objectives of Coronation Asset Management Ltd and do not take part in its internal meetings.</a:t>
            </a:r>
            <a:endParaRPr lang="en-US" dirty="0">
              <a:solidFill>
                <a:schemeClr val="bg2">
                  <a:lumMod val="10000"/>
                </a:schemeClr>
              </a:solidFill>
              <a:latin typeface="Fedra Sans Std Book LF" panose="020B0403040000020004" pitchFamily="34" charset="0"/>
              <a:ea typeface="Fedra Sans Std Book LF" panose="020B0403040000020004" pitchFamily="34" charset="0"/>
            </a:endParaRPr>
          </a:p>
          <a:p>
            <a:pPr algn="just"/>
            <a:r>
              <a:rPr lang="en-GB" dirty="0">
                <a:solidFill>
                  <a:schemeClr val="bg2">
                    <a:lumMod val="10000"/>
                  </a:schemeClr>
                </a:solidFill>
                <a:latin typeface="Fedra Sans Std Book LF" panose="020B0403040000020004" pitchFamily="34" charset="0"/>
                <a:ea typeface="Fedra Sans Std Book LF" panose="020B0403040000020004" pitchFamily="34" charset="0"/>
              </a:rPr>
              <a:t>Coronation Merchant Bank Ltd and its subsidiaries are incorporated under the laws of the Federal Government of Nigeria and are licensed by the Central Bank of Nigeria and by the Securities and Exchange Commission of Nigeria.</a:t>
            </a:r>
          </a:p>
          <a:p>
            <a:pPr algn="just"/>
            <a:r>
              <a:rPr lang="en-US" dirty="0">
                <a:solidFill>
                  <a:schemeClr val="bg2">
                    <a:lumMod val="10000"/>
                  </a:schemeClr>
                </a:solidFill>
                <a:latin typeface="Fedra Sans Std Book LF" panose="020B0403040000020004" pitchFamily="34" charset="0"/>
                <a:ea typeface="Fedra Sans Std Book LF" panose="020B0403040000020004" pitchFamily="34" charset="0"/>
              </a:rPr>
              <a:t>Your attention is brought to the fact that the analyst(s), and/or Head of Research, mentioned at the beginning of this report is (are) employed by Coronation Merchant Bank Ltd in the Federal Republic of Nigeria, and while subject to the laws of the Federal Republic of Nigeria is (are) not subject, as author(s) of this report, to the laws of other countries, notably the United States of America (‘US’), the member states of the European Union (‘EU’), or the United Kingdom (‘UK’, during and after its membership of the EU) as these laws may affect the production, publication and distribution of this report.  </a:t>
            </a:r>
          </a:p>
          <a:p>
            <a:endParaRPr lang="en-US" dirty="0"/>
          </a:p>
        </p:txBody>
      </p:sp>
      <p:sp>
        <p:nvSpPr>
          <p:cNvPr id="9" name="Footer Placeholder 8">
            <a:extLst>
              <a:ext uri="{FF2B5EF4-FFF2-40B4-BE49-F238E27FC236}">
                <a16:creationId xmlns:a16="http://schemas.microsoft.com/office/drawing/2014/main" id="{D45F50D1-A791-40DA-A308-6B9E2A1DDAEE}"/>
              </a:ext>
            </a:extLst>
          </p:cNvPr>
          <p:cNvSpPr>
            <a:spLocks noGrp="1"/>
          </p:cNvSpPr>
          <p:nvPr>
            <p:ph type="ftr" sz="quarter" idx="3"/>
          </p:nvPr>
        </p:nvSpPr>
        <p:spPr>
          <a:xfrm>
            <a:off x="555313"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2019 Outlook</a:t>
            </a:r>
          </a:p>
        </p:txBody>
      </p:sp>
      <p:sp>
        <p:nvSpPr>
          <p:cNvPr id="10" name="Slide Number Placeholder 9">
            <a:extLst>
              <a:ext uri="{FF2B5EF4-FFF2-40B4-BE49-F238E27FC236}">
                <a16:creationId xmlns:a16="http://schemas.microsoft.com/office/drawing/2014/main" id="{DAEC0234-AC36-400E-9F28-103096113BD4}"/>
              </a:ext>
            </a:extLst>
          </p:cNvPr>
          <p:cNvSpPr>
            <a:spLocks noGrp="1"/>
          </p:cNvSpPr>
          <p:nvPr>
            <p:ph type="sldNum" sz="quarter" idx="12"/>
          </p:nvPr>
        </p:nvSpPr>
        <p:spPr/>
        <p:txBody>
          <a:bodyPr/>
          <a:lstStyle/>
          <a:p>
            <a:fld id="{C5D16774-7F87-472C-8407-007DC4A3CE7C}" type="slidenum">
              <a:rPr lang="en-US" smtClean="0"/>
              <a:pPr/>
              <a:t>49</a:t>
            </a:fld>
            <a:endParaRPr lang="en-US"/>
          </a:p>
        </p:txBody>
      </p:sp>
    </p:spTree>
    <p:extLst>
      <p:ext uri="{BB962C8B-B14F-4D97-AF65-F5344CB8AC3E}">
        <p14:creationId xmlns:p14="http://schemas.microsoft.com/office/powerpoint/2010/main" val="4067252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822122"/>
            <a:ext cx="4796798" cy="295072"/>
          </a:xfrm>
        </p:spPr>
        <p:txBody>
          <a:bodyPr>
            <a:noAutofit/>
          </a:bodyPr>
          <a:lstStyle/>
          <a:p>
            <a:r>
              <a:rPr lang="en-US" sz="1800" dirty="0">
                <a:solidFill>
                  <a:schemeClr val="tx2"/>
                </a:solidFill>
              </a:rPr>
              <a:t>Executive summary </a:t>
            </a:r>
            <a:r>
              <a:rPr lang="en-US" sz="1400" dirty="0">
                <a:solidFill>
                  <a:schemeClr val="tx2"/>
                </a:solidFill>
              </a:rPr>
              <a:t>(3/3)</a:t>
            </a:r>
            <a:endParaRPr lang="en-US" sz="14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5</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9" name="TextBox 8">
            <a:extLst>
              <a:ext uri="{FF2B5EF4-FFF2-40B4-BE49-F238E27FC236}">
                <a16:creationId xmlns:a16="http://schemas.microsoft.com/office/drawing/2014/main" id="{F155DAB7-A15A-4B80-8FFF-EBDADD2291BA}"/>
              </a:ext>
            </a:extLst>
          </p:cNvPr>
          <p:cNvSpPr txBox="1"/>
          <p:nvPr/>
        </p:nvSpPr>
        <p:spPr>
          <a:xfrm>
            <a:off x="246888" y="291252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From the stagnant lagoon to the blue ocean</a:t>
            </a:r>
          </a:p>
        </p:txBody>
      </p:sp>
      <p:sp>
        <p:nvSpPr>
          <p:cNvPr id="10" name="TextBox 9">
            <a:extLst>
              <a:ext uri="{FF2B5EF4-FFF2-40B4-BE49-F238E27FC236}">
                <a16:creationId xmlns:a16="http://schemas.microsoft.com/office/drawing/2014/main" id="{B6F7E698-969B-4B95-9FF4-963B8A9C12D5}"/>
              </a:ext>
            </a:extLst>
          </p:cNvPr>
          <p:cNvSpPr txBox="1"/>
          <p:nvPr/>
        </p:nvSpPr>
        <p:spPr>
          <a:xfrm>
            <a:off x="246888" y="3176256"/>
            <a:ext cx="5072878" cy="1261884"/>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NAICOM’s reforms address an industry that today is small, fragmented and not very profitable. In inflation-adjusted terms, and in US dollar terms, it has barely grown over the past ten years. Of course, it could continue to stagnate in the years to come but that would: a) be a waste of the capital being raised to meet the current regulatory initiative; b) frustrate the experience of strategic investors (domestic and foreign); c) leave existing technology unused; and d) allow Nigeria to fall further behind its peers. On the other hand, given fresh capital and renewed regulatory cooperation, the industry can leave the stagnant lagoon and make waves in the blue ocean.</a:t>
            </a:r>
          </a:p>
        </p:txBody>
      </p:sp>
      <p:sp>
        <p:nvSpPr>
          <p:cNvPr id="13" name="TextBox 12">
            <a:extLst>
              <a:ext uri="{FF2B5EF4-FFF2-40B4-BE49-F238E27FC236}">
                <a16:creationId xmlns:a16="http://schemas.microsoft.com/office/drawing/2014/main" id="{5D6E0D8C-DEC3-4949-B361-1346D3648982}"/>
              </a:ext>
            </a:extLst>
          </p:cNvPr>
          <p:cNvSpPr txBox="1"/>
          <p:nvPr/>
        </p:nvSpPr>
        <p:spPr>
          <a:xfrm>
            <a:off x="287445" y="7334859"/>
            <a:ext cx="4704458" cy="415498"/>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Coronation Research. *Simple average sub-sector (i.e. Composite, Non-Life and Life)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RoEs</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for 29 companies featured in this report. **Risk-free rate (RFR) is given as the average 1-year T-bill yield at auction in each year. N.B. the data point for Composite companies in 2016 is 0.2% but is not visible in the chart</a:t>
            </a:r>
          </a:p>
        </p:txBody>
      </p:sp>
      <p:sp>
        <p:nvSpPr>
          <p:cNvPr id="15" name="TextBox 14">
            <a:extLst>
              <a:ext uri="{FF2B5EF4-FFF2-40B4-BE49-F238E27FC236}">
                <a16:creationId xmlns:a16="http://schemas.microsoft.com/office/drawing/2014/main" id="{F51AECC2-E1ED-4CBD-8EB4-3B28B58D433C}"/>
              </a:ext>
            </a:extLst>
          </p:cNvPr>
          <p:cNvSpPr txBox="1"/>
          <p:nvPr/>
        </p:nvSpPr>
        <p:spPr>
          <a:xfrm>
            <a:off x="282956" y="4620343"/>
            <a:ext cx="4713436"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Average* sub-sector </a:t>
            </a:r>
            <a:r>
              <a:rPr lang="en-US" sz="950" dirty="0" err="1">
                <a:solidFill>
                  <a:srgbClr val="A7674C"/>
                </a:solidFill>
                <a:latin typeface="Fedra Sans Std Book LF" panose="020B0403040000020004" pitchFamily="34" charset="0"/>
                <a:ea typeface="Fedra Sans Std Book LF" panose="020B0403040000020004" pitchFamily="34" charset="0"/>
              </a:rPr>
              <a:t>RoEs</a:t>
            </a:r>
            <a:r>
              <a:rPr lang="en-US" sz="950" dirty="0">
                <a:solidFill>
                  <a:srgbClr val="A7674C"/>
                </a:solidFill>
                <a:latin typeface="Fedra Sans Std Book LF" panose="020B0403040000020004" pitchFamily="34" charset="0"/>
                <a:ea typeface="Fedra Sans Std Book LF" panose="020B0403040000020004" pitchFamily="34" charset="0"/>
              </a:rPr>
              <a:t> and average risk-free rate**.</a:t>
            </a:r>
          </a:p>
        </p:txBody>
      </p:sp>
      <p:sp>
        <p:nvSpPr>
          <p:cNvPr id="14" name="TextBox 13">
            <a:extLst>
              <a:ext uri="{FF2B5EF4-FFF2-40B4-BE49-F238E27FC236}">
                <a16:creationId xmlns:a16="http://schemas.microsoft.com/office/drawing/2014/main" id="{A702A8E8-5F86-449A-BCEB-AFEF34970086}"/>
              </a:ext>
            </a:extLst>
          </p:cNvPr>
          <p:cNvSpPr txBox="1"/>
          <p:nvPr/>
        </p:nvSpPr>
        <p:spPr>
          <a:xfrm>
            <a:off x="282956" y="1474424"/>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Capital and the regulator</a:t>
            </a:r>
          </a:p>
        </p:txBody>
      </p:sp>
      <p:sp>
        <p:nvSpPr>
          <p:cNvPr id="17" name="TextBox 16">
            <a:extLst>
              <a:ext uri="{FF2B5EF4-FFF2-40B4-BE49-F238E27FC236}">
                <a16:creationId xmlns:a16="http://schemas.microsoft.com/office/drawing/2014/main" id="{3D6C5317-9A2C-43B4-A56A-C6D4555DADE7}"/>
              </a:ext>
            </a:extLst>
          </p:cNvPr>
          <p:cNvSpPr txBox="1"/>
          <p:nvPr/>
        </p:nvSpPr>
        <p:spPr>
          <a:xfrm>
            <a:off x="282956" y="1713947"/>
            <a:ext cx="5072878" cy="1115690"/>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Nigeria’s insurance companies are being asked to put up significant levels of new capital. Given that most of the insurance industry returns less – in terms of return on equity - than the risk-free rate, let alone its cost of capital, extra capital – other things being equal – implies lower returns. However, a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recapitalised</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industry consisting of fewer players might ask more of its regulator, the National Insurance Commission (NAICOM), in terms of industry development and will likely have sufficient capital for growth. </a:t>
            </a:r>
          </a:p>
        </p:txBody>
      </p:sp>
      <p:graphicFrame>
        <p:nvGraphicFramePr>
          <p:cNvPr id="18" name="Chart 17">
            <a:extLst>
              <a:ext uri="{FF2B5EF4-FFF2-40B4-BE49-F238E27FC236}">
                <a16:creationId xmlns:a16="http://schemas.microsoft.com/office/drawing/2014/main" id="{C964B89B-68F9-4C46-8F1B-090D4CF1D8B4}"/>
              </a:ext>
            </a:extLst>
          </p:cNvPr>
          <p:cNvGraphicFramePr>
            <a:graphicFrameLocks/>
          </p:cNvGraphicFramePr>
          <p:nvPr>
            <p:extLst/>
          </p:nvPr>
        </p:nvGraphicFramePr>
        <p:xfrm>
          <a:off x="246888" y="4843225"/>
          <a:ext cx="4769708" cy="25103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83209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8ED67C-4161-409B-B15A-B98536DA3E21}"/>
              </a:ext>
            </a:extLst>
          </p:cNvPr>
          <p:cNvSpPr>
            <a:spLocks noGrp="1"/>
          </p:cNvSpPr>
          <p:nvPr>
            <p:ph type="title"/>
          </p:nvPr>
        </p:nvSpPr>
        <p:spPr/>
        <p:txBody>
          <a:bodyPr/>
          <a:lstStyle/>
          <a:p>
            <a:r>
              <a:rPr lang="en-US" b="1" dirty="0">
                <a:solidFill>
                  <a:schemeClr val="accent6"/>
                </a:solidFill>
                <a:latin typeface="Fedra Sans Std Book LF" panose="020B0403040000020004" pitchFamily="34" charset="0"/>
                <a:ea typeface="Fedra Sans Std Book LF" panose="020B0403040000020004" pitchFamily="34" charset="0"/>
              </a:rPr>
              <a:t>Disclosures &amp; Disclaimers</a:t>
            </a:r>
            <a:endParaRPr lang="en-US" dirty="0"/>
          </a:p>
        </p:txBody>
      </p:sp>
      <p:sp>
        <p:nvSpPr>
          <p:cNvPr id="7" name="Content Placeholder 6">
            <a:extLst>
              <a:ext uri="{FF2B5EF4-FFF2-40B4-BE49-F238E27FC236}">
                <a16:creationId xmlns:a16="http://schemas.microsoft.com/office/drawing/2014/main" id="{A0897020-A4B3-4671-A303-A48BAEFE9B24}"/>
              </a:ext>
            </a:extLst>
          </p:cNvPr>
          <p:cNvSpPr>
            <a:spLocks noGrp="1"/>
          </p:cNvSpPr>
          <p:nvPr>
            <p:ph idx="1"/>
          </p:nvPr>
        </p:nvSpPr>
        <p:spPr>
          <a:xfrm>
            <a:off x="471488" y="1399353"/>
            <a:ext cx="5357812" cy="8003097"/>
          </a:xfrm>
        </p:spPr>
        <p:txBody>
          <a:bodyPr>
            <a:normAutofit lnSpcReduction="10000"/>
          </a:bodyPr>
          <a:lstStyle/>
          <a:p>
            <a:pPr algn="just"/>
            <a:r>
              <a:rPr lang="en-US" dirty="0">
                <a:solidFill>
                  <a:schemeClr val="bg2">
                    <a:lumMod val="10000"/>
                  </a:schemeClr>
                </a:solidFill>
                <a:latin typeface="Fedra Sans Std Book LF" panose="020B0403040000020004" pitchFamily="34" charset="0"/>
                <a:ea typeface="Fedra Sans Std Book LF" panose="020B0403040000020004" pitchFamily="34" charset="0"/>
              </a:rPr>
              <a:t>Your attention is brought to the fact that the analyst(s), and/or Head of Research, mentioned at the beginning of this report, is (are) not registered or qualified as research analysts with the Financial Industry Regulatory Authority in the US, nor registered with the Financial Conduct Authority of the United Kingdom.  No liability for compliance with those laws, with respect to this report, is accepted by Coronation Merchant Bank Ltd, its directors, staff and contractors, or those of its subsidiaries and affiliates.</a:t>
            </a:r>
          </a:p>
          <a:p>
            <a:pPr algn="just"/>
            <a:r>
              <a:rPr lang="en-GB" dirty="0">
                <a:solidFill>
                  <a:schemeClr val="bg2">
                    <a:lumMod val="10000"/>
                  </a:schemeClr>
                </a:solidFill>
                <a:latin typeface="Fedra Sans Std Book LF" panose="020B0403040000020004" pitchFamily="34" charset="0"/>
                <a:ea typeface="Fedra Sans Std Book LF" panose="020B0403040000020004" pitchFamily="34" charset="0"/>
              </a:rPr>
              <a:t>Where this report is distributed to clients and potential clients of Coronation Merchant Bank Ltd, and of its clients and affiliates,  in the European Union (‘EU’), including the United Kingdom (‘UK’), during and after its membership of the EU, this report is either: a) distributed by virtue of a contract between Coronation Merchant Bank Ltd, its subsidiaries and affiliates, and the client for research services, or: b) distributed as a free sample, for a given period of time, pursuant to a future contract for the sale of research services.</a:t>
            </a:r>
            <a:endParaRPr lang="en-US" dirty="0">
              <a:solidFill>
                <a:schemeClr val="bg2">
                  <a:lumMod val="10000"/>
                </a:schemeClr>
              </a:solidFill>
              <a:latin typeface="Fedra Sans Std Book LF" panose="020B0403040000020004" pitchFamily="34" charset="0"/>
              <a:ea typeface="Fedra Sans Std Book LF" panose="020B0403040000020004" pitchFamily="34" charset="0"/>
            </a:endParaRPr>
          </a:p>
          <a:p>
            <a:pPr algn="just"/>
            <a:r>
              <a:rPr lang="en-US" dirty="0">
                <a:solidFill>
                  <a:schemeClr val="bg2">
                    <a:lumMod val="10000"/>
                  </a:schemeClr>
                </a:solidFill>
                <a:latin typeface="Fedra Sans Std Book LF" panose="020B0403040000020004" pitchFamily="34" charset="0"/>
                <a:ea typeface="Fedra Sans Std Book LF" panose="020B0403040000020004" pitchFamily="34" charset="0"/>
              </a:rPr>
              <a:t>The opinions expressed in this report concerning the company(</a:t>
            </a:r>
            <a:r>
              <a:rPr lang="en-US" dirty="0" err="1">
                <a:solidFill>
                  <a:schemeClr val="bg2">
                    <a:lumMod val="10000"/>
                  </a:schemeClr>
                </a:solidFill>
                <a:latin typeface="Fedra Sans Std Book LF" panose="020B0403040000020004" pitchFamily="34" charset="0"/>
                <a:ea typeface="Fedra Sans Std Book LF" panose="020B0403040000020004" pitchFamily="34" charset="0"/>
              </a:rPr>
              <a:t>ies</a:t>
            </a:r>
            <a:r>
              <a:rPr lang="en-US" dirty="0">
                <a:solidFill>
                  <a:schemeClr val="bg2">
                    <a:lumMod val="10000"/>
                  </a:schemeClr>
                </a:solidFill>
                <a:latin typeface="Fedra Sans Std Book LF" panose="020B0403040000020004" pitchFamily="34" charset="0"/>
                <a:ea typeface="Fedra Sans Std Book LF" panose="020B0403040000020004" pitchFamily="34" charset="0"/>
              </a:rPr>
              <a:t>) and securities covered, accurately represent the personal views of the analyst(s) and Head of Research whose names are given at the beginning of the report. No part of the compensation of the analyst(s) and Head of Research mentioned at the beginning of this report is, or will be, related to the views or recommendations(s) given in this report.</a:t>
            </a:r>
          </a:p>
          <a:p>
            <a:pPr algn="just"/>
            <a:r>
              <a:rPr lang="en-US" sz="1000" b="1" dirty="0">
                <a:solidFill>
                  <a:schemeClr val="tx2"/>
                </a:solidFill>
                <a:latin typeface="Fedra Sans Std Book LF" panose="020B0403040000020004" pitchFamily="34" charset="0"/>
                <a:ea typeface="Fedra Sans Std Book LF" panose="020B0403040000020004" pitchFamily="34" charset="0"/>
              </a:rPr>
              <a:t>Conflicts of Interest</a:t>
            </a:r>
          </a:p>
          <a:p>
            <a:pPr algn="just"/>
            <a:r>
              <a:rPr lang="en-US" dirty="0">
                <a:solidFill>
                  <a:schemeClr val="bg2">
                    <a:lumMod val="10000"/>
                  </a:schemeClr>
                </a:solidFill>
                <a:latin typeface="Fedra Sans Std Book LF" panose="020B0403040000020004" pitchFamily="34" charset="0"/>
                <a:ea typeface="Fedra Sans Std Book LF" panose="020B0403040000020004" pitchFamily="34" charset="0"/>
              </a:rPr>
              <a:t>The compensation of the analyst(s), and/or Head of Research, mentioned at the beginning of this report is not linked to the recommendations, forecasts, estimates or opinions expressed in this report, nor to commissions or spreads or other gains generated in trading securities, whether covered in this report or not.</a:t>
            </a:r>
          </a:p>
          <a:p>
            <a:pPr algn="just"/>
            <a:r>
              <a:rPr lang="en-US" dirty="0">
                <a:solidFill>
                  <a:schemeClr val="bg2">
                    <a:lumMod val="10000"/>
                  </a:schemeClr>
                </a:solidFill>
                <a:latin typeface="Fedra Sans Std Book LF" panose="020B0403040000020004" pitchFamily="34" charset="0"/>
                <a:ea typeface="Fedra Sans Std Book LF" panose="020B0403040000020004" pitchFamily="34" charset="0"/>
              </a:rPr>
              <a:t>This report is produced by the Research Department of Coronation Merchant Bank Ltd and may be used, after its publication, by other departments of Coronation Merchant Bank Ltd for advisory or trading purposes, or otherwise for the assessment of companies and securities.  However, it is the policy of Coronation Merchant Bank Ltd that no department influences the opinions, estimates, forecasts or recommendations of the Research Department, nor is privy to the contents or recommendations of the Research Department’s reports and recommendations ahead of their publication.  It is also the policy of Coronation Merchant Bank Ltd that members of the Research Department are not privy to knowledge of advisory mandates, or other fiduciary relationships, engaged in by other departments.  Coronation Merchant Bank Ltd, its directors, contractors and staff, and its subsidiaries and affiliates and their directors, contractors and staff, and connected parties, may have positions in the securities covered by this report, and may have advisory and/or other fiduciary relationships with companies covered in this report.  As such, this report should not be considered free from bias.</a:t>
            </a:r>
          </a:p>
          <a:p>
            <a:pPr algn="just"/>
            <a:r>
              <a:rPr lang="en-US" sz="1000" b="1" dirty="0">
                <a:solidFill>
                  <a:schemeClr val="tx2"/>
                </a:solidFill>
                <a:latin typeface="Fedra Sans Std Book LF" panose="020B0403040000020004" pitchFamily="34" charset="0"/>
                <a:ea typeface="Fedra Sans Std Book LF" panose="020B0403040000020004" pitchFamily="34" charset="0"/>
              </a:rPr>
              <a:t>Disclosures for companies cited in report</a:t>
            </a:r>
            <a:endParaRPr lang="en-US" sz="1000" dirty="0">
              <a:solidFill>
                <a:schemeClr val="tx2"/>
              </a:solidFill>
              <a:latin typeface="Fedra Sans Std Book LF" panose="020B0403040000020004" pitchFamily="34" charset="0"/>
              <a:ea typeface="Fedra Sans Std Book LF" panose="020B0403040000020004" pitchFamily="34" charset="0"/>
            </a:endParaRPr>
          </a:p>
          <a:p>
            <a:pPr algn="just"/>
            <a:r>
              <a:rPr lang="en-GB" dirty="0">
                <a:solidFill>
                  <a:schemeClr val="bg2">
                    <a:lumMod val="10000"/>
                  </a:schemeClr>
                </a:solidFill>
                <a:latin typeface="Fedra Sans Std Book LF" panose="020B0403040000020004" pitchFamily="34" charset="0"/>
                <a:ea typeface="Fedra Sans Std Book LF" panose="020B0403040000020004" pitchFamily="34" charset="0"/>
              </a:rPr>
              <a:t>The table below outlines currently known conflicts of interest that may unknowingly bias or affect the objectivity of the analyst(s) with respect to an issuer that is the subject matter of this report. Disclosure(s) apply to Coronation Merchant Bank or any of its direct or indirect subsidiaries or affiliates with respect to any issuer or the issuer’s securities.</a:t>
            </a:r>
            <a:endParaRPr lang="en-US" dirty="0">
              <a:solidFill>
                <a:schemeClr val="bg2">
                  <a:lumMod val="10000"/>
                </a:schemeClr>
              </a:solidFill>
              <a:latin typeface="Fedra Sans Std Book LF" panose="020B0403040000020004" pitchFamily="34" charset="0"/>
              <a:ea typeface="Fedra Sans Std Book LF" panose="020B0403040000020004" pitchFamily="34" charset="0"/>
            </a:endParaRPr>
          </a:p>
          <a:p>
            <a:pPr marL="228600" indent="-228600" algn="just">
              <a:spcBef>
                <a:spcPts val="600"/>
              </a:spcBef>
              <a:buFont typeface="+mj-lt"/>
              <a:buAutoNum type="alphaLcPeriod"/>
            </a:pPr>
            <a:r>
              <a:rPr lang="en-GB" dirty="0">
                <a:solidFill>
                  <a:schemeClr val="bg2">
                    <a:lumMod val="10000"/>
                  </a:schemeClr>
                </a:solidFill>
                <a:latin typeface="Fedra Sans Std Book LF" panose="020B0403040000020004" pitchFamily="34" charset="0"/>
                <a:ea typeface="Fedra Sans Std Book LF" panose="020B0403040000020004" pitchFamily="34" charset="0"/>
              </a:rPr>
              <a:t>The analyst(s) responsible for the preparation and content of this report (as shown on the front page of this report) holds personal positions, directly or indirectly, in securities of the company(s) to which this report relates.</a:t>
            </a:r>
            <a:endParaRPr lang="en-US" dirty="0">
              <a:solidFill>
                <a:schemeClr val="bg2">
                  <a:lumMod val="10000"/>
                </a:schemeClr>
              </a:solidFill>
              <a:latin typeface="Fedra Sans Std Book LF" panose="020B0403040000020004" pitchFamily="34" charset="0"/>
              <a:ea typeface="Fedra Sans Std Book LF" panose="020B0403040000020004" pitchFamily="34" charset="0"/>
            </a:endParaRPr>
          </a:p>
          <a:p>
            <a:pPr marL="228600" lvl="0" indent="-228600" algn="just">
              <a:spcBef>
                <a:spcPts val="600"/>
              </a:spcBef>
              <a:buFont typeface="+mj-lt"/>
              <a:buAutoNum type="alphaLcPeriod"/>
            </a:pPr>
            <a:r>
              <a:rPr lang="en-GB" dirty="0">
                <a:solidFill>
                  <a:schemeClr val="bg2">
                    <a:lumMod val="10000"/>
                  </a:schemeClr>
                </a:solidFill>
                <a:latin typeface="Fedra Sans Std Book LF" panose="020B0403040000020004" pitchFamily="34" charset="0"/>
                <a:ea typeface="Fedra Sans Std Book LF" panose="020B0403040000020004" pitchFamily="34" charset="0"/>
              </a:rPr>
              <a:t>The analyst(s) responsible for this report as indicated on the front page is a board member, officer or director of the Company(s)</a:t>
            </a:r>
            <a:endParaRPr lang="en-US" dirty="0">
              <a:solidFill>
                <a:schemeClr val="bg2">
                  <a:lumMod val="10000"/>
                </a:schemeClr>
              </a:solidFill>
              <a:latin typeface="Fedra Sans Std Book LF" panose="020B0403040000020004" pitchFamily="34" charset="0"/>
              <a:ea typeface="Fedra Sans Std Book LF" panose="020B0403040000020004" pitchFamily="34" charset="0"/>
            </a:endParaRPr>
          </a:p>
          <a:p>
            <a:pPr marL="228600" lvl="0" indent="-228600" algn="just">
              <a:spcBef>
                <a:spcPts val="600"/>
              </a:spcBef>
              <a:buFont typeface="+mj-lt"/>
              <a:buAutoNum type="alphaLcPeriod"/>
            </a:pPr>
            <a:r>
              <a:rPr lang="en-GB" dirty="0">
                <a:solidFill>
                  <a:schemeClr val="bg2">
                    <a:lumMod val="10000"/>
                  </a:schemeClr>
                </a:solidFill>
                <a:latin typeface="Fedra Sans Std Book LF" panose="020B0403040000020004" pitchFamily="34" charset="0"/>
                <a:ea typeface="Fedra Sans Std Book LF" panose="020B0403040000020004" pitchFamily="34" charset="0"/>
              </a:rPr>
              <a:t>Coronation Merchant Bank or its affiliates have recently been the beneficial owners of 1% or more of the securities mentioned in this report.</a:t>
            </a:r>
            <a:endParaRPr lang="en-US" dirty="0">
              <a:solidFill>
                <a:schemeClr val="bg2">
                  <a:lumMod val="10000"/>
                </a:schemeClr>
              </a:solidFill>
              <a:latin typeface="Fedra Sans Std Book LF" panose="020B0403040000020004" pitchFamily="34" charset="0"/>
              <a:ea typeface="Fedra Sans Std Book LF" panose="020B0403040000020004" pitchFamily="34" charset="0"/>
            </a:endParaRPr>
          </a:p>
          <a:p>
            <a:pPr marL="228600" lvl="0" indent="-228600" algn="just">
              <a:spcBef>
                <a:spcPts val="600"/>
              </a:spcBef>
              <a:buFont typeface="+mj-lt"/>
              <a:buAutoNum type="alphaLcPeriod"/>
            </a:pPr>
            <a:r>
              <a:rPr lang="en-GB" dirty="0">
                <a:solidFill>
                  <a:schemeClr val="bg2">
                    <a:lumMod val="10000"/>
                  </a:schemeClr>
                </a:solidFill>
                <a:latin typeface="Fedra Sans Std Book LF" panose="020B0403040000020004" pitchFamily="34" charset="0"/>
                <a:ea typeface="Fedra Sans Std Book LF" panose="020B0403040000020004" pitchFamily="34" charset="0"/>
              </a:rPr>
              <a:t>Coronation Merchant Bank or its affiliates have managed or co-managed a public offering of the securities mentioned in the report in the past 12 months.</a:t>
            </a:r>
          </a:p>
          <a:p>
            <a:pPr marL="228600" indent="-228600" algn="just">
              <a:spcBef>
                <a:spcPts val="600"/>
              </a:spcBef>
              <a:buFont typeface="+mj-lt"/>
              <a:buAutoNum type="alphaLcPeriod"/>
            </a:pPr>
            <a:r>
              <a:rPr lang="en-GB" dirty="0">
                <a:solidFill>
                  <a:schemeClr val="bg2">
                    <a:lumMod val="10000"/>
                  </a:schemeClr>
                </a:solidFill>
                <a:latin typeface="Fedra Sans Std Book LF" panose="020B0403040000020004" pitchFamily="34" charset="0"/>
                <a:ea typeface="Fedra Sans Std Book LF" panose="020B0403040000020004" pitchFamily="34" charset="0"/>
              </a:rPr>
              <a:t>Coronation Merchant Bank or its affiliates have received compensation for investment banking services from the issuer of these securities in the past 12 months.</a:t>
            </a:r>
            <a:endParaRPr lang="en-US" dirty="0">
              <a:solidFill>
                <a:schemeClr val="bg2">
                  <a:lumMod val="10000"/>
                </a:schemeClr>
              </a:solidFill>
              <a:latin typeface="Fedra Sans Std Book LF" panose="020B0403040000020004" pitchFamily="34" charset="0"/>
              <a:ea typeface="Fedra Sans Std Book LF" panose="020B0403040000020004" pitchFamily="34" charset="0"/>
            </a:endParaRPr>
          </a:p>
          <a:p>
            <a:pPr algn="just"/>
            <a:endParaRPr lang="en-US" dirty="0">
              <a:solidFill>
                <a:srgbClr val="002060"/>
              </a:solidFill>
              <a:latin typeface="Fedra Sans Std Book LF" panose="020B0403040000020004" pitchFamily="34" charset="0"/>
              <a:ea typeface="Fedra Sans Std Book LF" panose="020B0403040000020004" pitchFamily="34" charset="0"/>
            </a:endParaRPr>
          </a:p>
        </p:txBody>
      </p:sp>
      <p:sp>
        <p:nvSpPr>
          <p:cNvPr id="9" name="Footer Placeholder 8">
            <a:extLst>
              <a:ext uri="{FF2B5EF4-FFF2-40B4-BE49-F238E27FC236}">
                <a16:creationId xmlns:a16="http://schemas.microsoft.com/office/drawing/2014/main" id="{A07DF295-28D5-47F1-9ECF-49CBFD549EA3}"/>
              </a:ext>
            </a:extLst>
          </p:cNvPr>
          <p:cNvSpPr>
            <a:spLocks noGrp="1"/>
          </p:cNvSpPr>
          <p:nvPr>
            <p:ph type="ftr" sz="quarter" idx="3"/>
          </p:nvPr>
        </p:nvSpPr>
        <p:spPr>
          <a:xfrm>
            <a:off x="471488" y="9391795"/>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2019 Outlook</a:t>
            </a:r>
          </a:p>
        </p:txBody>
      </p:sp>
      <p:sp>
        <p:nvSpPr>
          <p:cNvPr id="10" name="Slide Number Placeholder 9">
            <a:extLst>
              <a:ext uri="{FF2B5EF4-FFF2-40B4-BE49-F238E27FC236}">
                <a16:creationId xmlns:a16="http://schemas.microsoft.com/office/drawing/2014/main" id="{DD9E50B5-E3EF-42DD-BD09-50AF8894E636}"/>
              </a:ext>
            </a:extLst>
          </p:cNvPr>
          <p:cNvSpPr>
            <a:spLocks noGrp="1"/>
          </p:cNvSpPr>
          <p:nvPr>
            <p:ph type="sldNum" sz="quarter" idx="12"/>
          </p:nvPr>
        </p:nvSpPr>
        <p:spPr/>
        <p:txBody>
          <a:bodyPr/>
          <a:lstStyle/>
          <a:p>
            <a:fld id="{C5D16774-7F87-472C-8407-007DC4A3CE7C}" type="slidenum">
              <a:rPr lang="en-US" smtClean="0"/>
              <a:pPr/>
              <a:t>50</a:t>
            </a:fld>
            <a:endParaRPr lang="en-US"/>
          </a:p>
        </p:txBody>
      </p:sp>
    </p:spTree>
    <p:extLst>
      <p:ext uri="{BB962C8B-B14F-4D97-AF65-F5344CB8AC3E}">
        <p14:creationId xmlns:p14="http://schemas.microsoft.com/office/powerpoint/2010/main" val="851278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a:solidFill>
                  <a:schemeClr val="accent6"/>
                </a:solidFill>
                <a:latin typeface="Fedra Sans Std Book LF" panose="020B0403040000020004" pitchFamily="34" charset="0"/>
                <a:ea typeface="Fedra Sans Std Book LF" panose="020B0403040000020004" pitchFamily="34" charset="0"/>
              </a:rPr>
              <a:t>Disclosures &amp; Disclaimers</a:t>
            </a:r>
          </a:p>
        </p:txBody>
      </p:sp>
      <p:sp>
        <p:nvSpPr>
          <p:cNvPr id="3" name="Content Placeholder 2"/>
          <p:cNvSpPr>
            <a:spLocks noGrp="1"/>
          </p:cNvSpPr>
          <p:nvPr>
            <p:ph idx="1"/>
          </p:nvPr>
        </p:nvSpPr>
        <p:spPr>
          <a:xfrm>
            <a:off x="471488" y="1300296"/>
            <a:ext cx="5913945" cy="800878"/>
          </a:xfrm>
          <a:noFill/>
        </p:spPr>
        <p:txBody>
          <a:bodyPr>
            <a:normAutofit/>
          </a:bodyPr>
          <a:lstStyle/>
          <a:p>
            <a:pPr marL="228600" lvl="0" indent="-228600" algn="just">
              <a:spcBef>
                <a:spcPts val="600"/>
              </a:spcBef>
              <a:buFont typeface="+mj-lt"/>
              <a:buAutoNum type="alphaLcPeriod" startAt="6"/>
            </a:pPr>
            <a:r>
              <a:rPr lang="en-GB" dirty="0">
                <a:solidFill>
                  <a:schemeClr val="bg2">
                    <a:lumMod val="10000"/>
                  </a:schemeClr>
                </a:solidFill>
                <a:latin typeface="Fedra Sans Std Book LF" panose="020B0403040000020004" pitchFamily="34" charset="0"/>
                <a:ea typeface="Fedra Sans Std Book LF" panose="020B0403040000020004" pitchFamily="34" charset="0"/>
              </a:rPr>
              <a:t>Coronation Merchant Bank or its affiliates expects to receive compensation for investment banking services from the issuer of these securities within the next three months.</a:t>
            </a:r>
            <a:endParaRPr lang="en-US" dirty="0">
              <a:solidFill>
                <a:schemeClr val="bg2">
                  <a:lumMod val="10000"/>
                </a:schemeClr>
              </a:solidFill>
              <a:latin typeface="Fedra Sans Std Book LF" panose="020B0403040000020004" pitchFamily="34" charset="0"/>
              <a:ea typeface="Fedra Sans Std Book LF" panose="020B0403040000020004" pitchFamily="34" charset="0"/>
            </a:endParaRPr>
          </a:p>
          <a:p>
            <a:pPr marL="228600" lvl="0" indent="-228600" algn="just">
              <a:spcBef>
                <a:spcPts val="600"/>
              </a:spcBef>
              <a:buFont typeface="+mj-lt"/>
              <a:buAutoNum type="alphaLcPeriod" startAt="6"/>
            </a:pPr>
            <a:r>
              <a:rPr lang="en-GB" dirty="0">
                <a:solidFill>
                  <a:schemeClr val="bg2">
                    <a:lumMod val="10000"/>
                  </a:schemeClr>
                </a:solidFill>
                <a:latin typeface="Fedra Sans Std Book LF" panose="020B0403040000020004" pitchFamily="34" charset="0"/>
                <a:ea typeface="Fedra Sans Std Book LF" panose="020B0403040000020004" pitchFamily="34" charset="0"/>
              </a:rPr>
              <a:t>The company (s) covered in this report is a client of Coronation Merchant Bank or its affiliates.</a:t>
            </a:r>
            <a:endParaRPr lang="en-US" dirty="0">
              <a:solidFill>
                <a:schemeClr val="bg2">
                  <a:lumMod val="10000"/>
                </a:schemeClr>
              </a:solidFill>
              <a:latin typeface="Fedra Sans Std Book LF" panose="020B0403040000020004" pitchFamily="34" charset="0"/>
              <a:ea typeface="Fedra Sans Std Book LF" panose="020B0403040000020004" pitchFamily="34" charset="0"/>
            </a:endParaRPr>
          </a:p>
          <a:p>
            <a:pPr marL="228600" lvl="0" indent="-228600" algn="just">
              <a:spcBef>
                <a:spcPts val="600"/>
              </a:spcBef>
              <a:buFont typeface="+mj-lt"/>
              <a:buAutoNum type="alphaLcPeriod" startAt="6"/>
            </a:pPr>
            <a:r>
              <a:rPr lang="en-GB" dirty="0">
                <a:solidFill>
                  <a:schemeClr val="bg2">
                    <a:lumMod val="10000"/>
                  </a:schemeClr>
                </a:solidFill>
                <a:latin typeface="Fedra Sans Std Book LF" panose="020B0403040000020004" pitchFamily="34" charset="0"/>
                <a:ea typeface="Fedra Sans Std Book LF" panose="020B0403040000020004" pitchFamily="34" charset="0"/>
              </a:rPr>
              <a:t>Coronation Merchant Bank has other financial or other material interest in the Company</a:t>
            </a:r>
            <a:endParaRPr lang="en-US" dirty="0">
              <a:solidFill>
                <a:schemeClr val="bg2">
                  <a:lumMod val="10000"/>
                </a:schemeClr>
              </a:solidFill>
              <a:latin typeface="Fedra Sans Std Book LF" panose="020B0403040000020004" pitchFamily="34" charset="0"/>
              <a:ea typeface="Fedra Sans Std Book LF" panose="020B0403040000020004" pitchFamily="34" charset="0"/>
            </a:endParaRPr>
          </a:p>
        </p:txBody>
      </p:sp>
      <p:sp>
        <p:nvSpPr>
          <p:cNvPr id="11" name="Content Placeholder 2"/>
          <p:cNvSpPr txBox="1">
            <a:spLocks/>
          </p:cNvSpPr>
          <p:nvPr/>
        </p:nvSpPr>
        <p:spPr>
          <a:xfrm>
            <a:off x="471487" y="3194827"/>
            <a:ext cx="5990526" cy="1232030"/>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950" kern="1200">
                <a:solidFill>
                  <a:schemeClr val="tx1">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0" b="1" dirty="0">
              <a:solidFill>
                <a:schemeClr val="bg2">
                  <a:lumMod val="10000"/>
                </a:schemeClr>
              </a:solidFill>
              <a:latin typeface="Fedra Sans Std Book LF" panose="020B0403040000020004" pitchFamily="34" charset="0"/>
              <a:ea typeface="Fedra Sans Std Book LF" panose="020B0403040000020004" pitchFamily="34" charset="0"/>
            </a:endParaRPr>
          </a:p>
          <a:p>
            <a:pPr>
              <a:spcBef>
                <a:spcPts val="600"/>
              </a:spcBef>
            </a:pPr>
            <a:r>
              <a:rPr lang="en-US" sz="1000" b="1" dirty="0">
                <a:solidFill>
                  <a:srgbClr val="083353"/>
                </a:solidFill>
                <a:latin typeface="Fedra Sans Std Book LF" panose="020B0403040000020004" pitchFamily="34" charset="0"/>
                <a:ea typeface="Fedra Sans Std Book LF" panose="020B0403040000020004" pitchFamily="34" charset="0"/>
              </a:rPr>
              <a:t>Coronation Research's equity research rating system</a:t>
            </a:r>
            <a:endParaRPr lang="en-US" sz="1000" dirty="0">
              <a:solidFill>
                <a:srgbClr val="083353"/>
              </a:solidFill>
              <a:latin typeface="Fedra Sans Std Book LF" panose="020B0403040000020004" pitchFamily="34" charset="0"/>
              <a:ea typeface="Fedra Sans Std Book LF" panose="020B0403040000020004" pitchFamily="34" charset="0"/>
            </a:endParaRPr>
          </a:p>
          <a:p>
            <a:pPr algn="just"/>
            <a:r>
              <a:rPr lang="en-US" dirty="0">
                <a:solidFill>
                  <a:schemeClr val="bg2">
                    <a:lumMod val="10000"/>
                  </a:schemeClr>
                </a:solidFill>
                <a:latin typeface="Fedra Sans Std Book LF" panose="020B0403040000020004" pitchFamily="34" charset="0"/>
                <a:ea typeface="Fedra Sans Std Book LF" panose="020B0403040000020004" pitchFamily="34" charset="0"/>
              </a:rPr>
              <a:t>Coronation Research’s Investment ratings are a function of the research analyst’s expectation of a stock’s performance relative to relevant indices or peers. The benchmark used in deciding our stock rating is the trailing three-year average yield of the 12-month T-Bill plus one standard deviation rounded to the nearest percent.</a:t>
            </a:r>
          </a:p>
          <a:p>
            <a:pPr>
              <a:spcBef>
                <a:spcPts val="600"/>
              </a:spcBef>
            </a:pPr>
            <a:r>
              <a:rPr lang="en-US" dirty="0">
                <a:solidFill>
                  <a:schemeClr val="bg2">
                    <a:lumMod val="10000"/>
                  </a:schemeClr>
                </a:solidFill>
                <a:latin typeface="Fedra Sans Std Book LF" panose="020B0403040000020004" pitchFamily="34" charset="0"/>
                <a:ea typeface="Fedra Sans Std Book LF" panose="020B0403040000020004" pitchFamily="34" charset="0"/>
              </a:rPr>
              <a:t>Coronation Merchant Bank uses the following rating system:</a:t>
            </a:r>
          </a:p>
          <a:p>
            <a:endParaRPr lang="en-US" dirty="0">
              <a:latin typeface="Fedra Sans Std Book LF" panose="020B0403040000020004" pitchFamily="34" charset="0"/>
              <a:ea typeface="Fedra Sans Std Book LF" panose="020B0403040000020004" pitchFamily="34" charset="0"/>
            </a:endParaRPr>
          </a:p>
          <a:p>
            <a:endParaRPr lang="en-US" dirty="0">
              <a:latin typeface="Fedra Sans Std Book LF" panose="020B0403040000020004" pitchFamily="34" charset="0"/>
              <a:ea typeface="Fedra Sans Std Book LF" panose="020B0403040000020004" pitchFamily="34" charset="0"/>
            </a:endParaRPr>
          </a:p>
        </p:txBody>
      </p:sp>
      <p:graphicFrame>
        <p:nvGraphicFramePr>
          <p:cNvPr id="12" name="Table 11"/>
          <p:cNvGraphicFramePr>
            <a:graphicFrameLocks noGrp="1"/>
          </p:cNvGraphicFramePr>
          <p:nvPr>
            <p:extLst/>
          </p:nvPr>
        </p:nvGraphicFramePr>
        <p:xfrm>
          <a:off x="471487" y="4360782"/>
          <a:ext cx="5990526" cy="4093607"/>
        </p:xfrm>
        <a:graphic>
          <a:graphicData uri="http://schemas.openxmlformats.org/drawingml/2006/table">
            <a:tbl>
              <a:tblPr firstRow="1" bandRow="1">
                <a:tableStyleId>{2D5ABB26-0587-4C30-8999-92F81FD0307C}</a:tableStyleId>
              </a:tblPr>
              <a:tblGrid>
                <a:gridCol w="1145716">
                  <a:extLst>
                    <a:ext uri="{9D8B030D-6E8A-4147-A177-3AD203B41FA5}">
                      <a16:colId xmlns:a16="http://schemas.microsoft.com/office/drawing/2014/main" val="1191804943"/>
                    </a:ext>
                  </a:extLst>
                </a:gridCol>
                <a:gridCol w="4844810">
                  <a:extLst>
                    <a:ext uri="{9D8B030D-6E8A-4147-A177-3AD203B41FA5}">
                      <a16:colId xmlns:a16="http://schemas.microsoft.com/office/drawing/2014/main" val="1293711058"/>
                    </a:ext>
                  </a:extLst>
                </a:gridCol>
              </a:tblGrid>
              <a:tr h="370018">
                <a:tc>
                  <a:txBody>
                    <a:bodyPr/>
                    <a:lstStyle/>
                    <a:p>
                      <a:r>
                        <a:rPr lang="en-US" sz="950" b="1" dirty="0">
                          <a:solidFill>
                            <a:srgbClr val="083353"/>
                          </a:solidFill>
                          <a:latin typeface="Fedra Sans Std Book LF" panose="020B0403040000020004" pitchFamily="34" charset="0"/>
                          <a:ea typeface="Fedra Sans Std Book LF" panose="020B0403040000020004" pitchFamily="34" charset="0"/>
                        </a:rPr>
                        <a:t>Buy:</a:t>
                      </a:r>
                    </a:p>
                  </a:txBody>
                  <a:tcPr/>
                </a:tc>
                <a:tc>
                  <a:txBody>
                    <a:bodyPr/>
                    <a:lstStyle/>
                    <a:p>
                      <a:pPr algn="just"/>
                      <a:r>
                        <a:rPr lang="en-US" sz="950" dirty="0">
                          <a:solidFill>
                            <a:schemeClr val="bg2">
                              <a:lumMod val="10000"/>
                            </a:schemeClr>
                          </a:solidFill>
                          <a:latin typeface="Fedra Sans Std Book LF" panose="020B0403040000020004" pitchFamily="34" charset="0"/>
                          <a:ea typeface="Fedra Sans Std Book LF" panose="020B0403040000020004" pitchFamily="34" charset="0"/>
                        </a:rPr>
                        <a:t>The analyst considers the stock undervalued and expects the stock to outperform the Benchmark over the next 12 months or the stated investment horizon.</a:t>
                      </a:r>
                    </a:p>
                  </a:txBody>
                  <a:tcPr/>
                </a:tc>
                <a:extLst>
                  <a:ext uri="{0D108BD9-81ED-4DB2-BD59-A6C34878D82A}">
                    <a16:rowId xmlns:a16="http://schemas.microsoft.com/office/drawing/2014/main" val="3967857463"/>
                  </a:ext>
                </a:extLst>
              </a:tr>
              <a:tr h="511533">
                <a:tc>
                  <a:txBody>
                    <a:bodyPr/>
                    <a:lstStyle/>
                    <a:p>
                      <a:pPr marL="0" algn="l" defTabSz="914400" rtl="0" eaLnBrk="1" latinLnBrk="0" hangingPunct="1"/>
                      <a:r>
                        <a:rPr lang="en-US" sz="950" b="1" kern="1200" dirty="0">
                          <a:solidFill>
                            <a:srgbClr val="083353"/>
                          </a:solidFill>
                          <a:latin typeface="Fedra Sans Std Book LF" panose="020B0403040000020004" pitchFamily="34" charset="0"/>
                          <a:ea typeface="Fedra Sans Std Book LF" panose="020B0403040000020004" pitchFamily="34" charset="0"/>
                          <a:cs typeface="+mn-cs"/>
                        </a:rPr>
                        <a:t>Hold:</a:t>
                      </a:r>
                    </a:p>
                  </a:txBody>
                  <a:tcPr/>
                </a:tc>
                <a:tc>
                  <a:txBody>
                    <a:bodyPr/>
                    <a:lstStyle/>
                    <a:p>
                      <a:pPr algn="just"/>
                      <a:r>
                        <a:rPr lang="en-US" sz="950" dirty="0">
                          <a:solidFill>
                            <a:schemeClr val="bg2">
                              <a:lumMod val="10000"/>
                            </a:schemeClr>
                          </a:solidFill>
                          <a:latin typeface="Fedra Sans Std Book LF" panose="020B0403040000020004" pitchFamily="34" charset="0"/>
                          <a:ea typeface="Fedra Sans Std Book LF" panose="020B0403040000020004" pitchFamily="34" charset="0"/>
                        </a:rPr>
                        <a:t>The analyst considers the stock to be fairly valued and expects the stock to perform in line with the Benchmark over the next 12 months or the stated investment horizon.</a:t>
                      </a:r>
                    </a:p>
                  </a:txBody>
                  <a:tcPr/>
                </a:tc>
                <a:extLst>
                  <a:ext uri="{0D108BD9-81ED-4DB2-BD59-A6C34878D82A}">
                    <a16:rowId xmlns:a16="http://schemas.microsoft.com/office/drawing/2014/main" val="985577264"/>
                  </a:ext>
                </a:extLst>
              </a:tr>
              <a:tr h="361149">
                <a:tc>
                  <a:txBody>
                    <a:bodyPr/>
                    <a:lstStyle/>
                    <a:p>
                      <a:pPr marL="0" algn="l" defTabSz="914400" rtl="0" eaLnBrk="1" latinLnBrk="0" hangingPunct="1"/>
                      <a:r>
                        <a:rPr lang="en-US" sz="950" b="1" kern="1200" dirty="0">
                          <a:solidFill>
                            <a:srgbClr val="083353"/>
                          </a:solidFill>
                          <a:latin typeface="Fedra Sans Std Book LF" panose="020B0403040000020004" pitchFamily="34" charset="0"/>
                          <a:ea typeface="Fedra Sans Std Book LF" panose="020B0403040000020004" pitchFamily="34" charset="0"/>
                          <a:cs typeface="+mn-cs"/>
                        </a:rPr>
                        <a:t>Sell: </a:t>
                      </a:r>
                    </a:p>
                  </a:txBody>
                  <a:tcPr/>
                </a:tc>
                <a:tc>
                  <a:txBody>
                    <a:bodyPr/>
                    <a:lstStyle/>
                    <a:p>
                      <a:pPr marL="0" algn="just" defTabSz="914400" rtl="0" eaLnBrk="1" latinLnBrk="0" hangingPunct="1"/>
                      <a:r>
                        <a:rPr lang="en-US" sz="950" kern="1200" dirty="0">
                          <a:solidFill>
                            <a:schemeClr val="bg2">
                              <a:lumMod val="10000"/>
                            </a:schemeClr>
                          </a:solidFill>
                          <a:latin typeface="Fedra Sans Std Book LF" panose="020B0403040000020004" pitchFamily="34" charset="0"/>
                          <a:ea typeface="Fedra Sans Std Book LF" panose="020B0403040000020004" pitchFamily="34" charset="0"/>
                          <a:cs typeface="+mn-cs"/>
                        </a:rPr>
                        <a:t>The analyst considers the stock overvalued and expects the stock to underperform the Benchmark over the next 12 months or the stated investment horizon.</a:t>
                      </a:r>
                    </a:p>
                  </a:txBody>
                  <a:tcPr/>
                </a:tc>
                <a:extLst>
                  <a:ext uri="{0D108BD9-81ED-4DB2-BD59-A6C34878D82A}">
                    <a16:rowId xmlns:a16="http://schemas.microsoft.com/office/drawing/2014/main" val="2061195846"/>
                  </a:ext>
                </a:extLst>
              </a:tr>
              <a:tr h="972510">
                <a:tc>
                  <a:txBody>
                    <a:bodyPr/>
                    <a:lstStyle/>
                    <a:p>
                      <a:pPr marL="0" algn="l" defTabSz="914400" rtl="0" eaLnBrk="1" latinLnBrk="0" hangingPunct="1"/>
                      <a:r>
                        <a:rPr lang="en-US" sz="950" b="1" kern="1200" dirty="0">
                          <a:solidFill>
                            <a:srgbClr val="083353"/>
                          </a:solidFill>
                          <a:latin typeface="Fedra Sans Std Book LF" panose="020B0403040000020004" pitchFamily="34" charset="0"/>
                          <a:ea typeface="Fedra Sans Std Book LF" panose="020B0403040000020004" pitchFamily="34" charset="0"/>
                          <a:cs typeface="+mn-cs"/>
                        </a:rPr>
                        <a:t>Under Review (UR):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50" kern="1200" dirty="0">
                          <a:solidFill>
                            <a:schemeClr val="bg2">
                              <a:lumMod val="10000"/>
                            </a:schemeClr>
                          </a:solidFill>
                          <a:latin typeface="Fedra Sans Std Book LF" panose="020B0403040000020004" pitchFamily="34" charset="0"/>
                          <a:ea typeface="Fedra Sans Std Book LF" panose="020B0403040000020004" pitchFamily="34" charset="0"/>
                          <a:cs typeface="+mn-cs"/>
                        </a:rPr>
                        <a:t>Where the company covered has a significant material event with further information pending or to be announced, it may be necessary to temporarily place the investment rating Under Review. This does not revise the previously published rating, but indicates that the analyst is actively reviewing the investment rating or waiting for additional information to re-evaluate the expectation of the company’s performance. </a:t>
                      </a:r>
                    </a:p>
                  </a:txBody>
                  <a:tcPr/>
                </a:tc>
                <a:extLst>
                  <a:ext uri="{0D108BD9-81ED-4DB2-BD59-A6C34878D82A}">
                    <a16:rowId xmlns:a16="http://schemas.microsoft.com/office/drawing/2014/main" val="1335786246"/>
                  </a:ext>
                </a:extLst>
              </a:tr>
              <a:tr h="1002462">
                <a:tc>
                  <a:txBody>
                    <a:bodyPr/>
                    <a:lstStyle/>
                    <a:p>
                      <a:pPr marL="0" algn="l" defTabSz="914400" rtl="0" eaLnBrk="1" latinLnBrk="0" hangingPunct="1"/>
                      <a:r>
                        <a:rPr lang="en-US" sz="950" b="1" kern="1200" dirty="0">
                          <a:solidFill>
                            <a:srgbClr val="083353"/>
                          </a:solidFill>
                          <a:latin typeface="Fedra Sans Std Book LF" panose="020B0403040000020004" pitchFamily="34" charset="0"/>
                          <a:ea typeface="Fedra Sans Std Book LF" panose="020B0403040000020004" pitchFamily="34" charset="0"/>
                          <a:cs typeface="+mn-cs"/>
                        </a:rPr>
                        <a:t>Not Rated: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50" kern="1200" dirty="0">
                          <a:solidFill>
                            <a:schemeClr val="bg2">
                              <a:lumMod val="10000"/>
                            </a:schemeClr>
                          </a:solidFill>
                          <a:latin typeface="Fedra Sans Std Book LF" panose="020B0403040000020004" pitchFamily="34" charset="0"/>
                          <a:ea typeface="Fedra Sans Std Book LF" panose="020B0403040000020004" pitchFamily="34" charset="0"/>
                          <a:cs typeface="+mn-cs"/>
                        </a:rPr>
                        <a:t>This applies when the stock is either not covered by Coronation Research or the rating and price target has been suspended temporarily to comply with applicable regulations and/or firm policies in certain circumstances including when Coronation Merchant Bank is acting in an advisory capacity in a merger or strategic transaction involving the company or due to factors which limits the analysts’ ability to provide forecasts for the company in question.</a:t>
                      </a:r>
                    </a:p>
                  </a:txBody>
                  <a:tcPr/>
                </a:tc>
                <a:extLst>
                  <a:ext uri="{0D108BD9-81ED-4DB2-BD59-A6C34878D82A}">
                    <a16:rowId xmlns:a16="http://schemas.microsoft.com/office/drawing/2014/main" val="2858137767"/>
                  </a:ext>
                </a:extLst>
              </a:tr>
              <a:tr h="830855">
                <a:tc>
                  <a:txBody>
                    <a:bodyPr/>
                    <a:lstStyle/>
                    <a:p>
                      <a:pPr marL="0" algn="l" defTabSz="914400" rtl="0" eaLnBrk="1" latinLnBrk="0" hangingPunct="1"/>
                      <a:r>
                        <a:rPr lang="en-US" sz="950" b="1" kern="1200" dirty="0">
                          <a:solidFill>
                            <a:srgbClr val="083353"/>
                          </a:solidFill>
                          <a:latin typeface="Fedra Sans Std Book LF" panose="020B0403040000020004" pitchFamily="34" charset="0"/>
                          <a:ea typeface="Fedra Sans Std Book LF" panose="020B0403040000020004" pitchFamily="34" charset="0"/>
                          <a:cs typeface="+mn-cs"/>
                        </a:rPr>
                        <a:t>Price targets: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50" kern="1200" dirty="0">
                          <a:solidFill>
                            <a:schemeClr val="bg2">
                              <a:lumMod val="10000"/>
                            </a:schemeClr>
                          </a:solidFill>
                          <a:latin typeface="Fedra Sans Std Book LF" panose="020B0403040000020004" pitchFamily="34" charset="0"/>
                          <a:ea typeface="Fedra Sans Std Book LF" panose="020B0403040000020004" pitchFamily="34" charset="0"/>
                          <a:cs typeface="+mn-cs"/>
                        </a:rPr>
                        <a:t>Price targets reflect the analyst's estimates for the company's earnings. The achievement of any price target may be impeded by general market and macroeconomic trends, and by other risks related to the company or the market, and may not occur if the company's earnings fall short of estimates.</a:t>
                      </a:r>
                    </a:p>
                    <a:p>
                      <a:pPr marL="0" algn="l" defTabSz="914400" rtl="0" eaLnBrk="1" latinLnBrk="0" hangingPunct="1"/>
                      <a:endParaRPr lang="en-US" sz="950" kern="1200" dirty="0">
                        <a:solidFill>
                          <a:schemeClr val="bg2">
                            <a:lumMod val="10000"/>
                          </a:schemeClr>
                        </a:solidFill>
                        <a:latin typeface="Fedra Sans Std Book LF" panose="020B0403040000020004" pitchFamily="34" charset="0"/>
                        <a:ea typeface="Fedra Sans Std Book LF" panose="020B0403040000020004" pitchFamily="34" charset="0"/>
                        <a:cs typeface="+mn-cs"/>
                      </a:endParaRPr>
                    </a:p>
                  </a:txBody>
                  <a:tcPr/>
                </a:tc>
                <a:extLst>
                  <a:ext uri="{0D108BD9-81ED-4DB2-BD59-A6C34878D82A}">
                    <a16:rowId xmlns:a16="http://schemas.microsoft.com/office/drawing/2014/main" val="3899765773"/>
                  </a:ext>
                </a:extLst>
              </a:tr>
            </a:tbl>
          </a:graphicData>
        </a:graphic>
      </p:graphicFrame>
      <p:sp>
        <p:nvSpPr>
          <p:cNvPr id="13" name="Footer Placeholder 4">
            <a:extLst/>
          </p:cNvPr>
          <p:cNvSpPr>
            <a:spLocks noGrp="1"/>
          </p:cNvSpPr>
          <p:nvPr>
            <p:ph type="ftr" sz="quarter" idx="4294967295"/>
          </p:nvPr>
        </p:nvSpPr>
        <p:spPr>
          <a:xfrm>
            <a:off x="471486" y="9591985"/>
            <a:ext cx="3841432" cy="213628"/>
          </a:xfrm>
          <a:prstGeom prst="rect">
            <a:avLst/>
          </a:prstGeom>
        </p:spPr>
        <p:txBody>
          <a:bodyPr/>
          <a:lstStyle/>
          <a:p>
            <a:r>
              <a:rPr lang="en-US" dirty="0">
                <a:solidFill>
                  <a:schemeClr val="tx2"/>
                </a:solidFill>
                <a:latin typeface="Fedra Sans Std Book LF" panose="020B0403040000020004" pitchFamily="34" charset="0"/>
                <a:ea typeface="Fedra Sans Std Book LF" panose="020B0403040000020004" pitchFamily="34" charset="0"/>
              </a:rPr>
              <a:t>Research I Nigeria I 2019 Outlook</a:t>
            </a:r>
          </a:p>
        </p:txBody>
      </p:sp>
      <p:cxnSp>
        <p:nvCxnSpPr>
          <p:cNvPr id="9" name="Straight Connector 8">
            <a:extLst>
              <a:ext uri="{FF2B5EF4-FFF2-40B4-BE49-F238E27FC236}">
                <a16:creationId xmlns:a16="http://schemas.microsoft.com/office/drawing/2014/main" id="{800C444E-D725-43E9-9F3A-E6393C302611}"/>
              </a:ext>
            </a:extLst>
          </p:cNvPr>
          <p:cNvCxnSpPr>
            <a:cxnSpLocks/>
          </p:cNvCxnSpPr>
          <p:nvPr/>
        </p:nvCxnSpPr>
        <p:spPr>
          <a:xfrm>
            <a:off x="0" y="1212072"/>
            <a:ext cx="6858000" cy="0"/>
          </a:xfrm>
          <a:prstGeom prst="line">
            <a:avLst/>
          </a:prstGeom>
          <a:ln w="19050">
            <a:solidFill>
              <a:srgbClr val="A7674C"/>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B3FCB11-84F8-4531-8521-7B20771B4BFA}"/>
              </a:ext>
            </a:extLst>
          </p:cNvPr>
          <p:cNvSpPr>
            <a:spLocks noGrp="1"/>
          </p:cNvSpPr>
          <p:nvPr>
            <p:ph type="sldNum" sz="quarter" idx="12"/>
          </p:nvPr>
        </p:nvSpPr>
        <p:spPr/>
        <p:txBody>
          <a:bodyPr/>
          <a:lstStyle/>
          <a:p>
            <a:fld id="{C5D16774-7F87-472C-8407-007DC4A3CE7C}" type="slidenum">
              <a:rPr lang="en-US" smtClean="0"/>
              <a:pPr/>
              <a:t>51</a:t>
            </a:fld>
            <a:endParaRPr lang="en-US"/>
          </a:p>
        </p:txBody>
      </p:sp>
      <p:graphicFrame>
        <p:nvGraphicFramePr>
          <p:cNvPr id="10" name="Content Placeholder 5">
            <a:extLst>
              <a:ext uri="{FF2B5EF4-FFF2-40B4-BE49-F238E27FC236}">
                <a16:creationId xmlns:a16="http://schemas.microsoft.com/office/drawing/2014/main" id="{45272675-6889-4CF0-8C2B-23E51C296AB8}"/>
              </a:ext>
            </a:extLst>
          </p:cNvPr>
          <p:cNvGraphicFramePr>
            <a:graphicFrameLocks/>
          </p:cNvGraphicFramePr>
          <p:nvPr>
            <p:extLst/>
          </p:nvPr>
        </p:nvGraphicFramePr>
        <p:xfrm>
          <a:off x="560935" y="2154642"/>
          <a:ext cx="5824498" cy="968803"/>
        </p:xfrm>
        <a:graphic>
          <a:graphicData uri="http://schemas.openxmlformats.org/drawingml/2006/table">
            <a:tbl>
              <a:tblPr firstRow="1" firstCol="1" bandRow="1">
                <a:tableStyleId>{C083E6E3-FA7D-4D7B-A595-EF9225AFEA82}</a:tableStyleId>
              </a:tblPr>
              <a:tblGrid>
                <a:gridCol w="1485579">
                  <a:extLst>
                    <a:ext uri="{9D8B030D-6E8A-4147-A177-3AD203B41FA5}">
                      <a16:colId xmlns:a16="http://schemas.microsoft.com/office/drawing/2014/main" val="1724691488"/>
                    </a:ext>
                  </a:extLst>
                </a:gridCol>
                <a:gridCol w="4338919">
                  <a:extLst>
                    <a:ext uri="{9D8B030D-6E8A-4147-A177-3AD203B41FA5}">
                      <a16:colId xmlns:a16="http://schemas.microsoft.com/office/drawing/2014/main" val="3962665992"/>
                    </a:ext>
                  </a:extLst>
                </a:gridCol>
              </a:tblGrid>
              <a:tr h="190500">
                <a:tc>
                  <a:txBody>
                    <a:bodyPr/>
                    <a:lstStyle/>
                    <a:p>
                      <a:pPr marL="0" marR="0" lvl="0" algn="just">
                        <a:lnSpc>
                          <a:spcPct val="115000"/>
                        </a:lnSpc>
                        <a:spcBef>
                          <a:spcPts val="0"/>
                        </a:spcBef>
                        <a:spcAft>
                          <a:spcPts val="0"/>
                        </a:spcAft>
                      </a:pPr>
                      <a:r>
                        <a:rPr lang="en-GB" sz="950" dirty="0">
                          <a:solidFill>
                            <a:srgbClr val="083353"/>
                          </a:solidFill>
                          <a:effectLst/>
                          <a:latin typeface="Fedra Sans Std Book LF" panose="020B0403040000020004" pitchFamily="34" charset="0"/>
                          <a:ea typeface="Fedra Sans Std Book LF" panose="020B0403040000020004" pitchFamily="34" charset="0"/>
                        </a:rPr>
                        <a:t>Security Name</a:t>
                      </a:r>
                      <a:endParaRPr lang="en-US" sz="950" dirty="0">
                        <a:solidFill>
                          <a:srgbClr val="083353"/>
                        </a:solidFill>
                        <a:effectLst/>
                        <a:latin typeface="Fedra Sans Std Book LF" panose="020B0403040000020004" pitchFamily="34" charset="0"/>
                        <a:ea typeface="Fedra Sans Std Book LF" panose="020B04030400000200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950" dirty="0">
                          <a:solidFill>
                            <a:srgbClr val="083353"/>
                          </a:solidFill>
                          <a:effectLst/>
                          <a:latin typeface="Fedra Sans Std Book LF" panose="020B0403040000020004" pitchFamily="34" charset="0"/>
                          <a:ea typeface="Fedra Sans Std Book LF" panose="020B0403040000020004" pitchFamily="34" charset="0"/>
                        </a:rPr>
                        <a:t>Available Disclosure</a:t>
                      </a:r>
                      <a:endParaRPr lang="en-US" sz="950" dirty="0">
                        <a:solidFill>
                          <a:srgbClr val="083353"/>
                        </a:solidFill>
                        <a:effectLst/>
                        <a:latin typeface="Fedra Sans Std Book LF" panose="020B0403040000020004" pitchFamily="34" charset="0"/>
                        <a:ea typeface="Fedra Sans Std Book LF" panose="020B04030400000200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1263583"/>
                  </a:ext>
                </a:extLst>
              </a:tr>
              <a:tr h="190500">
                <a:tc>
                  <a:txBody>
                    <a:bodyPr/>
                    <a:lstStyle/>
                    <a:p>
                      <a:pPr marL="0" marR="0" lvl="0" algn="l">
                        <a:lnSpc>
                          <a:spcPct val="115000"/>
                        </a:lnSpc>
                        <a:spcBef>
                          <a:spcPts val="0"/>
                        </a:spcBef>
                        <a:spcAft>
                          <a:spcPts val="0"/>
                        </a:spcAft>
                      </a:pPr>
                      <a:r>
                        <a:rPr lang="en-GB" sz="950" dirty="0">
                          <a:solidFill>
                            <a:srgbClr val="083353"/>
                          </a:solidFill>
                          <a:effectLst/>
                          <a:latin typeface="Fedra Sans Std Book LF" panose="020B0403040000020004" pitchFamily="34" charset="0"/>
                          <a:ea typeface="Fedra Sans Std Book LF" panose="020B0403040000020004" pitchFamily="34" charset="0"/>
                        </a:rPr>
                        <a:t>Nestle Nigeria</a:t>
                      </a:r>
                      <a:endParaRPr lang="en-US" sz="950" dirty="0">
                        <a:solidFill>
                          <a:srgbClr val="083353"/>
                        </a:solidFill>
                        <a:effectLst/>
                        <a:latin typeface="Fedra Sans Std Book LF" panose="020B0403040000020004" pitchFamily="34" charset="0"/>
                        <a:ea typeface="Fedra Sans Std Book LF" panose="020B0403040000020004" pitchFamily="34" charset="0"/>
                        <a:cs typeface="Times New Roman" panose="02020603050405020304" pitchFamily="18" charset="0"/>
                      </a:endParaRPr>
                    </a:p>
                  </a:txBody>
                  <a:tcPr marL="68580" marR="68580" marT="0" marB="0"/>
                </a:tc>
                <a:tc>
                  <a:txBody>
                    <a:bodyPr/>
                    <a:lstStyle/>
                    <a:p>
                      <a:pPr>
                        <a:spcAft>
                          <a:spcPts val="0"/>
                        </a:spcAft>
                      </a:pPr>
                      <a:endParaRPr lang="en-US" sz="950" dirty="0">
                        <a:solidFill>
                          <a:schemeClr val="bg2">
                            <a:lumMod val="10000"/>
                          </a:schemeClr>
                        </a:solidFill>
                        <a:effectLst/>
                        <a:latin typeface="Fedra Sans Std Book LF" panose="020B0403040000020004" pitchFamily="34" charset="0"/>
                        <a:ea typeface="Fedra Sans Std Book LF" panose="020B0403040000020004" pitchFamily="34" charset="0"/>
                      </a:endParaRPr>
                    </a:p>
                  </a:txBody>
                  <a:tcPr marL="68580" marR="68580" marT="0" marB="0"/>
                </a:tc>
                <a:extLst>
                  <a:ext uri="{0D108BD9-81ED-4DB2-BD59-A6C34878D82A}">
                    <a16:rowId xmlns:a16="http://schemas.microsoft.com/office/drawing/2014/main" val="1572334741"/>
                  </a:ext>
                </a:extLst>
              </a:tr>
              <a:tr h="206803">
                <a:tc>
                  <a:txBody>
                    <a:bodyPr/>
                    <a:lstStyle/>
                    <a:p>
                      <a:pPr marL="0" marR="0" lvl="0" algn="l">
                        <a:lnSpc>
                          <a:spcPct val="115000"/>
                        </a:lnSpc>
                        <a:spcBef>
                          <a:spcPts val="0"/>
                        </a:spcBef>
                        <a:spcAft>
                          <a:spcPts val="0"/>
                        </a:spcAft>
                      </a:pPr>
                      <a:r>
                        <a:rPr lang="en-GB" sz="950" dirty="0">
                          <a:solidFill>
                            <a:srgbClr val="083353"/>
                          </a:solidFill>
                          <a:effectLst/>
                          <a:latin typeface="Fedra Sans Std Book LF" panose="020B0403040000020004" pitchFamily="34" charset="0"/>
                          <a:ea typeface="Fedra Sans Std Book LF" panose="020B0403040000020004" pitchFamily="34" charset="0"/>
                          <a:cs typeface="Times New Roman" panose="02020603050405020304" pitchFamily="18" charset="0"/>
                        </a:rPr>
                        <a:t>Flour Mills of Nigeria</a:t>
                      </a:r>
                      <a:endParaRPr lang="en-US" sz="950" dirty="0">
                        <a:solidFill>
                          <a:srgbClr val="083353"/>
                        </a:solidFill>
                        <a:effectLst/>
                        <a:latin typeface="Fedra Sans Std Book LF" panose="020B0403040000020004" pitchFamily="34" charset="0"/>
                        <a:ea typeface="Fedra Sans Std Book LF" panose="020B0403040000020004" pitchFamily="34" charset="0"/>
                        <a:cs typeface="Times New Roman" panose="02020603050405020304" pitchFamily="18" charset="0"/>
                      </a:endParaRPr>
                    </a:p>
                  </a:txBody>
                  <a:tcPr marL="68580" marR="68580" marT="0" marB="0"/>
                </a:tc>
                <a:tc>
                  <a:txBody>
                    <a:bodyPr/>
                    <a:lstStyle/>
                    <a:p>
                      <a:r>
                        <a:rPr lang="en-US" sz="950" dirty="0">
                          <a:solidFill>
                            <a:schemeClr val="bg2">
                              <a:lumMod val="10000"/>
                            </a:schemeClr>
                          </a:solidFill>
                          <a:effectLst/>
                          <a:latin typeface="Fedra Sans Std Book LF" panose="020B0403040000020004" pitchFamily="34" charset="0"/>
                          <a:ea typeface="Fedra Sans Std Book LF" panose="020B0403040000020004" pitchFamily="34" charset="0"/>
                        </a:rPr>
                        <a:t>G</a:t>
                      </a:r>
                    </a:p>
                  </a:txBody>
                  <a:tcPr marL="68580" marR="68580" marT="0" marB="0"/>
                </a:tc>
                <a:extLst>
                  <a:ext uri="{0D108BD9-81ED-4DB2-BD59-A6C34878D82A}">
                    <a16:rowId xmlns:a16="http://schemas.microsoft.com/office/drawing/2014/main" val="2387502266"/>
                  </a:ext>
                </a:extLst>
              </a:tr>
              <a:tr h="190500">
                <a:tc>
                  <a:txBody>
                    <a:bodyPr/>
                    <a:lstStyle/>
                    <a:p>
                      <a:pPr marL="0" marR="0" lvl="0" algn="l" defTabSz="914400" rtl="0" eaLnBrk="1" latinLnBrk="0" hangingPunct="1">
                        <a:lnSpc>
                          <a:spcPct val="115000"/>
                        </a:lnSpc>
                        <a:spcBef>
                          <a:spcPts val="0"/>
                        </a:spcBef>
                        <a:spcAft>
                          <a:spcPts val="0"/>
                        </a:spcAft>
                      </a:pPr>
                      <a:r>
                        <a:rPr lang="en-GB" sz="950" kern="1200" dirty="0">
                          <a:solidFill>
                            <a:srgbClr val="083353"/>
                          </a:solidFill>
                          <a:effectLst/>
                          <a:latin typeface="Fedra Sans Std Book LF" panose="020B0403040000020004" pitchFamily="34" charset="0"/>
                          <a:ea typeface="Fedra Sans Std Book LF" panose="020B0403040000020004" pitchFamily="34" charset="0"/>
                        </a:rPr>
                        <a:t>Unilever Nigeria</a:t>
                      </a:r>
                      <a:endParaRPr lang="en-US" sz="950" b="1" kern="1200" dirty="0">
                        <a:solidFill>
                          <a:srgbClr val="083353"/>
                        </a:solidFill>
                        <a:effectLst/>
                        <a:latin typeface="Fedra Sans Std Book LF" panose="020B0403040000020004" pitchFamily="34" charset="0"/>
                        <a:ea typeface="Fedra Sans Std Book LF" panose="020B0403040000020004" pitchFamily="34" charset="0"/>
                        <a:cs typeface="+mn-cs"/>
                      </a:endParaRPr>
                    </a:p>
                  </a:txBody>
                  <a:tcPr marL="68580" marR="68580" marT="0" marB="0"/>
                </a:tc>
                <a:tc>
                  <a:txBody>
                    <a:bodyPr/>
                    <a:lstStyle/>
                    <a:p>
                      <a:pPr marL="0" marR="0" lvl="0" algn="l" defTabSz="914400" rtl="0" eaLnBrk="1" latinLnBrk="0" hangingPunct="1">
                        <a:lnSpc>
                          <a:spcPct val="115000"/>
                        </a:lnSpc>
                        <a:spcBef>
                          <a:spcPts val="0"/>
                        </a:spcBef>
                        <a:spcAft>
                          <a:spcPts val="0"/>
                        </a:spcAft>
                      </a:pPr>
                      <a:r>
                        <a:rPr lang="en-US" sz="950" b="0" kern="1200" dirty="0">
                          <a:solidFill>
                            <a:schemeClr val="bg2">
                              <a:lumMod val="10000"/>
                            </a:schemeClr>
                          </a:solidFill>
                          <a:effectLst/>
                          <a:latin typeface="Fedra Sans Std Book LF" panose="020B0403040000020004" pitchFamily="34" charset="0"/>
                          <a:ea typeface="Fedra Sans Std Book LF" panose="020B0403040000020004" pitchFamily="34" charset="0"/>
                          <a:cs typeface="+mn-cs"/>
                        </a:rPr>
                        <a:t>G</a:t>
                      </a:r>
                    </a:p>
                  </a:txBody>
                  <a:tcPr marL="68580" marR="68580" marT="0" marB="0"/>
                </a:tc>
                <a:extLst>
                  <a:ext uri="{0D108BD9-81ED-4DB2-BD59-A6C34878D82A}">
                    <a16:rowId xmlns:a16="http://schemas.microsoft.com/office/drawing/2014/main" val="198625743"/>
                  </a:ext>
                </a:extLst>
              </a:tr>
              <a:tr h="190500">
                <a:tc>
                  <a:txBody>
                    <a:bodyPr/>
                    <a:lstStyle/>
                    <a:p>
                      <a:pPr marL="0" marR="0" lvl="0" algn="l">
                        <a:lnSpc>
                          <a:spcPct val="115000"/>
                        </a:lnSpc>
                        <a:spcBef>
                          <a:spcPts val="0"/>
                        </a:spcBef>
                        <a:spcAft>
                          <a:spcPts val="0"/>
                        </a:spcAft>
                      </a:pPr>
                      <a:r>
                        <a:rPr lang="en-GB" sz="950" dirty="0">
                          <a:solidFill>
                            <a:srgbClr val="083353"/>
                          </a:solidFill>
                          <a:effectLst/>
                          <a:latin typeface="Fedra Sans Std Book LF" panose="020B0403040000020004" pitchFamily="34" charset="0"/>
                          <a:ea typeface="Fedra Sans Std Book LF" panose="020B0403040000020004" pitchFamily="34" charset="0"/>
                          <a:cs typeface="Times New Roman" panose="02020603050405020304" pitchFamily="18" charset="0"/>
                        </a:rPr>
                        <a:t>PZ Cussons Nigeria</a:t>
                      </a:r>
                      <a:endParaRPr lang="en-US" sz="950" dirty="0">
                        <a:solidFill>
                          <a:srgbClr val="083353"/>
                        </a:solidFill>
                        <a:effectLst/>
                        <a:latin typeface="Fedra Sans Std Book LF" panose="020B0403040000020004" pitchFamily="34" charset="0"/>
                        <a:ea typeface="Fedra Sans Std Book LF" panose="020B0403040000020004" pitchFamily="34" charset="0"/>
                        <a:cs typeface="Times New Roman" panose="02020603050405020304" pitchFamily="18" charset="0"/>
                      </a:endParaRPr>
                    </a:p>
                  </a:txBody>
                  <a:tcPr marL="68580" marR="68580" marT="0" marB="0"/>
                </a:tc>
                <a:tc>
                  <a:txBody>
                    <a:bodyPr/>
                    <a:lstStyle/>
                    <a:p>
                      <a:r>
                        <a:rPr lang="en-US" sz="950" dirty="0">
                          <a:solidFill>
                            <a:schemeClr val="bg2">
                              <a:lumMod val="10000"/>
                            </a:schemeClr>
                          </a:solidFill>
                          <a:effectLst/>
                          <a:latin typeface="Fedra Sans Std Book LF" panose="020B0403040000020004" pitchFamily="34" charset="0"/>
                          <a:ea typeface="Fedra Sans Std Book LF" panose="020B0403040000020004" pitchFamily="34" charset="0"/>
                        </a:rPr>
                        <a:t>G</a:t>
                      </a:r>
                    </a:p>
                  </a:txBody>
                  <a:tcPr marL="68580" marR="68580" marT="0" marB="0"/>
                </a:tc>
                <a:extLst>
                  <a:ext uri="{0D108BD9-81ED-4DB2-BD59-A6C34878D82A}">
                    <a16:rowId xmlns:a16="http://schemas.microsoft.com/office/drawing/2014/main" val="943913727"/>
                  </a:ext>
                </a:extLst>
              </a:tr>
            </a:tbl>
          </a:graphicData>
        </a:graphic>
      </p:graphicFrame>
    </p:spTree>
    <p:extLst>
      <p:ext uri="{BB962C8B-B14F-4D97-AF65-F5344CB8AC3E}">
        <p14:creationId xmlns:p14="http://schemas.microsoft.com/office/powerpoint/2010/main" val="2714845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315" y="822122"/>
            <a:ext cx="4729972" cy="295072"/>
          </a:xfrm>
        </p:spPr>
        <p:txBody>
          <a:bodyPr>
            <a:noAutofit/>
          </a:bodyPr>
          <a:lstStyle/>
          <a:p>
            <a:r>
              <a:rPr lang="en-US" sz="1800" b="1" dirty="0">
                <a:solidFill>
                  <a:schemeClr val="accent6"/>
                </a:solidFill>
                <a:latin typeface="Fedra Sans Std Book LF" panose="020B0403040000020004" pitchFamily="34" charset="0"/>
                <a:ea typeface="Fedra Sans Std Book LF" panose="020B0403040000020004" pitchFamily="34" charset="0"/>
              </a:rPr>
              <a:t>Disclosures &amp; Disclaimers</a:t>
            </a:r>
          </a:p>
        </p:txBody>
      </p:sp>
      <p:sp>
        <p:nvSpPr>
          <p:cNvPr id="8" name="Content Placeholder 7"/>
          <p:cNvSpPr>
            <a:spLocks noGrp="1"/>
          </p:cNvSpPr>
          <p:nvPr>
            <p:ph idx="1"/>
          </p:nvPr>
        </p:nvSpPr>
        <p:spPr>
          <a:xfrm>
            <a:off x="547282" y="7580848"/>
            <a:ext cx="5653733" cy="1822882"/>
          </a:xfrm>
          <a:noFill/>
        </p:spPr>
        <p:txBody>
          <a:bodyPr>
            <a:normAutofit lnSpcReduction="10000"/>
          </a:bodyPr>
          <a:lstStyle/>
          <a:p>
            <a:pPr algn="just"/>
            <a:r>
              <a:rPr lang="en-US" dirty="0">
                <a:solidFill>
                  <a:schemeClr val="bg2">
                    <a:lumMod val="10000"/>
                  </a:schemeClr>
                </a:solidFill>
                <a:latin typeface="Fedra Sans Std Book LF" panose="020B0403040000020004" pitchFamily="34" charset="0"/>
                <a:ea typeface="Fedra Sans Std Book LF" panose="020B0403040000020004" pitchFamily="34" charset="0"/>
              </a:rPr>
              <a:t>By accepting this document, you agree to be bound by all the preceding provisions. The information contained in this document is confidential and is solely for use of those persons to whom it is addressed and may not be reproduced, further distributed to any other person or published, in whole or in part, for any purpose without the written consent of Coronation Merchant Bank.</a:t>
            </a:r>
          </a:p>
          <a:p>
            <a:r>
              <a:rPr lang="en-US" dirty="0">
                <a:solidFill>
                  <a:schemeClr val="bg2">
                    <a:lumMod val="10000"/>
                  </a:schemeClr>
                </a:solidFill>
                <a:latin typeface="Fedra Sans Std Book LF" panose="020B0403040000020004" pitchFamily="34" charset="0"/>
                <a:ea typeface="Fedra Sans Std Book LF" panose="020B0403040000020004" pitchFamily="34" charset="0"/>
              </a:rPr>
              <a:t>© Coronation Merchant Bank 2018. All rights reserved</a:t>
            </a:r>
          </a:p>
          <a:p>
            <a:endParaRPr lang="en-US" dirty="0">
              <a:solidFill>
                <a:schemeClr val="bg2">
                  <a:lumMod val="10000"/>
                </a:schemeClr>
              </a:solidFill>
              <a:latin typeface="Fedra Sans Std Book LF" panose="020B0403040000020004" pitchFamily="34" charset="0"/>
              <a:ea typeface="Fedra Sans Std Book LF" panose="020B0403040000020004" pitchFamily="34" charset="0"/>
            </a:endParaRPr>
          </a:p>
          <a:p>
            <a:pPr>
              <a:lnSpc>
                <a:spcPct val="100000"/>
              </a:lnSpc>
              <a:spcBef>
                <a:spcPts val="0"/>
              </a:spcBef>
            </a:pPr>
            <a:r>
              <a:rPr lang="en-US" dirty="0">
                <a:solidFill>
                  <a:schemeClr val="bg2">
                    <a:lumMod val="10000"/>
                  </a:schemeClr>
                </a:solidFill>
                <a:latin typeface="Fedra Sans Std Book LF" panose="020B0403040000020004" pitchFamily="34" charset="0"/>
                <a:ea typeface="Fedra Sans Std Book LF" panose="020B0403040000020004" pitchFamily="34" charset="0"/>
              </a:rPr>
              <a:t>Coronation Merchant Bank,</a:t>
            </a:r>
          </a:p>
          <a:p>
            <a:pPr>
              <a:lnSpc>
                <a:spcPct val="100000"/>
              </a:lnSpc>
              <a:spcBef>
                <a:spcPts val="0"/>
              </a:spcBef>
            </a:pPr>
            <a:r>
              <a:rPr lang="en-US" dirty="0">
                <a:solidFill>
                  <a:schemeClr val="bg2">
                    <a:lumMod val="10000"/>
                  </a:schemeClr>
                </a:solidFill>
                <a:latin typeface="Fedra Sans Std Book LF" panose="020B0403040000020004" pitchFamily="34" charset="0"/>
                <a:ea typeface="Fedra Sans Std Book LF" panose="020B0403040000020004" pitchFamily="34" charset="0"/>
              </a:rPr>
              <a:t>10 </a:t>
            </a:r>
            <a:r>
              <a:rPr lang="en-US" dirty="0" err="1">
                <a:solidFill>
                  <a:schemeClr val="bg2">
                    <a:lumMod val="10000"/>
                  </a:schemeClr>
                </a:solidFill>
                <a:latin typeface="Fedra Sans Std Book LF" panose="020B0403040000020004" pitchFamily="34" charset="0"/>
                <a:ea typeface="Fedra Sans Std Book LF" panose="020B0403040000020004" pitchFamily="34" charset="0"/>
              </a:rPr>
              <a:t>Amodu</a:t>
            </a:r>
            <a:r>
              <a:rPr lang="en-US" dirty="0">
                <a:solidFill>
                  <a:schemeClr val="bg2">
                    <a:lumMod val="10000"/>
                  </a:schemeClr>
                </a:solidFill>
                <a:latin typeface="Fedra Sans Std Book LF" panose="020B0403040000020004" pitchFamily="34" charset="0"/>
                <a:ea typeface="Fedra Sans Std Book LF" panose="020B0403040000020004" pitchFamily="34" charset="0"/>
              </a:rPr>
              <a:t> </a:t>
            </a:r>
            <a:r>
              <a:rPr lang="en-US" dirty="0" err="1">
                <a:solidFill>
                  <a:schemeClr val="bg2">
                    <a:lumMod val="10000"/>
                  </a:schemeClr>
                </a:solidFill>
                <a:latin typeface="Fedra Sans Std Book LF" panose="020B0403040000020004" pitchFamily="34" charset="0"/>
                <a:ea typeface="Fedra Sans Std Book LF" panose="020B0403040000020004" pitchFamily="34" charset="0"/>
              </a:rPr>
              <a:t>Ojikutu</a:t>
            </a:r>
            <a:r>
              <a:rPr lang="en-US" dirty="0">
                <a:solidFill>
                  <a:schemeClr val="bg2">
                    <a:lumMod val="10000"/>
                  </a:schemeClr>
                </a:solidFill>
                <a:latin typeface="Fedra Sans Std Book LF" panose="020B0403040000020004" pitchFamily="34" charset="0"/>
                <a:ea typeface="Fedra Sans Std Book LF" panose="020B0403040000020004" pitchFamily="34" charset="0"/>
              </a:rPr>
              <a:t> Street,</a:t>
            </a:r>
          </a:p>
          <a:p>
            <a:pPr>
              <a:lnSpc>
                <a:spcPct val="100000"/>
              </a:lnSpc>
              <a:spcBef>
                <a:spcPts val="0"/>
              </a:spcBef>
            </a:pPr>
            <a:r>
              <a:rPr lang="en-US" dirty="0">
                <a:solidFill>
                  <a:schemeClr val="bg2">
                    <a:lumMod val="10000"/>
                  </a:schemeClr>
                </a:solidFill>
                <a:latin typeface="Fedra Sans Std Book LF" panose="020B0403040000020004" pitchFamily="34" charset="0"/>
                <a:ea typeface="Fedra Sans Std Book LF" panose="020B0403040000020004" pitchFamily="34" charset="0"/>
              </a:rPr>
              <a:t>PO Box 74853, Victoria Island</a:t>
            </a:r>
          </a:p>
          <a:p>
            <a:pPr>
              <a:lnSpc>
                <a:spcPct val="100000"/>
              </a:lnSpc>
              <a:spcBef>
                <a:spcPts val="0"/>
              </a:spcBef>
            </a:pPr>
            <a:r>
              <a:rPr lang="en-US" dirty="0">
                <a:solidFill>
                  <a:schemeClr val="bg2">
                    <a:lumMod val="10000"/>
                  </a:schemeClr>
                </a:solidFill>
                <a:latin typeface="Fedra Sans Std Book LF" panose="020B0403040000020004" pitchFamily="34" charset="0"/>
                <a:ea typeface="Fedra Sans Std Book LF" panose="020B0403040000020004" pitchFamily="34" charset="0"/>
              </a:rPr>
              <a:t>Lagos, Nigeria.</a:t>
            </a:r>
            <a:endParaRPr lang="en-US" dirty="0">
              <a:latin typeface="Fedra Sans Std Book LF" panose="020B0403040000020004" pitchFamily="34" charset="0"/>
              <a:ea typeface="Fedra Sans Std Book LF" panose="020B0403040000020004" pitchFamily="34" charset="0"/>
            </a:endParaRPr>
          </a:p>
        </p:txBody>
      </p:sp>
      <p:sp>
        <p:nvSpPr>
          <p:cNvPr id="17" name="Content Placeholder 7"/>
          <p:cNvSpPr txBox="1">
            <a:spLocks/>
          </p:cNvSpPr>
          <p:nvPr/>
        </p:nvSpPr>
        <p:spPr>
          <a:xfrm>
            <a:off x="538315" y="1309245"/>
            <a:ext cx="5662700" cy="1565125"/>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950" kern="1200">
                <a:solidFill>
                  <a:schemeClr val="tx1">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chemeClr val="bg2">
                    <a:lumMod val="10000"/>
                  </a:schemeClr>
                </a:solidFill>
                <a:latin typeface="Fedra Sans Std Book LF" panose="020B0403040000020004" pitchFamily="34" charset="0"/>
                <a:ea typeface="Fedra Sans Std Book LF" panose="020B0403040000020004" pitchFamily="34" charset="0"/>
              </a:rPr>
              <a:t>In cases where issuing of research is restricted due to legal, regulatory or contractual obligations, publishing investment ratings will be restricted. Previously published investment ratings should not be relied upon as they may no longer reflect the analysts’ current expectations of total return. While restricted, the analyst may not always be able to keep you informed of events or provide background information relating to the issuer.</a:t>
            </a:r>
          </a:p>
          <a:p>
            <a:pPr algn="just"/>
            <a:r>
              <a:rPr lang="en-US" dirty="0">
                <a:solidFill>
                  <a:schemeClr val="bg2">
                    <a:lumMod val="10000"/>
                  </a:schemeClr>
                </a:solidFill>
                <a:latin typeface="Fedra Sans Std Book LF" panose="020B0403040000020004" pitchFamily="34" charset="0"/>
                <a:ea typeface="Fedra Sans Std Book LF" panose="020B0403040000020004" pitchFamily="34" charset="0"/>
              </a:rPr>
              <a:t>If the investment rating on a stock has not been reviewed for a period of one year, coverage of the stock will be discontinued by Coronation Research. Investment decisions should be based upon personal investment objectives and should be made only after evaluating the security’s expected performance and risk. Coronation Research reserves the right to update or amend its investment ratings in any way and at any time it determines. </a:t>
            </a:r>
          </a:p>
          <a:p>
            <a:endParaRPr lang="en-US" dirty="0">
              <a:latin typeface="Fedra Sans Std Book LF" panose="020B0403040000020004" pitchFamily="34" charset="0"/>
              <a:ea typeface="Fedra Sans Std Book LF" panose="020B0403040000020004" pitchFamily="34" charset="0"/>
            </a:endParaRPr>
          </a:p>
          <a:p>
            <a:endParaRPr lang="en-US" dirty="0">
              <a:latin typeface="Fedra Sans Std Book LF" panose="020B0403040000020004" pitchFamily="34" charset="0"/>
              <a:ea typeface="Fedra Sans Std Book LF" panose="020B0403040000020004" pitchFamily="34" charset="0"/>
            </a:endParaRPr>
          </a:p>
        </p:txBody>
      </p:sp>
      <p:sp>
        <p:nvSpPr>
          <p:cNvPr id="18" name="Rectangle 17"/>
          <p:cNvSpPr/>
          <p:nvPr/>
        </p:nvSpPr>
        <p:spPr>
          <a:xfrm>
            <a:off x="538315" y="2932037"/>
            <a:ext cx="2169184" cy="246221"/>
          </a:xfrm>
          <a:prstGeom prst="rect">
            <a:avLst/>
          </a:prstGeom>
        </p:spPr>
        <p:txBody>
          <a:bodyPr wrap="none">
            <a:spAutoFit/>
          </a:bodyPr>
          <a:lstStyle/>
          <a:p>
            <a:r>
              <a:rPr lang="en-US" sz="1000" b="1" dirty="0">
                <a:solidFill>
                  <a:srgbClr val="083353"/>
                </a:solidFill>
                <a:latin typeface="Fedra Sans Std Book LF" panose="020B0403040000020004" pitchFamily="34" charset="0"/>
                <a:ea typeface="Fedra Sans Std Book LF" panose="020B0403040000020004" pitchFamily="34" charset="0"/>
              </a:rPr>
              <a:t>Ratings and Price target history</a:t>
            </a:r>
          </a:p>
        </p:txBody>
      </p:sp>
      <p:graphicFrame>
        <p:nvGraphicFramePr>
          <p:cNvPr id="10" name="Table 9"/>
          <p:cNvGraphicFramePr>
            <a:graphicFrameLocks noGrp="1"/>
          </p:cNvGraphicFramePr>
          <p:nvPr>
            <p:extLst/>
          </p:nvPr>
        </p:nvGraphicFramePr>
        <p:xfrm>
          <a:off x="644559" y="6600438"/>
          <a:ext cx="5487298" cy="899090"/>
        </p:xfrm>
        <a:graphic>
          <a:graphicData uri="http://schemas.openxmlformats.org/drawingml/2006/table">
            <a:tbl>
              <a:tblPr bandRow="1">
                <a:tableStyleId>{46F890A9-2807-4EBB-B81D-B2AA78EC7F39}</a:tableStyleId>
              </a:tblPr>
              <a:tblGrid>
                <a:gridCol w="1223030">
                  <a:extLst>
                    <a:ext uri="{9D8B030D-6E8A-4147-A177-3AD203B41FA5}">
                      <a16:colId xmlns:a16="http://schemas.microsoft.com/office/drawing/2014/main" val="621997326"/>
                    </a:ext>
                  </a:extLst>
                </a:gridCol>
                <a:gridCol w="4264268">
                  <a:extLst>
                    <a:ext uri="{9D8B030D-6E8A-4147-A177-3AD203B41FA5}">
                      <a16:colId xmlns:a16="http://schemas.microsoft.com/office/drawing/2014/main" val="2812618744"/>
                    </a:ext>
                  </a:extLst>
                </a:gridCol>
              </a:tblGrid>
              <a:tr h="222896">
                <a:tc gridSpan="2">
                  <a:txBody>
                    <a:bodyPr/>
                    <a:lstStyle/>
                    <a:p>
                      <a:pPr marL="0" marR="0">
                        <a:lnSpc>
                          <a:spcPct val="107000"/>
                        </a:lnSpc>
                        <a:spcBef>
                          <a:spcPts val="0"/>
                        </a:spcBef>
                        <a:spcAft>
                          <a:spcPts val="0"/>
                        </a:spcAft>
                      </a:pPr>
                      <a:r>
                        <a:rPr lang="en-US" sz="650" dirty="0">
                          <a:solidFill>
                            <a:schemeClr val="accent6">
                              <a:lumMod val="75000"/>
                            </a:schemeClr>
                          </a:solidFill>
                          <a:effectLst/>
                          <a:latin typeface="Fedra Sans Std Book LF" panose="020B0403040000020004" pitchFamily="34" charset="0"/>
                          <a:ea typeface="Fedra Sans Std Book LF" panose="020B0403040000020004" pitchFamily="34" charset="0"/>
                        </a:rPr>
                        <a:t>Coronation Research Investment Rating Distribution </a:t>
                      </a:r>
                      <a:endParaRPr lang="en-US" sz="650" dirty="0">
                        <a:solidFill>
                          <a:schemeClr val="accent6">
                            <a:lumMod val="75000"/>
                          </a:schemeClr>
                        </a:solidFill>
                        <a:effectLst/>
                        <a:latin typeface="Fedra Sans Std Book LF" panose="020B0403040000020004" pitchFamily="34" charset="0"/>
                        <a:ea typeface="Fedra Sans Std Book LF" panose="020B0403040000020004" pitchFamily="34" charset="0"/>
                        <a:cs typeface="Times New Roman" panose="02020603050405020304" pitchFamily="18" charset="0"/>
                      </a:endParaRPr>
                    </a:p>
                  </a:txBody>
                  <a:tcPr marL="68580" marR="68580" marT="9525" marB="9525" anchor="b">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615413033"/>
                  </a:ext>
                </a:extLst>
              </a:tr>
              <a:tr h="153680">
                <a:tc>
                  <a:txBody>
                    <a:bodyPr/>
                    <a:lstStyle/>
                    <a:p>
                      <a:pPr marL="0" marR="0">
                        <a:lnSpc>
                          <a:spcPct val="107000"/>
                        </a:lnSpc>
                        <a:spcBef>
                          <a:spcPts val="0"/>
                        </a:spcBef>
                        <a:spcAft>
                          <a:spcPts val="0"/>
                        </a:spcAft>
                      </a:pPr>
                      <a:r>
                        <a:rPr lang="en-US" sz="650" dirty="0">
                          <a:solidFill>
                            <a:schemeClr val="bg2">
                              <a:lumMod val="10000"/>
                            </a:schemeClr>
                          </a:solidFill>
                          <a:effectLst/>
                          <a:latin typeface="Fedra Sans Std Book LF" panose="020B0403040000020004" pitchFamily="34" charset="0"/>
                          <a:ea typeface="Fedra Sans Std Book LF" panose="020B0403040000020004" pitchFamily="34" charset="0"/>
                        </a:rPr>
                        <a:t>Buy</a:t>
                      </a:r>
                      <a:endParaRPr lang="en-US" sz="650" b="0" dirty="0">
                        <a:solidFill>
                          <a:schemeClr val="bg2">
                            <a:lumMod val="10000"/>
                          </a:schemeClr>
                        </a:solidFill>
                        <a:effectLst/>
                        <a:latin typeface="Fedra Sans Std Book LF" panose="020B0403040000020004" pitchFamily="34" charset="0"/>
                        <a:ea typeface="Fedra Sans Std Book LF" panose="020B04030400000200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650" dirty="0">
                          <a:solidFill>
                            <a:schemeClr val="bg2">
                              <a:lumMod val="10000"/>
                            </a:schemeClr>
                          </a:solidFill>
                          <a:effectLst/>
                          <a:latin typeface="Fedra Sans Std Book LF" panose="020B0403040000020004" pitchFamily="34" charset="0"/>
                          <a:ea typeface="Fedra Sans Std Book LF" panose="020B0403040000020004" pitchFamily="34" charset="0"/>
                        </a:rPr>
                        <a:t>50%</a:t>
                      </a:r>
                      <a:endParaRPr lang="en-US" sz="650" b="0" dirty="0">
                        <a:solidFill>
                          <a:schemeClr val="bg2">
                            <a:lumMod val="10000"/>
                          </a:schemeClr>
                        </a:solidFill>
                        <a:effectLst/>
                        <a:latin typeface="Fedra Sans Std Book LF" panose="020B0403040000020004" pitchFamily="34" charset="0"/>
                        <a:ea typeface="Fedra Sans Std Book LF" panose="020B04030400000200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4199695269"/>
                  </a:ext>
                </a:extLst>
              </a:tr>
              <a:tr h="176733">
                <a:tc>
                  <a:txBody>
                    <a:bodyPr/>
                    <a:lstStyle/>
                    <a:p>
                      <a:pPr marL="0" marR="0">
                        <a:lnSpc>
                          <a:spcPct val="107000"/>
                        </a:lnSpc>
                        <a:spcBef>
                          <a:spcPts val="0"/>
                        </a:spcBef>
                        <a:spcAft>
                          <a:spcPts val="0"/>
                        </a:spcAft>
                      </a:pPr>
                      <a:r>
                        <a:rPr lang="en-US" sz="650">
                          <a:solidFill>
                            <a:schemeClr val="bg2">
                              <a:lumMod val="10000"/>
                            </a:schemeClr>
                          </a:solidFill>
                          <a:effectLst/>
                          <a:latin typeface="Fedra Sans Std Book LF" panose="020B0403040000020004" pitchFamily="34" charset="0"/>
                          <a:ea typeface="Fedra Sans Std Book LF" panose="020B0403040000020004" pitchFamily="34" charset="0"/>
                        </a:rPr>
                        <a:t>Sell</a:t>
                      </a:r>
                      <a:endParaRPr lang="en-US" sz="650" b="0">
                        <a:solidFill>
                          <a:schemeClr val="bg2">
                            <a:lumMod val="10000"/>
                          </a:schemeClr>
                        </a:solidFill>
                        <a:effectLst/>
                        <a:latin typeface="Fedra Sans Std Book LF" panose="020B0403040000020004" pitchFamily="34" charset="0"/>
                        <a:ea typeface="Fedra Sans Std Book LF" panose="020B04030400000200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650" dirty="0">
                          <a:solidFill>
                            <a:schemeClr val="bg2">
                              <a:lumMod val="10000"/>
                            </a:schemeClr>
                          </a:solidFill>
                          <a:effectLst/>
                          <a:latin typeface="Fedra Sans Std Book LF" panose="020B0403040000020004" pitchFamily="34" charset="0"/>
                          <a:ea typeface="Fedra Sans Std Book LF" panose="020B0403040000020004" pitchFamily="34" charset="0"/>
                        </a:rPr>
                        <a:t>0%</a:t>
                      </a:r>
                      <a:endParaRPr lang="en-US" sz="650" b="0" dirty="0">
                        <a:solidFill>
                          <a:schemeClr val="bg2">
                            <a:lumMod val="10000"/>
                          </a:schemeClr>
                        </a:solidFill>
                        <a:effectLst/>
                        <a:latin typeface="Fedra Sans Std Book LF" panose="020B0403040000020004" pitchFamily="34" charset="0"/>
                        <a:ea typeface="Fedra Sans Std Book LF" panose="020B04030400000200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408424938"/>
                  </a:ext>
                </a:extLst>
              </a:tr>
              <a:tr h="176733">
                <a:tc>
                  <a:txBody>
                    <a:bodyPr/>
                    <a:lstStyle/>
                    <a:p>
                      <a:pPr marL="0" marR="0">
                        <a:lnSpc>
                          <a:spcPct val="107000"/>
                        </a:lnSpc>
                        <a:spcBef>
                          <a:spcPts val="0"/>
                        </a:spcBef>
                        <a:spcAft>
                          <a:spcPts val="0"/>
                        </a:spcAft>
                      </a:pPr>
                      <a:r>
                        <a:rPr lang="en-US" sz="650">
                          <a:solidFill>
                            <a:schemeClr val="bg2">
                              <a:lumMod val="10000"/>
                            </a:schemeClr>
                          </a:solidFill>
                          <a:effectLst/>
                          <a:latin typeface="Fedra Sans Std Book LF" panose="020B0403040000020004" pitchFamily="34" charset="0"/>
                          <a:ea typeface="Fedra Sans Std Book LF" panose="020B0403040000020004" pitchFamily="34" charset="0"/>
                        </a:rPr>
                        <a:t>Hold</a:t>
                      </a:r>
                      <a:endParaRPr lang="en-US" sz="650" b="0">
                        <a:solidFill>
                          <a:schemeClr val="bg2">
                            <a:lumMod val="10000"/>
                          </a:schemeClr>
                        </a:solidFill>
                        <a:effectLst/>
                        <a:latin typeface="Fedra Sans Std Book LF" panose="020B0403040000020004" pitchFamily="34" charset="0"/>
                        <a:ea typeface="Fedra Sans Std Book LF" panose="020B04030400000200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650" dirty="0">
                          <a:solidFill>
                            <a:schemeClr val="bg2">
                              <a:lumMod val="10000"/>
                            </a:schemeClr>
                          </a:solidFill>
                          <a:effectLst/>
                          <a:latin typeface="Fedra Sans Std Book LF" panose="020B0403040000020004" pitchFamily="34" charset="0"/>
                          <a:ea typeface="Fedra Sans Std Book LF" panose="020B0403040000020004" pitchFamily="34" charset="0"/>
                        </a:rPr>
                        <a:t>50%</a:t>
                      </a:r>
                      <a:endParaRPr lang="en-US" sz="650" b="0" dirty="0">
                        <a:solidFill>
                          <a:schemeClr val="bg2">
                            <a:lumMod val="10000"/>
                          </a:schemeClr>
                        </a:solidFill>
                        <a:effectLst/>
                        <a:latin typeface="Fedra Sans Std Book LF" panose="020B0403040000020004" pitchFamily="34" charset="0"/>
                        <a:ea typeface="Fedra Sans Std Book LF" panose="020B04030400000200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451906338"/>
                  </a:ext>
                </a:extLst>
              </a:tr>
              <a:tr h="169048">
                <a:tc>
                  <a:txBody>
                    <a:bodyPr/>
                    <a:lstStyle/>
                    <a:p>
                      <a:pPr marL="0" marR="0">
                        <a:lnSpc>
                          <a:spcPct val="107000"/>
                        </a:lnSpc>
                        <a:spcBef>
                          <a:spcPts val="0"/>
                        </a:spcBef>
                        <a:spcAft>
                          <a:spcPts val="0"/>
                        </a:spcAft>
                      </a:pPr>
                      <a:r>
                        <a:rPr lang="en-US" sz="650">
                          <a:solidFill>
                            <a:schemeClr val="bg2">
                              <a:lumMod val="10000"/>
                            </a:schemeClr>
                          </a:solidFill>
                          <a:effectLst/>
                          <a:latin typeface="Fedra Sans Std Book LF" panose="020B0403040000020004" pitchFamily="34" charset="0"/>
                          <a:ea typeface="Fedra Sans Std Book LF" panose="020B0403040000020004" pitchFamily="34" charset="0"/>
                        </a:rPr>
                        <a:t>Under Review</a:t>
                      </a:r>
                      <a:endParaRPr lang="en-US" sz="650" b="0">
                        <a:solidFill>
                          <a:schemeClr val="bg2">
                            <a:lumMod val="10000"/>
                          </a:schemeClr>
                        </a:solidFill>
                        <a:effectLst/>
                        <a:latin typeface="Fedra Sans Std Book LF" panose="020B0403040000020004" pitchFamily="34" charset="0"/>
                        <a:ea typeface="Fedra Sans Std Book LF" panose="020B0403040000020004" pitchFamily="34" charset="0"/>
                        <a:cs typeface="Times New Roman" panose="02020603050405020304" pitchFamily="18" charset="0"/>
                      </a:endParaRPr>
                    </a:p>
                  </a:txBody>
                  <a:tcPr marL="68580" marR="68580" marT="9525" marB="9525" anchor="b">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650" dirty="0">
                          <a:solidFill>
                            <a:schemeClr val="bg2">
                              <a:lumMod val="10000"/>
                            </a:schemeClr>
                          </a:solidFill>
                          <a:effectLst/>
                          <a:latin typeface="Fedra Sans Std Book LF" panose="020B0403040000020004" pitchFamily="34" charset="0"/>
                          <a:ea typeface="Fedra Sans Std Book LF" panose="020B0403040000020004" pitchFamily="34" charset="0"/>
                        </a:rPr>
                        <a:t>0%</a:t>
                      </a:r>
                      <a:endParaRPr lang="en-US" sz="650" b="0" dirty="0">
                        <a:solidFill>
                          <a:schemeClr val="bg2">
                            <a:lumMod val="10000"/>
                          </a:schemeClr>
                        </a:solidFill>
                        <a:effectLst/>
                        <a:latin typeface="Fedra Sans Std Book LF" panose="020B0403040000020004" pitchFamily="34" charset="0"/>
                        <a:ea typeface="Fedra Sans Std Book LF" panose="020B0403040000020004" pitchFamily="34" charset="0"/>
                        <a:cs typeface="Times New Roman" panose="02020603050405020304" pitchFamily="18" charset="0"/>
                      </a:endParaRPr>
                    </a:p>
                  </a:txBody>
                  <a:tcPr marL="68580" marR="68580" marT="9525" marB="9525"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920887"/>
                  </a:ext>
                </a:extLst>
              </a:tr>
            </a:tbl>
          </a:graphicData>
        </a:graphic>
      </p:graphicFrame>
      <p:cxnSp>
        <p:nvCxnSpPr>
          <p:cNvPr id="11" name="Straight Connector 10">
            <a:extLst>
              <a:ext uri="{FF2B5EF4-FFF2-40B4-BE49-F238E27FC236}">
                <a16:creationId xmlns:a16="http://schemas.microsoft.com/office/drawing/2014/main" id="{DDD7DF72-AAC2-4D86-B69A-87E99F78FDC9}"/>
              </a:ext>
            </a:extLst>
          </p:cNvPr>
          <p:cNvCxnSpPr>
            <a:cxnSpLocks/>
          </p:cNvCxnSpPr>
          <p:nvPr/>
        </p:nvCxnSpPr>
        <p:spPr>
          <a:xfrm>
            <a:off x="0" y="1212072"/>
            <a:ext cx="6858000" cy="0"/>
          </a:xfrm>
          <a:prstGeom prst="line">
            <a:avLst/>
          </a:prstGeom>
          <a:ln w="19050">
            <a:solidFill>
              <a:srgbClr val="A7674C"/>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FE0B382B-31CA-47B1-A6A8-69F36A4E76A5}"/>
              </a:ext>
            </a:extLst>
          </p:cNvPr>
          <p:cNvSpPr>
            <a:spLocks noGrp="1"/>
          </p:cNvSpPr>
          <p:nvPr>
            <p:ph type="ftr" sz="quarter" idx="3"/>
          </p:nvPr>
        </p:nvSpPr>
        <p:spPr>
          <a:xfrm>
            <a:off x="644559"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2019 Outlook</a:t>
            </a:r>
          </a:p>
        </p:txBody>
      </p:sp>
      <p:sp>
        <p:nvSpPr>
          <p:cNvPr id="7" name="Slide Number Placeholder 6">
            <a:extLst>
              <a:ext uri="{FF2B5EF4-FFF2-40B4-BE49-F238E27FC236}">
                <a16:creationId xmlns:a16="http://schemas.microsoft.com/office/drawing/2014/main" id="{77280603-16AF-4457-A424-D57E98E8047C}"/>
              </a:ext>
            </a:extLst>
          </p:cNvPr>
          <p:cNvSpPr>
            <a:spLocks noGrp="1"/>
          </p:cNvSpPr>
          <p:nvPr>
            <p:ph type="sldNum" sz="quarter" idx="12"/>
          </p:nvPr>
        </p:nvSpPr>
        <p:spPr/>
        <p:txBody>
          <a:bodyPr/>
          <a:lstStyle/>
          <a:p>
            <a:fld id="{C5D16774-7F87-472C-8407-007DC4A3CE7C}" type="slidenum">
              <a:rPr lang="en-US" smtClean="0"/>
              <a:pPr/>
              <a:t>52</a:t>
            </a:fld>
            <a:endParaRPr lang="en-US"/>
          </a:p>
        </p:txBody>
      </p:sp>
      <p:sp>
        <p:nvSpPr>
          <p:cNvPr id="3" name="TextBox 2">
            <a:extLst>
              <a:ext uri="{FF2B5EF4-FFF2-40B4-BE49-F238E27FC236}">
                <a16:creationId xmlns:a16="http://schemas.microsoft.com/office/drawing/2014/main" id="{A1D58DD4-8140-412B-B892-A985A9BC2620}"/>
              </a:ext>
            </a:extLst>
          </p:cNvPr>
          <p:cNvSpPr txBox="1"/>
          <p:nvPr/>
        </p:nvSpPr>
        <p:spPr>
          <a:xfrm>
            <a:off x="644559" y="6189345"/>
            <a:ext cx="5337141" cy="384721"/>
          </a:xfrm>
          <a:prstGeom prst="rect">
            <a:avLst/>
          </a:prstGeom>
          <a:noFill/>
        </p:spPr>
        <p:txBody>
          <a:bodyPr wrap="square" lIns="0" rtlCol="0">
            <a:spAutoFit/>
          </a:bodyPr>
          <a:lstStyle/>
          <a:p>
            <a:r>
              <a:rPr lang="en-GB" sz="950" dirty="0">
                <a:solidFill>
                  <a:schemeClr val="bg2">
                    <a:lumMod val="10000"/>
                  </a:schemeClr>
                </a:solidFill>
                <a:latin typeface="Fedra Sans Std Book LF" panose="020B0403040000020004" pitchFamily="34" charset="0"/>
                <a:ea typeface="Fedra Sans Std Book LF" panose="020B0403040000020004" pitchFamily="34" charset="0"/>
                <a:cs typeface="Arial" panose="020B0604020202020204" pitchFamily="34" charset="0"/>
              </a:rPr>
              <a:t>This documents marks the initiation of coverage by Coronation Research for Nestle Nigeria, Flour Mills of Nigeria, Unilever Nigeria and PZ Cussons Nigeria.</a:t>
            </a:r>
          </a:p>
        </p:txBody>
      </p:sp>
      <p:graphicFrame>
        <p:nvGraphicFramePr>
          <p:cNvPr id="9" name="Table 8">
            <a:extLst>
              <a:ext uri="{FF2B5EF4-FFF2-40B4-BE49-F238E27FC236}">
                <a16:creationId xmlns:a16="http://schemas.microsoft.com/office/drawing/2014/main" id="{9E5E10CC-40E2-46CF-BB0C-4BCAA691E943}"/>
              </a:ext>
            </a:extLst>
          </p:cNvPr>
          <p:cNvGraphicFramePr>
            <a:graphicFrameLocks noGrp="1"/>
          </p:cNvGraphicFramePr>
          <p:nvPr>
            <p:extLst/>
          </p:nvPr>
        </p:nvGraphicFramePr>
        <p:xfrm>
          <a:off x="644558" y="3110618"/>
          <a:ext cx="5487298" cy="3018629"/>
        </p:xfrm>
        <a:graphic>
          <a:graphicData uri="http://schemas.openxmlformats.org/drawingml/2006/table">
            <a:tbl>
              <a:tblPr/>
              <a:tblGrid>
                <a:gridCol w="727645">
                  <a:extLst>
                    <a:ext uri="{9D8B030D-6E8A-4147-A177-3AD203B41FA5}">
                      <a16:colId xmlns:a16="http://schemas.microsoft.com/office/drawing/2014/main" val="2693884953"/>
                    </a:ext>
                  </a:extLst>
                </a:gridCol>
                <a:gridCol w="440680">
                  <a:extLst>
                    <a:ext uri="{9D8B030D-6E8A-4147-A177-3AD203B41FA5}">
                      <a16:colId xmlns:a16="http://schemas.microsoft.com/office/drawing/2014/main" val="2826890049"/>
                    </a:ext>
                  </a:extLst>
                </a:gridCol>
                <a:gridCol w="732112">
                  <a:extLst>
                    <a:ext uri="{9D8B030D-6E8A-4147-A177-3AD203B41FA5}">
                      <a16:colId xmlns:a16="http://schemas.microsoft.com/office/drawing/2014/main" val="884684807"/>
                    </a:ext>
                  </a:extLst>
                </a:gridCol>
                <a:gridCol w="51363">
                  <a:extLst>
                    <a:ext uri="{9D8B030D-6E8A-4147-A177-3AD203B41FA5}">
                      <a16:colId xmlns:a16="http://schemas.microsoft.com/office/drawing/2014/main" val="1455800838"/>
                    </a:ext>
                  </a:extLst>
                </a:gridCol>
                <a:gridCol w="447396">
                  <a:extLst>
                    <a:ext uri="{9D8B030D-6E8A-4147-A177-3AD203B41FA5}">
                      <a16:colId xmlns:a16="http://schemas.microsoft.com/office/drawing/2014/main" val="2419182682"/>
                    </a:ext>
                  </a:extLst>
                </a:gridCol>
                <a:gridCol w="768199">
                  <a:extLst>
                    <a:ext uri="{9D8B030D-6E8A-4147-A177-3AD203B41FA5}">
                      <a16:colId xmlns:a16="http://schemas.microsoft.com/office/drawing/2014/main" val="4092798419"/>
                    </a:ext>
                  </a:extLst>
                </a:gridCol>
                <a:gridCol w="51363">
                  <a:extLst>
                    <a:ext uri="{9D8B030D-6E8A-4147-A177-3AD203B41FA5}">
                      <a16:colId xmlns:a16="http://schemas.microsoft.com/office/drawing/2014/main" val="2160652115"/>
                    </a:ext>
                  </a:extLst>
                </a:gridCol>
                <a:gridCol w="462292">
                  <a:extLst>
                    <a:ext uri="{9D8B030D-6E8A-4147-A177-3AD203B41FA5}">
                      <a16:colId xmlns:a16="http://schemas.microsoft.com/office/drawing/2014/main" val="2230015339"/>
                    </a:ext>
                  </a:extLst>
                </a:gridCol>
                <a:gridCol w="727621">
                  <a:extLst>
                    <a:ext uri="{9D8B030D-6E8A-4147-A177-3AD203B41FA5}">
                      <a16:colId xmlns:a16="http://schemas.microsoft.com/office/drawing/2014/main" val="3193509345"/>
                    </a:ext>
                  </a:extLst>
                </a:gridCol>
                <a:gridCol w="51363">
                  <a:extLst>
                    <a:ext uri="{9D8B030D-6E8A-4147-A177-3AD203B41FA5}">
                      <a16:colId xmlns:a16="http://schemas.microsoft.com/office/drawing/2014/main" val="235901395"/>
                    </a:ext>
                  </a:extLst>
                </a:gridCol>
                <a:gridCol w="513632">
                  <a:extLst>
                    <a:ext uri="{9D8B030D-6E8A-4147-A177-3AD203B41FA5}">
                      <a16:colId xmlns:a16="http://schemas.microsoft.com/office/drawing/2014/main" val="2147306472"/>
                    </a:ext>
                  </a:extLst>
                </a:gridCol>
                <a:gridCol w="513632">
                  <a:extLst>
                    <a:ext uri="{9D8B030D-6E8A-4147-A177-3AD203B41FA5}">
                      <a16:colId xmlns:a16="http://schemas.microsoft.com/office/drawing/2014/main" val="2300725234"/>
                    </a:ext>
                  </a:extLst>
                </a:gridCol>
              </a:tblGrid>
              <a:tr h="117877">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611485035"/>
                  </a:ext>
                </a:extLst>
              </a:tr>
              <a:tr h="185236">
                <a:tc>
                  <a:txBody>
                    <a:bodyPr/>
                    <a:lstStyle/>
                    <a:p>
                      <a:pPr algn="r"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rtl="0" fontAlgn="b"/>
                      <a:r>
                        <a:rPr lang="en-GB" sz="650" b="0" i="0" u="none" strike="noStrike">
                          <a:solidFill>
                            <a:srgbClr val="93480C"/>
                          </a:solidFill>
                          <a:effectLst/>
                          <a:latin typeface="Fedra Sans Std Book LF" panose="020B0403040000020004" pitchFamily="34" charset="0"/>
                        </a:rPr>
                        <a:t>Date</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rtl="0" fontAlgn="b"/>
                      <a:r>
                        <a:rPr lang="en-GB" sz="650" b="0" i="0" u="none" strike="noStrike">
                          <a:solidFill>
                            <a:srgbClr val="93480C"/>
                          </a:solidFill>
                          <a:effectLst/>
                          <a:latin typeface="Fedra Sans Std Book LF" panose="020B0403040000020004" pitchFamily="34" charset="0"/>
                        </a:rPr>
                        <a:t>Recommendation</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rtl="0" fontAlgn="b"/>
                      <a:r>
                        <a:rPr lang="en-GB" sz="650" b="0" i="0" u="none" strike="noStrike" dirty="0">
                          <a:solidFill>
                            <a:srgbClr val="93480C"/>
                          </a:solidFill>
                          <a:effectLst/>
                          <a:latin typeface="Fedra Sans Std Book LF" panose="020B0403040000020004" pitchFamily="34" charset="0"/>
                        </a:rPr>
                        <a:t>Date</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rtl="0" fontAlgn="b"/>
                      <a:r>
                        <a:rPr lang="en-GB" sz="650" b="0" i="0" u="none" strike="noStrike">
                          <a:solidFill>
                            <a:srgbClr val="93480C"/>
                          </a:solidFill>
                          <a:effectLst/>
                          <a:latin typeface="Fedra Sans Std Book LF" panose="020B0403040000020004" pitchFamily="34" charset="0"/>
                        </a:rPr>
                        <a:t>Recommendation</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rtl="0" fontAlgn="b"/>
                      <a:r>
                        <a:rPr lang="en-GB" sz="650" b="0" i="0" u="none" strike="noStrike">
                          <a:solidFill>
                            <a:srgbClr val="93480C"/>
                          </a:solidFill>
                          <a:effectLst/>
                          <a:latin typeface="Fedra Sans Std Book LF" panose="020B0403040000020004" pitchFamily="34" charset="0"/>
                        </a:rPr>
                        <a:t>Date</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rtl="0" fontAlgn="b"/>
                      <a:r>
                        <a:rPr lang="en-GB" sz="650" b="0" i="0" u="none" strike="noStrike">
                          <a:solidFill>
                            <a:srgbClr val="93480C"/>
                          </a:solidFill>
                          <a:effectLst/>
                          <a:latin typeface="Fedra Sans Std Book LF" panose="020B0403040000020004" pitchFamily="34" charset="0"/>
                        </a:rPr>
                        <a:t>Recommendation</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rtl="0" fontAlgn="b"/>
                      <a:r>
                        <a:rPr lang="en-GB" sz="650" b="0" i="0" u="none" strike="noStrike" dirty="0">
                          <a:solidFill>
                            <a:srgbClr val="93480C"/>
                          </a:solidFill>
                          <a:effectLst/>
                          <a:latin typeface="Fedra Sans Std Book LF" panose="020B0403040000020004" pitchFamily="34" charset="0"/>
                        </a:rPr>
                        <a:t>Current price, Naira/s</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rtl="0" fontAlgn="b"/>
                      <a:r>
                        <a:rPr lang="en-GB" sz="650" b="0" i="0" u="none" strike="noStrike" dirty="0">
                          <a:solidFill>
                            <a:srgbClr val="93480C"/>
                          </a:solidFill>
                          <a:effectLst/>
                          <a:latin typeface="Fedra Sans Std Book LF" panose="020B0403040000020004" pitchFamily="34" charset="0"/>
                        </a:rPr>
                        <a:t>Target</a:t>
                      </a:r>
                    </a:p>
                    <a:p>
                      <a:pPr algn="r" rtl="0" fontAlgn="b"/>
                      <a:r>
                        <a:rPr lang="en-GB" sz="650" b="0" i="0" u="none" strike="noStrike" dirty="0">
                          <a:solidFill>
                            <a:srgbClr val="93480C"/>
                          </a:solidFill>
                          <a:effectLst/>
                          <a:latin typeface="Fedra Sans Std Book LF" panose="020B0403040000020004" pitchFamily="34" charset="0"/>
                        </a:rPr>
                        <a:t>price, Naira/s</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extLst>
                  <a:ext uri="{0D108BD9-81ED-4DB2-BD59-A6C34878D82A}">
                    <a16:rowId xmlns:a16="http://schemas.microsoft.com/office/drawing/2014/main" val="2984844013"/>
                  </a:ext>
                </a:extLst>
              </a:tr>
              <a:tr h="174010">
                <a:tc>
                  <a:txBody>
                    <a:bodyPr/>
                    <a:lstStyle/>
                    <a:p>
                      <a:pPr algn="l" rtl="0" fontAlgn="b"/>
                      <a:r>
                        <a:rPr lang="en-GB" sz="650" b="0" i="0" u="none" strike="noStrike">
                          <a:solidFill>
                            <a:srgbClr val="000000"/>
                          </a:solidFill>
                          <a:effectLst/>
                          <a:latin typeface="Fedra Sans Std Book LF" panose="020B0403040000020004" pitchFamily="34" charset="0"/>
                        </a:rPr>
                        <a:t>FBNH</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01-Jan-19</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Buy</a:t>
                      </a:r>
                    </a:p>
                  </a:txBody>
                  <a:tcPr marL="5613" marR="5613" marT="5613" marB="0" anchor="b">
                    <a:lnL>
                      <a:noFill/>
                    </a:lnL>
                    <a:lnR>
                      <a:noFill/>
                    </a:lnR>
                    <a:lnT>
                      <a:noFill/>
                    </a:lnT>
                    <a:lnB>
                      <a:noFill/>
                    </a:lnB>
                    <a:solidFill>
                      <a:srgbClr val="F5F0EE"/>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21-Dec-18</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Buy</a:t>
                      </a:r>
                    </a:p>
                  </a:txBody>
                  <a:tcPr marL="5613" marR="5613" marT="5613" marB="0" anchor="b">
                    <a:lnL>
                      <a:noFill/>
                    </a:lnL>
                    <a:lnR>
                      <a:noFill/>
                    </a:lnR>
                    <a:lnT>
                      <a:noFill/>
                    </a:lnT>
                    <a:lnB>
                      <a:noFill/>
                    </a:lnB>
                    <a:solidFill>
                      <a:srgbClr val="F5F0EE"/>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08-May-19</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Buy</a:t>
                      </a:r>
                    </a:p>
                  </a:txBody>
                  <a:tcPr marL="5613" marR="5613" marT="5613" marB="0" anchor="b">
                    <a:lnL>
                      <a:noFill/>
                    </a:lnL>
                    <a:lnR>
                      <a:noFill/>
                    </a:lnR>
                    <a:lnT>
                      <a:noFill/>
                    </a:lnT>
                    <a:lnB>
                      <a:noFill/>
                    </a:lnB>
                    <a:solidFill>
                      <a:srgbClr val="F5F0EE"/>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dirty="0">
                          <a:solidFill>
                            <a:srgbClr val="000000"/>
                          </a:solidFill>
                          <a:effectLst/>
                          <a:latin typeface="Fedra Sans Std Book LF" panose="020B0403040000020004" pitchFamily="34" charset="0"/>
                        </a:rPr>
                        <a:t>4.70</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12.5</a:t>
                      </a:r>
                    </a:p>
                  </a:txBody>
                  <a:tcPr marL="5613" marR="5613" marT="5613" marB="0" anchor="b">
                    <a:lnL>
                      <a:noFill/>
                    </a:lnL>
                    <a:lnR>
                      <a:noFill/>
                    </a:lnR>
                    <a:lnT>
                      <a:noFill/>
                    </a:lnT>
                    <a:lnB>
                      <a:noFill/>
                    </a:lnB>
                    <a:solidFill>
                      <a:srgbClr val="F5F0EE"/>
                    </a:solidFill>
                  </a:tcPr>
                </a:tc>
                <a:extLst>
                  <a:ext uri="{0D108BD9-81ED-4DB2-BD59-A6C34878D82A}">
                    <a16:rowId xmlns:a16="http://schemas.microsoft.com/office/drawing/2014/main" val="3263177737"/>
                  </a:ext>
                </a:extLst>
              </a:tr>
              <a:tr h="174010">
                <a:tc>
                  <a:txBody>
                    <a:bodyPr/>
                    <a:lstStyle/>
                    <a:p>
                      <a:pPr algn="l" rtl="0" fontAlgn="b"/>
                      <a:r>
                        <a:rPr lang="en-GB" sz="650" b="0" i="0" u="none" strike="noStrike">
                          <a:solidFill>
                            <a:srgbClr val="000000"/>
                          </a:solidFill>
                          <a:effectLst/>
                          <a:latin typeface="Fedra Sans Std Book LF" panose="020B0403040000020004" pitchFamily="34" charset="0"/>
                        </a:rPr>
                        <a:t>Zenith</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01-Jan-19</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Buy</a:t>
                      </a:r>
                    </a:p>
                  </a:txBody>
                  <a:tcPr marL="5613" marR="5613" marT="5613" marB="0" anchor="b">
                    <a:lnL>
                      <a:noFill/>
                    </a:lnL>
                    <a:lnR>
                      <a:noFill/>
                    </a:lnR>
                    <a:lnT>
                      <a:noFill/>
                    </a:lnT>
                    <a:lnB>
                      <a:noFill/>
                    </a:lnB>
                    <a:solidFill>
                      <a:srgbClr val="EBDFDA"/>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21-Dec-18</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Buy</a:t>
                      </a:r>
                    </a:p>
                  </a:txBody>
                  <a:tcPr marL="5613" marR="5613" marT="5613" marB="0" anchor="b">
                    <a:lnL>
                      <a:noFill/>
                    </a:lnL>
                    <a:lnR>
                      <a:noFill/>
                    </a:lnR>
                    <a:lnT>
                      <a:noFill/>
                    </a:lnT>
                    <a:lnB>
                      <a:noFill/>
                    </a:lnB>
                    <a:solidFill>
                      <a:srgbClr val="EBDFDA"/>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08-May-19</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Buy</a:t>
                      </a:r>
                    </a:p>
                  </a:txBody>
                  <a:tcPr marL="5613" marR="5613" marT="5613" marB="0" anchor="b">
                    <a:lnL>
                      <a:noFill/>
                    </a:lnL>
                    <a:lnR>
                      <a:noFill/>
                    </a:lnR>
                    <a:lnT>
                      <a:noFill/>
                    </a:lnT>
                    <a:lnB>
                      <a:noFill/>
                    </a:lnB>
                    <a:solidFill>
                      <a:srgbClr val="EBDFDA"/>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dirty="0">
                          <a:solidFill>
                            <a:srgbClr val="000000"/>
                          </a:solidFill>
                          <a:effectLst/>
                          <a:latin typeface="Fedra Sans Std Book LF" panose="020B0403040000020004" pitchFamily="34" charset="0"/>
                        </a:rPr>
                        <a:t>17.50</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27.5</a:t>
                      </a:r>
                    </a:p>
                  </a:txBody>
                  <a:tcPr marL="5613" marR="5613" marT="5613" marB="0" anchor="b">
                    <a:lnL>
                      <a:noFill/>
                    </a:lnL>
                    <a:lnR>
                      <a:noFill/>
                    </a:lnR>
                    <a:lnT>
                      <a:noFill/>
                    </a:lnT>
                    <a:lnB>
                      <a:noFill/>
                    </a:lnB>
                    <a:solidFill>
                      <a:srgbClr val="EBDFDA"/>
                    </a:solidFill>
                  </a:tcPr>
                </a:tc>
                <a:extLst>
                  <a:ext uri="{0D108BD9-81ED-4DB2-BD59-A6C34878D82A}">
                    <a16:rowId xmlns:a16="http://schemas.microsoft.com/office/drawing/2014/main" val="917666633"/>
                  </a:ext>
                </a:extLst>
              </a:tr>
              <a:tr h="174010">
                <a:tc>
                  <a:txBody>
                    <a:bodyPr/>
                    <a:lstStyle/>
                    <a:p>
                      <a:pPr algn="l" rtl="0" fontAlgn="b"/>
                      <a:r>
                        <a:rPr lang="en-GB" sz="650" b="0" i="0" u="none" strike="noStrike">
                          <a:solidFill>
                            <a:srgbClr val="000000"/>
                          </a:solidFill>
                          <a:effectLst/>
                          <a:latin typeface="Fedra Sans Std Book LF" panose="020B0403040000020004" pitchFamily="34" charset="0"/>
                        </a:rPr>
                        <a:t>UBA</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01-Jan-19</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Buy</a:t>
                      </a:r>
                    </a:p>
                  </a:txBody>
                  <a:tcPr marL="5613" marR="5613" marT="5613" marB="0" anchor="b">
                    <a:lnL>
                      <a:noFill/>
                    </a:lnL>
                    <a:lnR>
                      <a:noFill/>
                    </a:lnR>
                    <a:lnT>
                      <a:noFill/>
                    </a:lnT>
                    <a:lnB>
                      <a:noFill/>
                    </a:lnB>
                    <a:solidFill>
                      <a:srgbClr val="F5F0EE"/>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21-Dec-18</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Buy</a:t>
                      </a:r>
                    </a:p>
                  </a:txBody>
                  <a:tcPr marL="5613" marR="5613" marT="5613" marB="0" anchor="b">
                    <a:lnL>
                      <a:noFill/>
                    </a:lnL>
                    <a:lnR>
                      <a:noFill/>
                    </a:lnR>
                    <a:lnT>
                      <a:noFill/>
                    </a:lnT>
                    <a:lnB>
                      <a:noFill/>
                    </a:lnB>
                    <a:solidFill>
                      <a:srgbClr val="F5F0EE"/>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08-May-19</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Buy</a:t>
                      </a:r>
                    </a:p>
                  </a:txBody>
                  <a:tcPr marL="5613" marR="5613" marT="5613" marB="0" anchor="b">
                    <a:lnL>
                      <a:noFill/>
                    </a:lnL>
                    <a:lnR>
                      <a:noFill/>
                    </a:lnR>
                    <a:lnT>
                      <a:noFill/>
                    </a:lnT>
                    <a:lnB>
                      <a:noFill/>
                    </a:lnB>
                    <a:solidFill>
                      <a:srgbClr val="F5F0EE"/>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dirty="0">
                          <a:solidFill>
                            <a:srgbClr val="000000"/>
                          </a:solidFill>
                          <a:effectLst/>
                          <a:latin typeface="Fedra Sans Std Book LF" panose="020B0403040000020004" pitchFamily="34" charset="0"/>
                        </a:rPr>
                        <a:t>6.40</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11.5</a:t>
                      </a:r>
                    </a:p>
                  </a:txBody>
                  <a:tcPr marL="5613" marR="5613" marT="5613" marB="0" anchor="b">
                    <a:lnL>
                      <a:noFill/>
                    </a:lnL>
                    <a:lnR>
                      <a:noFill/>
                    </a:lnR>
                    <a:lnT>
                      <a:noFill/>
                    </a:lnT>
                    <a:lnB>
                      <a:noFill/>
                    </a:lnB>
                    <a:solidFill>
                      <a:srgbClr val="F5F0EE"/>
                    </a:solidFill>
                  </a:tcPr>
                </a:tc>
                <a:extLst>
                  <a:ext uri="{0D108BD9-81ED-4DB2-BD59-A6C34878D82A}">
                    <a16:rowId xmlns:a16="http://schemas.microsoft.com/office/drawing/2014/main" val="2830096810"/>
                  </a:ext>
                </a:extLst>
              </a:tr>
              <a:tr h="174010">
                <a:tc>
                  <a:txBody>
                    <a:bodyPr/>
                    <a:lstStyle/>
                    <a:p>
                      <a:pPr algn="l" rtl="0" fontAlgn="b"/>
                      <a:r>
                        <a:rPr lang="en-GB" sz="650" b="0" i="0" u="none" strike="noStrike">
                          <a:solidFill>
                            <a:srgbClr val="000000"/>
                          </a:solidFill>
                          <a:effectLst/>
                          <a:latin typeface="Fedra Sans Std Book LF" panose="020B0403040000020004" pitchFamily="34" charset="0"/>
                        </a:rPr>
                        <a:t>GT Bank</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01-Jan-19</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Hold</a:t>
                      </a:r>
                    </a:p>
                  </a:txBody>
                  <a:tcPr marL="5613" marR="5613" marT="5613" marB="0" anchor="b">
                    <a:lnL>
                      <a:noFill/>
                    </a:lnL>
                    <a:lnR>
                      <a:noFill/>
                    </a:lnR>
                    <a:lnT>
                      <a:noFill/>
                    </a:lnT>
                    <a:lnB>
                      <a:noFill/>
                    </a:lnB>
                    <a:solidFill>
                      <a:srgbClr val="EBDFDA"/>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21-Dec-18</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Hold</a:t>
                      </a:r>
                    </a:p>
                  </a:txBody>
                  <a:tcPr marL="5613" marR="5613" marT="5613" marB="0" anchor="b">
                    <a:lnL>
                      <a:noFill/>
                    </a:lnL>
                    <a:lnR>
                      <a:noFill/>
                    </a:lnR>
                    <a:lnT>
                      <a:noFill/>
                    </a:lnT>
                    <a:lnB>
                      <a:noFill/>
                    </a:lnB>
                    <a:solidFill>
                      <a:srgbClr val="EBDFDA"/>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08-May-19</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Hold</a:t>
                      </a:r>
                    </a:p>
                  </a:txBody>
                  <a:tcPr marL="5613" marR="5613" marT="5613" marB="0" anchor="b">
                    <a:lnL>
                      <a:noFill/>
                    </a:lnL>
                    <a:lnR>
                      <a:noFill/>
                    </a:lnR>
                    <a:lnT>
                      <a:noFill/>
                    </a:lnT>
                    <a:lnB>
                      <a:noFill/>
                    </a:lnB>
                    <a:solidFill>
                      <a:srgbClr val="EBDFDA"/>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dirty="0">
                          <a:solidFill>
                            <a:srgbClr val="000000"/>
                          </a:solidFill>
                          <a:effectLst/>
                          <a:latin typeface="Fedra Sans Std Book LF" panose="020B0403040000020004" pitchFamily="34" charset="0"/>
                        </a:rPr>
                        <a:t>26.90</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35</a:t>
                      </a:r>
                    </a:p>
                  </a:txBody>
                  <a:tcPr marL="5613" marR="5613" marT="5613" marB="0" anchor="b">
                    <a:lnL>
                      <a:noFill/>
                    </a:lnL>
                    <a:lnR>
                      <a:noFill/>
                    </a:lnR>
                    <a:lnT>
                      <a:noFill/>
                    </a:lnT>
                    <a:lnB>
                      <a:noFill/>
                    </a:lnB>
                    <a:solidFill>
                      <a:srgbClr val="EBDFDA"/>
                    </a:solidFill>
                  </a:tcPr>
                </a:tc>
                <a:extLst>
                  <a:ext uri="{0D108BD9-81ED-4DB2-BD59-A6C34878D82A}">
                    <a16:rowId xmlns:a16="http://schemas.microsoft.com/office/drawing/2014/main" val="848012530"/>
                  </a:ext>
                </a:extLst>
              </a:tr>
              <a:tr h="174010">
                <a:tc>
                  <a:txBody>
                    <a:bodyPr/>
                    <a:lstStyle/>
                    <a:p>
                      <a:pPr algn="l" rtl="0" fontAlgn="b"/>
                      <a:r>
                        <a:rPr lang="en-GB" sz="650" b="0" i="0" u="none" strike="noStrike">
                          <a:solidFill>
                            <a:srgbClr val="000000"/>
                          </a:solidFill>
                          <a:effectLst/>
                          <a:latin typeface="Fedra Sans Std Book LF" panose="020B0403040000020004" pitchFamily="34" charset="0"/>
                        </a:rPr>
                        <a:t>Access</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01-Jan-19</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Buy</a:t>
                      </a:r>
                    </a:p>
                  </a:txBody>
                  <a:tcPr marL="5613" marR="5613" marT="5613" marB="0" anchor="b">
                    <a:lnL>
                      <a:noFill/>
                    </a:lnL>
                    <a:lnR>
                      <a:noFill/>
                    </a:lnR>
                    <a:lnT>
                      <a:noFill/>
                    </a:lnT>
                    <a:lnB>
                      <a:noFill/>
                    </a:lnB>
                    <a:solidFill>
                      <a:srgbClr val="F5F0EE"/>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21-Dec-18</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Buy</a:t>
                      </a:r>
                    </a:p>
                  </a:txBody>
                  <a:tcPr marL="5613" marR="5613" marT="5613" marB="0" anchor="b">
                    <a:lnL>
                      <a:noFill/>
                    </a:lnL>
                    <a:lnR>
                      <a:noFill/>
                    </a:lnR>
                    <a:lnT>
                      <a:noFill/>
                    </a:lnT>
                    <a:lnB>
                      <a:noFill/>
                    </a:lnB>
                    <a:solidFill>
                      <a:srgbClr val="F5F0EE"/>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08-May-19</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Buy</a:t>
                      </a:r>
                    </a:p>
                  </a:txBody>
                  <a:tcPr marL="5613" marR="5613" marT="5613" marB="0" anchor="b">
                    <a:lnL>
                      <a:noFill/>
                    </a:lnL>
                    <a:lnR>
                      <a:noFill/>
                    </a:lnR>
                    <a:lnT>
                      <a:noFill/>
                    </a:lnT>
                    <a:lnB>
                      <a:noFill/>
                    </a:lnB>
                    <a:solidFill>
                      <a:srgbClr val="F5F0EE"/>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dirty="0">
                          <a:solidFill>
                            <a:srgbClr val="000000"/>
                          </a:solidFill>
                          <a:effectLst/>
                          <a:latin typeface="Fedra Sans Std Book LF" panose="020B0403040000020004" pitchFamily="34" charset="0"/>
                        </a:rPr>
                        <a:t>6.70</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8.7</a:t>
                      </a:r>
                    </a:p>
                  </a:txBody>
                  <a:tcPr marL="5613" marR="5613" marT="5613" marB="0" anchor="b">
                    <a:lnL>
                      <a:noFill/>
                    </a:lnL>
                    <a:lnR>
                      <a:noFill/>
                    </a:lnR>
                    <a:lnT>
                      <a:noFill/>
                    </a:lnT>
                    <a:lnB>
                      <a:noFill/>
                    </a:lnB>
                    <a:solidFill>
                      <a:srgbClr val="F5F0EE"/>
                    </a:solidFill>
                  </a:tcPr>
                </a:tc>
                <a:extLst>
                  <a:ext uri="{0D108BD9-81ED-4DB2-BD59-A6C34878D82A}">
                    <a16:rowId xmlns:a16="http://schemas.microsoft.com/office/drawing/2014/main" val="1519480819"/>
                  </a:ext>
                </a:extLst>
              </a:tr>
              <a:tr h="174010">
                <a:tc>
                  <a:txBody>
                    <a:bodyPr/>
                    <a:lstStyle/>
                    <a:p>
                      <a:pPr algn="l" rtl="0" fontAlgn="b"/>
                      <a:r>
                        <a:rPr lang="en-GB" sz="650" b="0" i="0" u="none" strike="noStrike">
                          <a:solidFill>
                            <a:srgbClr val="000000"/>
                          </a:solidFill>
                          <a:effectLst/>
                          <a:latin typeface="Fedra Sans Std Book LF" panose="020B0403040000020004" pitchFamily="34" charset="0"/>
                        </a:rPr>
                        <a:t>Fidelity</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01-Jan-19</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Buy</a:t>
                      </a:r>
                    </a:p>
                  </a:txBody>
                  <a:tcPr marL="5613" marR="5613" marT="5613" marB="0" anchor="b">
                    <a:lnL>
                      <a:noFill/>
                    </a:lnL>
                    <a:lnR>
                      <a:noFill/>
                    </a:lnR>
                    <a:lnT>
                      <a:noFill/>
                    </a:lnT>
                    <a:lnB>
                      <a:noFill/>
                    </a:lnB>
                    <a:solidFill>
                      <a:srgbClr val="EBDFDA"/>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21-Dec-18</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Buy</a:t>
                      </a:r>
                    </a:p>
                  </a:txBody>
                  <a:tcPr marL="5613" marR="5613" marT="5613" marB="0" anchor="b">
                    <a:lnL>
                      <a:noFill/>
                    </a:lnL>
                    <a:lnR>
                      <a:noFill/>
                    </a:lnR>
                    <a:lnT>
                      <a:noFill/>
                    </a:lnT>
                    <a:lnB>
                      <a:noFill/>
                    </a:lnB>
                    <a:solidFill>
                      <a:srgbClr val="EBDFDA"/>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08-May-19</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Buy</a:t>
                      </a:r>
                    </a:p>
                  </a:txBody>
                  <a:tcPr marL="5613" marR="5613" marT="5613" marB="0" anchor="b">
                    <a:lnL>
                      <a:noFill/>
                    </a:lnL>
                    <a:lnR>
                      <a:noFill/>
                    </a:lnR>
                    <a:lnT>
                      <a:noFill/>
                    </a:lnT>
                    <a:lnB>
                      <a:noFill/>
                    </a:lnB>
                    <a:solidFill>
                      <a:srgbClr val="EBDFDA"/>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dirty="0">
                          <a:solidFill>
                            <a:srgbClr val="000000"/>
                          </a:solidFill>
                          <a:effectLst/>
                          <a:latin typeface="Fedra Sans Std Book LF" panose="020B0403040000020004" pitchFamily="34" charset="0"/>
                        </a:rPr>
                        <a:t>1.58</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2.4</a:t>
                      </a:r>
                    </a:p>
                  </a:txBody>
                  <a:tcPr marL="5613" marR="5613" marT="5613" marB="0" anchor="b">
                    <a:lnL>
                      <a:noFill/>
                    </a:lnL>
                    <a:lnR>
                      <a:noFill/>
                    </a:lnR>
                    <a:lnT>
                      <a:noFill/>
                    </a:lnT>
                    <a:lnB>
                      <a:noFill/>
                    </a:lnB>
                    <a:solidFill>
                      <a:srgbClr val="EBDFDA"/>
                    </a:solidFill>
                  </a:tcPr>
                </a:tc>
                <a:extLst>
                  <a:ext uri="{0D108BD9-81ED-4DB2-BD59-A6C34878D82A}">
                    <a16:rowId xmlns:a16="http://schemas.microsoft.com/office/drawing/2014/main" val="3590771278"/>
                  </a:ext>
                </a:extLst>
              </a:tr>
              <a:tr h="174010">
                <a:tc>
                  <a:txBody>
                    <a:bodyPr/>
                    <a:lstStyle/>
                    <a:p>
                      <a:pPr algn="l" rtl="0" fontAlgn="b"/>
                      <a:r>
                        <a:rPr lang="en-GB" sz="650" b="0" i="0" u="none" strike="noStrike">
                          <a:solidFill>
                            <a:srgbClr val="000000"/>
                          </a:solidFill>
                          <a:effectLst/>
                          <a:latin typeface="Fedra Sans Std Book LF" panose="020B0403040000020004" pitchFamily="34" charset="0"/>
                        </a:rPr>
                        <a:t>Stanbic IBTC</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01-Jan-19</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Buy</a:t>
                      </a:r>
                    </a:p>
                  </a:txBody>
                  <a:tcPr marL="5613" marR="5613" marT="5613" marB="0" anchor="b">
                    <a:lnL>
                      <a:noFill/>
                    </a:lnL>
                    <a:lnR>
                      <a:noFill/>
                    </a:lnR>
                    <a:lnT>
                      <a:noFill/>
                    </a:lnT>
                    <a:lnB>
                      <a:noFill/>
                    </a:lnB>
                    <a:solidFill>
                      <a:srgbClr val="F5F0EE"/>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21-Dec-18</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Buy</a:t>
                      </a:r>
                    </a:p>
                  </a:txBody>
                  <a:tcPr marL="5613" marR="5613" marT="5613" marB="0" anchor="b">
                    <a:lnL>
                      <a:noFill/>
                    </a:lnL>
                    <a:lnR>
                      <a:noFill/>
                    </a:lnR>
                    <a:lnT>
                      <a:noFill/>
                    </a:lnT>
                    <a:lnB>
                      <a:noFill/>
                    </a:lnB>
                    <a:solidFill>
                      <a:srgbClr val="F5F0EE"/>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08-May-19</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Buy</a:t>
                      </a:r>
                    </a:p>
                  </a:txBody>
                  <a:tcPr marL="5613" marR="5613" marT="5613" marB="0" anchor="b">
                    <a:lnL>
                      <a:noFill/>
                    </a:lnL>
                    <a:lnR>
                      <a:noFill/>
                    </a:lnR>
                    <a:lnT>
                      <a:noFill/>
                    </a:lnT>
                    <a:lnB>
                      <a:noFill/>
                    </a:lnB>
                    <a:solidFill>
                      <a:srgbClr val="F5F0EE"/>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dirty="0">
                          <a:solidFill>
                            <a:srgbClr val="000000"/>
                          </a:solidFill>
                          <a:effectLst/>
                          <a:latin typeface="Fedra Sans Std Book LF" panose="020B0403040000020004" pitchFamily="34" charset="0"/>
                        </a:rPr>
                        <a:t>38.00</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66</a:t>
                      </a:r>
                    </a:p>
                  </a:txBody>
                  <a:tcPr marL="5613" marR="5613" marT="5613" marB="0" anchor="b">
                    <a:lnL>
                      <a:noFill/>
                    </a:lnL>
                    <a:lnR>
                      <a:noFill/>
                    </a:lnR>
                    <a:lnT>
                      <a:noFill/>
                    </a:lnT>
                    <a:lnB>
                      <a:noFill/>
                    </a:lnB>
                    <a:solidFill>
                      <a:srgbClr val="F5F0EE"/>
                    </a:solidFill>
                  </a:tcPr>
                </a:tc>
                <a:extLst>
                  <a:ext uri="{0D108BD9-81ED-4DB2-BD59-A6C34878D82A}">
                    <a16:rowId xmlns:a16="http://schemas.microsoft.com/office/drawing/2014/main" val="958991648"/>
                  </a:ext>
                </a:extLst>
              </a:tr>
              <a:tr h="174010">
                <a:tc>
                  <a:txBody>
                    <a:bodyPr/>
                    <a:lstStyle/>
                    <a:p>
                      <a:pPr algn="l" rtl="0" fontAlgn="b"/>
                      <a:r>
                        <a:rPr lang="en-GB" sz="650" b="0" i="0" u="none" strike="noStrike">
                          <a:solidFill>
                            <a:srgbClr val="000000"/>
                          </a:solidFill>
                          <a:effectLst/>
                          <a:latin typeface="Fedra Sans Std Book LF" panose="020B0403040000020004" pitchFamily="34" charset="0"/>
                        </a:rPr>
                        <a:t>Sterling</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01-Jan-19</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Hold</a:t>
                      </a:r>
                    </a:p>
                  </a:txBody>
                  <a:tcPr marL="5613" marR="5613" marT="5613" marB="0" anchor="b">
                    <a:lnL>
                      <a:noFill/>
                    </a:lnL>
                    <a:lnR>
                      <a:noFill/>
                    </a:lnR>
                    <a:lnT>
                      <a:noFill/>
                    </a:lnT>
                    <a:lnB>
                      <a:noFill/>
                    </a:lnB>
                    <a:solidFill>
                      <a:srgbClr val="EBDFDA"/>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21-Dec-18</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Hold</a:t>
                      </a:r>
                    </a:p>
                  </a:txBody>
                  <a:tcPr marL="5613" marR="5613" marT="5613" marB="0" anchor="b">
                    <a:lnL>
                      <a:noFill/>
                    </a:lnL>
                    <a:lnR>
                      <a:noFill/>
                    </a:lnR>
                    <a:lnT>
                      <a:noFill/>
                    </a:lnT>
                    <a:lnB>
                      <a:noFill/>
                    </a:lnB>
                    <a:solidFill>
                      <a:srgbClr val="EBDFDA"/>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08-May-19</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Hold</a:t>
                      </a:r>
                    </a:p>
                  </a:txBody>
                  <a:tcPr marL="5613" marR="5613" marT="5613" marB="0" anchor="b">
                    <a:lnL>
                      <a:noFill/>
                    </a:lnL>
                    <a:lnR>
                      <a:noFill/>
                    </a:lnR>
                    <a:lnT>
                      <a:noFill/>
                    </a:lnT>
                    <a:lnB>
                      <a:noFill/>
                    </a:lnB>
                    <a:solidFill>
                      <a:srgbClr val="EBDFDA"/>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dirty="0">
                          <a:solidFill>
                            <a:srgbClr val="000000"/>
                          </a:solidFill>
                          <a:effectLst/>
                          <a:latin typeface="Fedra Sans Std Book LF" panose="020B0403040000020004" pitchFamily="34" charset="0"/>
                        </a:rPr>
                        <a:t>2.30</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1.9</a:t>
                      </a:r>
                    </a:p>
                  </a:txBody>
                  <a:tcPr marL="5613" marR="5613" marT="5613" marB="0" anchor="b">
                    <a:lnL>
                      <a:noFill/>
                    </a:lnL>
                    <a:lnR>
                      <a:noFill/>
                    </a:lnR>
                    <a:lnT>
                      <a:noFill/>
                    </a:lnT>
                    <a:lnB>
                      <a:noFill/>
                    </a:lnB>
                    <a:solidFill>
                      <a:srgbClr val="EBDFDA"/>
                    </a:solidFill>
                  </a:tcPr>
                </a:tc>
                <a:extLst>
                  <a:ext uri="{0D108BD9-81ED-4DB2-BD59-A6C34878D82A}">
                    <a16:rowId xmlns:a16="http://schemas.microsoft.com/office/drawing/2014/main" val="366101661"/>
                  </a:ext>
                </a:extLst>
              </a:tr>
              <a:tr h="117877">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GB" sz="650" b="0" i="0" u="none" strike="noStrike">
                          <a:solidFill>
                            <a:srgbClr val="000000"/>
                          </a:solidFill>
                          <a:effectLst/>
                          <a:latin typeface="Calibri" panose="020F0502020204030204" pitchFamily="34" charset="0"/>
                        </a:rPr>
                        <a:t> </a:t>
                      </a:r>
                    </a:p>
                  </a:txBody>
                  <a:tcPr marL="5613" marR="5613" marT="5613" marB="0" anchor="b">
                    <a:lnL>
                      <a:noFill/>
                    </a:lnL>
                    <a:lnR>
                      <a:noFill/>
                    </a:lnR>
                    <a:lnT>
                      <a:noFill/>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049248629"/>
                  </a:ext>
                </a:extLst>
              </a:tr>
              <a:tr h="185236">
                <a:tc>
                  <a:txBody>
                    <a:bodyPr/>
                    <a:lstStyle/>
                    <a:p>
                      <a:pPr algn="r"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rtl="0" fontAlgn="b"/>
                      <a:r>
                        <a:rPr lang="en-GB" sz="650" b="0" i="0" u="none" strike="noStrike">
                          <a:solidFill>
                            <a:srgbClr val="93480C"/>
                          </a:solidFill>
                          <a:effectLst/>
                          <a:latin typeface="Fedra Sans Std Book LF" panose="020B0403040000020004" pitchFamily="34" charset="0"/>
                        </a:rPr>
                        <a:t>Date</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rtl="0" fontAlgn="b"/>
                      <a:r>
                        <a:rPr lang="en-GB" sz="650" b="0" i="0" u="none" strike="noStrike" dirty="0">
                          <a:solidFill>
                            <a:srgbClr val="93480C"/>
                          </a:solidFill>
                          <a:effectLst/>
                          <a:latin typeface="Fedra Sans Std Book LF" panose="020B0403040000020004" pitchFamily="34" charset="0"/>
                        </a:rPr>
                        <a:t>Recommendation</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rtl="0" fontAlgn="b"/>
                      <a:r>
                        <a:rPr lang="en-GB" sz="650" b="0" i="0" u="none" strike="noStrike" dirty="0">
                          <a:solidFill>
                            <a:srgbClr val="93480C"/>
                          </a:solidFill>
                          <a:effectLst/>
                          <a:latin typeface="Fedra Sans Std Book LF" panose="020B0403040000020004" pitchFamily="34" charset="0"/>
                        </a:rPr>
                        <a:t>Current</a:t>
                      </a:r>
                    </a:p>
                    <a:p>
                      <a:pPr algn="r" rtl="0" fontAlgn="b"/>
                      <a:r>
                        <a:rPr lang="en-GB" sz="650" b="0" i="0" u="none" strike="noStrike" dirty="0">
                          <a:solidFill>
                            <a:srgbClr val="93480C"/>
                          </a:solidFill>
                          <a:effectLst/>
                          <a:latin typeface="Fedra Sans Std Book LF" panose="020B0403040000020004" pitchFamily="34" charset="0"/>
                        </a:rPr>
                        <a:t>Price, </a:t>
                      </a:r>
                      <a:br>
                        <a:rPr lang="en-GB" sz="650" b="0" i="0" u="none" strike="noStrike" dirty="0">
                          <a:solidFill>
                            <a:srgbClr val="93480C"/>
                          </a:solidFill>
                          <a:effectLst/>
                          <a:latin typeface="Fedra Sans Std Book LF" panose="020B0403040000020004" pitchFamily="34" charset="0"/>
                        </a:rPr>
                      </a:br>
                      <a:r>
                        <a:rPr lang="en-GB" sz="650" b="0" i="0" u="none" strike="noStrike" dirty="0">
                          <a:solidFill>
                            <a:srgbClr val="93480C"/>
                          </a:solidFill>
                          <a:effectLst/>
                          <a:latin typeface="Fedra Sans Std Book LF" panose="020B0403040000020004" pitchFamily="34" charset="0"/>
                        </a:rPr>
                        <a:t>Naira/s</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rtl="0" fontAlgn="b"/>
                      <a:r>
                        <a:rPr lang="en-GB" sz="650" b="0" i="0" u="none" strike="noStrike" dirty="0">
                          <a:solidFill>
                            <a:srgbClr val="93480C"/>
                          </a:solidFill>
                          <a:effectLst/>
                          <a:latin typeface="Fedra Sans Std Book LF" panose="020B0403040000020004" pitchFamily="34" charset="0"/>
                        </a:rPr>
                        <a:t>Target </a:t>
                      </a:r>
                    </a:p>
                    <a:p>
                      <a:pPr algn="r" rtl="0" fontAlgn="b"/>
                      <a:r>
                        <a:rPr lang="en-GB" sz="650" b="0" i="0" u="none" strike="noStrike" dirty="0">
                          <a:solidFill>
                            <a:srgbClr val="93480C"/>
                          </a:solidFill>
                          <a:effectLst/>
                          <a:latin typeface="Fedra Sans Std Book LF" panose="020B0403040000020004" pitchFamily="34" charset="0"/>
                        </a:rPr>
                        <a:t>price, </a:t>
                      </a:r>
                      <a:br>
                        <a:rPr lang="en-GB" sz="650" b="0" i="0" u="none" strike="noStrike" dirty="0">
                          <a:solidFill>
                            <a:srgbClr val="93480C"/>
                          </a:solidFill>
                          <a:effectLst/>
                          <a:latin typeface="Fedra Sans Std Book LF" panose="020B0403040000020004" pitchFamily="34" charset="0"/>
                        </a:rPr>
                      </a:br>
                      <a:r>
                        <a:rPr lang="en-GB" sz="650" b="0" i="0" u="none" strike="noStrike" dirty="0">
                          <a:solidFill>
                            <a:srgbClr val="93480C"/>
                          </a:solidFill>
                          <a:effectLst/>
                          <a:latin typeface="Fedra Sans Std Book LF" panose="020B0403040000020004" pitchFamily="34" charset="0"/>
                        </a:rPr>
                        <a:t>Naira/s</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rtl="0" fontAlgn="b"/>
                      <a:r>
                        <a:rPr lang="en-GB" sz="650" b="0" i="0" u="none" strike="noStrike">
                          <a:solidFill>
                            <a:srgbClr val="93480C"/>
                          </a:solidFill>
                          <a:effectLst/>
                          <a:latin typeface="Fedra Sans Std Book LF" panose="020B0403040000020004" pitchFamily="34" charset="0"/>
                        </a:rPr>
                        <a:t> </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rtl="0" fontAlgn="b"/>
                      <a:r>
                        <a:rPr lang="en-GB" sz="650" b="0" i="0" u="none" strike="noStrike">
                          <a:solidFill>
                            <a:srgbClr val="93480C"/>
                          </a:solidFill>
                          <a:effectLst/>
                          <a:latin typeface="Fedra Sans Std Book LF" panose="020B0403040000020004" pitchFamily="34" charset="0"/>
                        </a:rPr>
                        <a:t> </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rtl="0" fontAlgn="b"/>
                      <a:r>
                        <a:rPr lang="en-GB" sz="650" b="0" i="0" u="none" strike="noStrike">
                          <a:solidFill>
                            <a:srgbClr val="93480C"/>
                          </a:solidFill>
                          <a:effectLst/>
                          <a:latin typeface="Fedra Sans Std Book LF" panose="020B0403040000020004" pitchFamily="34" charset="0"/>
                        </a:rPr>
                        <a:t> </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tc>
                  <a:txBody>
                    <a:bodyPr/>
                    <a:lstStyle/>
                    <a:p>
                      <a:pPr algn="r" rtl="0" fontAlgn="b"/>
                      <a:r>
                        <a:rPr lang="en-GB" sz="650" b="0" i="0" u="none" strike="noStrike">
                          <a:solidFill>
                            <a:srgbClr val="93480C"/>
                          </a:solidFill>
                          <a:effectLst/>
                          <a:latin typeface="Fedra Sans Std Book LF" panose="020B0403040000020004" pitchFamily="34" charset="0"/>
                        </a:rPr>
                        <a:t> </a:t>
                      </a:r>
                    </a:p>
                  </a:txBody>
                  <a:tcPr marL="5613" marR="5613" marT="5613" marB="0" anchor="b">
                    <a:lnL>
                      <a:noFill/>
                    </a:lnL>
                    <a:lnR>
                      <a:noFill/>
                    </a:lnR>
                    <a:lnT w="12700" cap="flat" cmpd="sng" algn="ctr">
                      <a:solidFill>
                        <a:srgbClr val="808080"/>
                      </a:solidFill>
                      <a:prstDash val="solid"/>
                      <a:round/>
                      <a:headEnd type="none" w="med" len="med"/>
                      <a:tailEnd type="none" w="med" len="med"/>
                    </a:lnT>
                    <a:lnB>
                      <a:noFill/>
                    </a:lnB>
                    <a:solidFill>
                      <a:srgbClr val="EBDFDA"/>
                    </a:solidFill>
                  </a:tcPr>
                </a:tc>
                <a:extLst>
                  <a:ext uri="{0D108BD9-81ED-4DB2-BD59-A6C34878D82A}">
                    <a16:rowId xmlns:a16="http://schemas.microsoft.com/office/drawing/2014/main" val="1339011511"/>
                  </a:ext>
                </a:extLst>
              </a:tr>
              <a:tr h="174010">
                <a:tc>
                  <a:txBody>
                    <a:bodyPr/>
                    <a:lstStyle/>
                    <a:p>
                      <a:pPr algn="l" rtl="0" fontAlgn="b"/>
                      <a:r>
                        <a:rPr lang="en-GB" sz="650" b="0" i="0" u="none" strike="noStrike" dirty="0">
                          <a:solidFill>
                            <a:srgbClr val="000000"/>
                          </a:solidFill>
                          <a:effectLst/>
                          <a:latin typeface="Fedra Sans Std Book LF" panose="020B0403040000020004" pitchFamily="34" charset="0"/>
                        </a:rPr>
                        <a:t>Nestle Nig.</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17-May-19</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Hold</a:t>
                      </a:r>
                    </a:p>
                  </a:txBody>
                  <a:tcPr marL="5613" marR="5613" marT="5613" marB="0" anchor="b">
                    <a:lnL>
                      <a:noFill/>
                    </a:lnL>
                    <a:lnR>
                      <a:noFill/>
                    </a:lnR>
                    <a:lnT>
                      <a:noFill/>
                    </a:lnT>
                    <a:lnB>
                      <a:noFill/>
                    </a:lnB>
                    <a:solidFill>
                      <a:srgbClr val="F5F0EE"/>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dirty="0">
                          <a:solidFill>
                            <a:srgbClr val="000000"/>
                          </a:solidFill>
                          <a:effectLst/>
                          <a:latin typeface="Fedra Sans Std Book LF" panose="020B0403040000020004" pitchFamily="34" charset="0"/>
                        </a:rPr>
                        <a:t>               1,300</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dirty="0">
                          <a:solidFill>
                            <a:srgbClr val="000000"/>
                          </a:solidFill>
                          <a:effectLst/>
                          <a:latin typeface="Fedra Sans Std Book LF" panose="020B0403040000020004" pitchFamily="34" charset="0"/>
                        </a:rPr>
                        <a:t>                     1,213.89 </a:t>
                      </a:r>
                    </a:p>
                  </a:txBody>
                  <a:tcPr marL="5613" marR="5613" marT="5613" marB="0" anchor="b">
                    <a:lnL>
                      <a:noFill/>
                    </a:lnL>
                    <a:lnR>
                      <a:noFill/>
                    </a:lnR>
                    <a:lnT>
                      <a:noFill/>
                    </a:lnT>
                    <a:lnB>
                      <a:noFill/>
                    </a:lnB>
                    <a:solidFill>
                      <a:srgbClr val="F5F0EE"/>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 </a:t>
                      </a:r>
                    </a:p>
                  </a:txBody>
                  <a:tcPr marL="5613" marR="5613" marT="5613" marB="0" anchor="b">
                    <a:lnL>
                      <a:noFill/>
                    </a:lnL>
                    <a:lnR>
                      <a:noFill/>
                    </a:lnR>
                    <a:lnT>
                      <a:noFill/>
                    </a:lnT>
                    <a:lnB>
                      <a:noFill/>
                    </a:lnB>
                    <a:solidFill>
                      <a:srgbClr val="F5F0EE"/>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 </a:t>
                      </a:r>
                    </a:p>
                  </a:txBody>
                  <a:tcPr marL="5613" marR="5613" marT="5613" marB="0" anchor="b">
                    <a:lnL>
                      <a:noFill/>
                    </a:lnL>
                    <a:lnR>
                      <a:noFill/>
                    </a:lnR>
                    <a:lnT>
                      <a:noFill/>
                    </a:lnT>
                    <a:lnB>
                      <a:noFill/>
                    </a:lnB>
                    <a:solidFill>
                      <a:srgbClr val="F5F0EE"/>
                    </a:solidFill>
                  </a:tcPr>
                </a:tc>
                <a:extLst>
                  <a:ext uri="{0D108BD9-81ED-4DB2-BD59-A6C34878D82A}">
                    <a16:rowId xmlns:a16="http://schemas.microsoft.com/office/drawing/2014/main" val="3655807055"/>
                  </a:ext>
                </a:extLst>
              </a:tr>
              <a:tr h="174010">
                <a:tc>
                  <a:txBody>
                    <a:bodyPr/>
                    <a:lstStyle/>
                    <a:p>
                      <a:pPr algn="l" rtl="0" fontAlgn="b"/>
                      <a:r>
                        <a:rPr lang="en-GB" sz="650" b="0" i="0" u="none" strike="noStrike" dirty="0">
                          <a:solidFill>
                            <a:srgbClr val="000000"/>
                          </a:solidFill>
                          <a:effectLst/>
                          <a:latin typeface="Fedra Sans Std Book LF" panose="020B0403040000020004" pitchFamily="34" charset="0"/>
                        </a:rPr>
                        <a:t>Flour Mills of Nig.</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17-May-19</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Hold</a:t>
                      </a:r>
                    </a:p>
                  </a:txBody>
                  <a:tcPr marL="5613" marR="5613" marT="5613" marB="0" anchor="b">
                    <a:lnL>
                      <a:noFill/>
                    </a:lnL>
                    <a:lnR>
                      <a:noFill/>
                    </a:lnR>
                    <a:lnT>
                      <a:noFill/>
                    </a:lnT>
                    <a:lnB>
                      <a:noFill/>
                    </a:lnB>
                    <a:solidFill>
                      <a:srgbClr val="EBDFDA"/>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dirty="0">
                          <a:solidFill>
                            <a:srgbClr val="000000"/>
                          </a:solidFill>
                          <a:effectLst/>
                          <a:latin typeface="Fedra Sans Std Book LF" panose="020B0403040000020004" pitchFamily="34" charset="0"/>
                        </a:rPr>
                        <a:t>                    13.50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                         18.29 </a:t>
                      </a:r>
                    </a:p>
                  </a:txBody>
                  <a:tcPr marL="5613" marR="5613" marT="5613" marB="0" anchor="b">
                    <a:lnL>
                      <a:noFill/>
                    </a:lnL>
                    <a:lnR>
                      <a:noFill/>
                    </a:lnR>
                    <a:lnT>
                      <a:noFill/>
                    </a:lnT>
                    <a:lnB>
                      <a:noFill/>
                    </a:lnB>
                    <a:solidFill>
                      <a:srgbClr val="EBDFDA"/>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 </a:t>
                      </a:r>
                    </a:p>
                  </a:txBody>
                  <a:tcPr marL="5613" marR="5613" marT="5613" marB="0" anchor="b">
                    <a:lnL>
                      <a:noFill/>
                    </a:lnL>
                    <a:lnR>
                      <a:noFill/>
                    </a:lnR>
                    <a:lnT>
                      <a:noFill/>
                    </a:lnT>
                    <a:lnB>
                      <a:noFill/>
                    </a:lnB>
                    <a:solidFill>
                      <a:srgbClr val="EBDFDA"/>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 </a:t>
                      </a:r>
                    </a:p>
                  </a:txBody>
                  <a:tcPr marL="5613" marR="5613" marT="5613" marB="0" anchor="b">
                    <a:lnL>
                      <a:noFill/>
                    </a:lnL>
                    <a:lnR>
                      <a:noFill/>
                    </a:lnR>
                    <a:lnT>
                      <a:noFill/>
                    </a:lnT>
                    <a:lnB>
                      <a:noFill/>
                    </a:lnB>
                    <a:solidFill>
                      <a:srgbClr val="EBDFDA"/>
                    </a:solidFill>
                  </a:tcPr>
                </a:tc>
                <a:extLst>
                  <a:ext uri="{0D108BD9-81ED-4DB2-BD59-A6C34878D82A}">
                    <a16:rowId xmlns:a16="http://schemas.microsoft.com/office/drawing/2014/main" val="2620991540"/>
                  </a:ext>
                </a:extLst>
              </a:tr>
              <a:tr h="174010">
                <a:tc>
                  <a:txBody>
                    <a:bodyPr/>
                    <a:lstStyle/>
                    <a:p>
                      <a:pPr algn="l" rtl="0" fontAlgn="b"/>
                      <a:r>
                        <a:rPr lang="en-GB" sz="650" b="0" i="0" u="none" strike="noStrike" dirty="0">
                          <a:solidFill>
                            <a:srgbClr val="000000"/>
                          </a:solidFill>
                          <a:effectLst/>
                          <a:latin typeface="Fedra Sans Std Book LF" panose="020B0403040000020004" pitchFamily="34" charset="0"/>
                        </a:rPr>
                        <a:t>Unilever Nig.</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17-May-19</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Hold</a:t>
                      </a:r>
                    </a:p>
                  </a:txBody>
                  <a:tcPr marL="5613" marR="5613" marT="5613" marB="0" anchor="b">
                    <a:lnL>
                      <a:noFill/>
                    </a:lnL>
                    <a:lnR>
                      <a:noFill/>
                    </a:lnR>
                    <a:lnT>
                      <a:noFill/>
                    </a:lnT>
                    <a:lnB>
                      <a:noFill/>
                    </a:lnB>
                    <a:solidFill>
                      <a:srgbClr val="F5F0EE"/>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dirty="0">
                          <a:solidFill>
                            <a:srgbClr val="000000"/>
                          </a:solidFill>
                          <a:effectLst/>
                          <a:latin typeface="Fedra Sans Std Book LF" panose="020B0403040000020004" pitchFamily="34" charset="0"/>
                        </a:rPr>
                        <a:t>                    29.45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dirty="0">
                          <a:solidFill>
                            <a:srgbClr val="000000"/>
                          </a:solidFill>
                          <a:effectLst/>
                          <a:latin typeface="Fedra Sans Std Book LF" panose="020B0403040000020004" pitchFamily="34" charset="0"/>
                        </a:rPr>
                        <a:t>                        28.39 </a:t>
                      </a:r>
                    </a:p>
                  </a:txBody>
                  <a:tcPr marL="5613" marR="5613" marT="5613" marB="0" anchor="b">
                    <a:lnL>
                      <a:noFill/>
                    </a:lnL>
                    <a:lnR>
                      <a:noFill/>
                    </a:lnR>
                    <a:lnT>
                      <a:noFill/>
                    </a:lnT>
                    <a:lnB>
                      <a:noFill/>
                    </a:lnB>
                    <a:solidFill>
                      <a:srgbClr val="F5F0EE"/>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 </a:t>
                      </a:r>
                    </a:p>
                  </a:txBody>
                  <a:tcPr marL="5613" marR="5613" marT="5613" marB="0" anchor="b">
                    <a:lnL>
                      <a:noFill/>
                    </a:lnL>
                    <a:lnR>
                      <a:noFill/>
                    </a:lnR>
                    <a:lnT>
                      <a:noFill/>
                    </a:lnT>
                    <a:lnB>
                      <a:noFill/>
                    </a:lnB>
                    <a:solidFill>
                      <a:srgbClr val="F5F0EE"/>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a:solidFill>
                            <a:srgbClr val="000000"/>
                          </a:solidFill>
                          <a:effectLst/>
                          <a:latin typeface="Fedra Sans Std Book LF" panose="020B0403040000020004" pitchFamily="34" charset="0"/>
                        </a:rPr>
                        <a:t> </a:t>
                      </a:r>
                    </a:p>
                  </a:txBody>
                  <a:tcPr marL="5613" marR="5613" marT="5613" marB="0" anchor="b">
                    <a:lnL>
                      <a:noFill/>
                    </a:lnL>
                    <a:lnR>
                      <a:noFill/>
                    </a:lnR>
                    <a:lnT>
                      <a:noFill/>
                    </a:lnT>
                    <a:lnB>
                      <a:noFill/>
                    </a:lnB>
                    <a:solidFill>
                      <a:srgbClr val="F5F0EE"/>
                    </a:solidFill>
                  </a:tcPr>
                </a:tc>
                <a:tc>
                  <a:txBody>
                    <a:bodyPr/>
                    <a:lstStyle/>
                    <a:p>
                      <a:pPr algn="r" rtl="0" fontAlgn="b"/>
                      <a:r>
                        <a:rPr lang="en-GB" sz="650" b="0" i="0" u="none" strike="noStrike" dirty="0">
                          <a:solidFill>
                            <a:srgbClr val="000000"/>
                          </a:solidFill>
                          <a:effectLst/>
                          <a:latin typeface="Fedra Sans Std Book LF" panose="020B0403040000020004" pitchFamily="34" charset="0"/>
                        </a:rPr>
                        <a:t> </a:t>
                      </a:r>
                    </a:p>
                  </a:txBody>
                  <a:tcPr marL="5613" marR="5613" marT="5613" marB="0" anchor="b">
                    <a:lnL>
                      <a:noFill/>
                    </a:lnL>
                    <a:lnR>
                      <a:noFill/>
                    </a:lnR>
                    <a:lnT>
                      <a:noFill/>
                    </a:lnT>
                    <a:lnB>
                      <a:noFill/>
                    </a:lnB>
                    <a:solidFill>
                      <a:srgbClr val="F5F0EE"/>
                    </a:solidFill>
                  </a:tcPr>
                </a:tc>
                <a:extLst>
                  <a:ext uri="{0D108BD9-81ED-4DB2-BD59-A6C34878D82A}">
                    <a16:rowId xmlns:a16="http://schemas.microsoft.com/office/drawing/2014/main" val="3599803734"/>
                  </a:ext>
                </a:extLst>
              </a:tr>
              <a:tr h="174010">
                <a:tc>
                  <a:txBody>
                    <a:bodyPr/>
                    <a:lstStyle/>
                    <a:p>
                      <a:pPr algn="l" rtl="0" fontAlgn="b"/>
                      <a:r>
                        <a:rPr lang="en-GB" sz="650" b="0" i="0" u="none" strike="noStrike" dirty="0">
                          <a:solidFill>
                            <a:srgbClr val="000000"/>
                          </a:solidFill>
                          <a:effectLst/>
                          <a:latin typeface="Fedra Sans Std Book LF" panose="020B0403040000020004" pitchFamily="34" charset="0"/>
                        </a:rPr>
                        <a:t>PZ Cussons Nig.</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17-May-19</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Hold</a:t>
                      </a:r>
                    </a:p>
                  </a:txBody>
                  <a:tcPr marL="5613" marR="5613" marT="5613" marB="0" anchor="b">
                    <a:lnL>
                      <a:noFill/>
                    </a:lnL>
                    <a:lnR>
                      <a:noFill/>
                    </a:lnR>
                    <a:lnT>
                      <a:noFill/>
                    </a:lnT>
                    <a:lnB>
                      <a:noFill/>
                    </a:lnB>
                    <a:solidFill>
                      <a:srgbClr val="EBDFDA"/>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dirty="0">
                          <a:solidFill>
                            <a:srgbClr val="000000"/>
                          </a:solidFill>
                          <a:effectLst/>
                          <a:latin typeface="Fedra Sans Std Book LF" panose="020B0403040000020004" pitchFamily="34" charset="0"/>
                        </a:rPr>
                        <a:t>5.90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                          8.22 </a:t>
                      </a:r>
                    </a:p>
                  </a:txBody>
                  <a:tcPr marL="5613" marR="5613" marT="5613" marB="0" anchor="b">
                    <a:lnL>
                      <a:noFill/>
                    </a:lnL>
                    <a:lnR>
                      <a:noFill/>
                    </a:lnR>
                    <a:lnT>
                      <a:noFill/>
                    </a:lnT>
                    <a:lnB>
                      <a:noFill/>
                    </a:lnB>
                    <a:solidFill>
                      <a:srgbClr val="EBDFDA"/>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 </a:t>
                      </a:r>
                    </a:p>
                  </a:txBody>
                  <a:tcPr marL="5613" marR="5613" marT="5613" marB="0" anchor="b">
                    <a:lnL>
                      <a:noFill/>
                    </a:lnL>
                    <a:lnR>
                      <a:noFill/>
                    </a:lnR>
                    <a:lnT>
                      <a:noFill/>
                    </a:lnT>
                    <a:lnB>
                      <a:noFill/>
                    </a:lnB>
                    <a:solidFill>
                      <a:srgbClr val="EBDFDA"/>
                    </a:solidFill>
                  </a:tcPr>
                </a:tc>
                <a:tc>
                  <a:txBody>
                    <a:bodyPr/>
                    <a:lstStyle/>
                    <a:p>
                      <a:pPr algn="l" fontAlgn="b"/>
                      <a:r>
                        <a:rPr lang="en-GB" sz="650" b="0" i="0" u="none" strike="noStrike">
                          <a:solidFill>
                            <a:srgbClr val="000000"/>
                          </a:solidFill>
                          <a:effectLst/>
                          <a:latin typeface="Arial" panose="020B06040202020202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a:solidFill>
                            <a:srgbClr val="000000"/>
                          </a:solidFill>
                          <a:effectLst/>
                          <a:latin typeface="Fedra Sans Std Book LF" panose="020B0403040000020004" pitchFamily="34" charset="0"/>
                        </a:rPr>
                        <a:t> </a:t>
                      </a:r>
                    </a:p>
                  </a:txBody>
                  <a:tcPr marL="5613" marR="5613" marT="5613" marB="0" anchor="b">
                    <a:lnL>
                      <a:noFill/>
                    </a:lnL>
                    <a:lnR>
                      <a:noFill/>
                    </a:lnR>
                    <a:lnT>
                      <a:noFill/>
                    </a:lnT>
                    <a:lnB>
                      <a:noFill/>
                    </a:lnB>
                    <a:solidFill>
                      <a:srgbClr val="EBDFDA"/>
                    </a:solidFill>
                  </a:tcPr>
                </a:tc>
                <a:tc>
                  <a:txBody>
                    <a:bodyPr/>
                    <a:lstStyle/>
                    <a:p>
                      <a:pPr algn="r" rtl="0" fontAlgn="b"/>
                      <a:r>
                        <a:rPr lang="en-GB" sz="650" b="0" i="0" u="none" strike="noStrike" dirty="0">
                          <a:solidFill>
                            <a:srgbClr val="000000"/>
                          </a:solidFill>
                          <a:effectLst/>
                          <a:latin typeface="Fedra Sans Std Book LF" panose="020B0403040000020004" pitchFamily="34" charset="0"/>
                        </a:rPr>
                        <a:t> </a:t>
                      </a:r>
                    </a:p>
                  </a:txBody>
                  <a:tcPr marL="5613" marR="5613" marT="5613" marB="0" anchor="b">
                    <a:lnL>
                      <a:noFill/>
                    </a:lnL>
                    <a:lnR>
                      <a:noFill/>
                    </a:lnR>
                    <a:lnT>
                      <a:noFill/>
                    </a:lnT>
                    <a:lnB>
                      <a:noFill/>
                    </a:lnB>
                    <a:solidFill>
                      <a:srgbClr val="EBDFDA"/>
                    </a:solidFill>
                  </a:tcPr>
                </a:tc>
                <a:extLst>
                  <a:ext uri="{0D108BD9-81ED-4DB2-BD59-A6C34878D82A}">
                    <a16:rowId xmlns:a16="http://schemas.microsoft.com/office/drawing/2014/main" val="822336572"/>
                  </a:ext>
                </a:extLst>
              </a:tr>
            </a:tbl>
          </a:graphicData>
        </a:graphic>
      </p:graphicFrame>
    </p:spTree>
    <p:extLst>
      <p:ext uri="{BB962C8B-B14F-4D97-AF65-F5344CB8AC3E}">
        <p14:creationId xmlns:p14="http://schemas.microsoft.com/office/powerpoint/2010/main" val="3938765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7" y="822122"/>
            <a:ext cx="5100461" cy="261610"/>
          </a:xfrm>
        </p:spPr>
        <p:txBody>
          <a:bodyPr>
            <a:noAutofit/>
          </a:bodyPr>
          <a:lstStyle/>
          <a:p>
            <a:r>
              <a:rPr lang="en-US" sz="1800" dirty="0">
                <a:solidFill>
                  <a:schemeClr val="tx2"/>
                </a:solidFill>
              </a:rPr>
              <a:t>NAICOM reform - strategic implications </a:t>
            </a:r>
            <a:r>
              <a:rPr lang="en-US" sz="1400" dirty="0">
                <a:solidFill>
                  <a:schemeClr val="tx2"/>
                </a:solidFill>
              </a:rPr>
              <a:t>(1/4)</a:t>
            </a:r>
            <a:endParaRPr lang="en-US" sz="14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6</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0" name="TextBox 9"/>
          <p:cNvSpPr txBox="1"/>
          <p:nvPr/>
        </p:nvSpPr>
        <p:spPr>
          <a:xfrm>
            <a:off x="246888" y="1672276"/>
            <a:ext cx="5072878" cy="1261884"/>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May this year the National Insurance Commission (NAICOM) issued a circular requiring steep increases in the minimum paid-up capital for insurance and reinsurance companies by 30 June 2020. This circular followed a 2018 circular that attempted to re-define the capital levels of insurance companies in terms of Solvency Capital (SC). For a our assessment of 2018’s circular see Coronation Research: </a:t>
            </a:r>
            <a:r>
              <a:rPr lang="en-US" sz="950" i="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Nigeria Insurance Industry, winners, losers &amp; NAICOM reform,</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9 November 2018. To cut a long story short, the 2018 circular was challenged in court and was later withdrawn. It was argued that tiering activities as a way of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authorising</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insurance companies was not founded in statutes.</a:t>
            </a:r>
          </a:p>
        </p:txBody>
      </p:sp>
      <p:sp>
        <p:nvSpPr>
          <p:cNvPr id="19" name="TextBox 18">
            <a:extLst>
              <a:ext uri="{FF2B5EF4-FFF2-40B4-BE49-F238E27FC236}">
                <a16:creationId xmlns:a16="http://schemas.microsoft.com/office/drawing/2014/main" id="{4BC2DFA7-F229-4FFF-8AA2-9627E4344765}"/>
              </a:ext>
            </a:extLst>
          </p:cNvPr>
          <p:cNvSpPr txBox="1"/>
          <p:nvPr/>
        </p:nvSpPr>
        <p:spPr>
          <a:xfrm>
            <a:off x="349644" y="4820742"/>
            <a:ext cx="4739861" cy="307777"/>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National Insurance Commission (NAICOM), Coronation Research. N.B. recent Naira/US dollar exchange rate is N360.00/US$1, so N10.0bn is US$27.8m, for example.</a:t>
            </a:r>
          </a:p>
        </p:txBody>
      </p:sp>
      <p:sp>
        <p:nvSpPr>
          <p:cNvPr id="11" name="TextBox 10">
            <a:extLst>
              <a:ext uri="{FF2B5EF4-FFF2-40B4-BE49-F238E27FC236}">
                <a16:creationId xmlns:a16="http://schemas.microsoft.com/office/drawing/2014/main" id="{A4C29C64-35F1-4CB5-A8FE-DA99A2BE7AF3}"/>
              </a:ext>
            </a:extLst>
          </p:cNvPr>
          <p:cNvSpPr txBox="1"/>
          <p:nvPr/>
        </p:nvSpPr>
        <p:spPr>
          <a:xfrm>
            <a:off x="246888" y="13756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From 59 companies, start to think of around 25 companies </a:t>
            </a:r>
          </a:p>
        </p:txBody>
      </p:sp>
      <p:sp>
        <p:nvSpPr>
          <p:cNvPr id="20" name="TextBox 19">
            <a:extLst>
              <a:ext uri="{FF2B5EF4-FFF2-40B4-BE49-F238E27FC236}">
                <a16:creationId xmlns:a16="http://schemas.microsoft.com/office/drawing/2014/main" id="{0D6C0350-F673-42CE-BA5A-743AB2C242C7}"/>
              </a:ext>
            </a:extLst>
          </p:cNvPr>
          <p:cNvSpPr txBox="1"/>
          <p:nvPr/>
        </p:nvSpPr>
        <p:spPr>
          <a:xfrm>
            <a:off x="274471" y="5132898"/>
            <a:ext cx="5072878" cy="4331955"/>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this section we assess what NAICOM’s May 2019 circular implies for insurance company strategy. What follows is, emphatically, not legal advice and in respect of the legal implications of NAICOM’s May 2019 circular we recommend readers refer to their own legal counsel. Our assessment is only offered in order to discuss the strategic implications of NAICOM’s May 2019 circular for the industry.</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It may be that NAICOM can refer to Insurance Act 2003 when demanding that insurance companies adhere to its minimum levels of capital (as opposed to SC).  The act stipulates, in Part III, 9, (1), various minimum levels of capital for Life, General (i.e. Non-Life), Composite and Reinsurance businesses and then states (Part III, 9, (4)):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pPr algn="ctr"/>
            <a:r>
              <a:rPr lang="en-US" sz="950" i="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“The Commission may increase from time to time the amount of minimum paid-up share capital stated in subsection (1).”</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An important point, in our view, is whether NAICOM’s circular of May 2019 refers to just paid-up capital (which is what is says) or whether paid-up capital may include retained earnings. The Insurance Act 2003, in Part III, 9, (1b), states that paid-up share capital:</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pPr algn="ctr"/>
            <a:r>
              <a:rPr lang="en-US" sz="950" i="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“may be subscribed to by the capitalization of undistributed profits as approved by the Commission.”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Indeed, a NAICOM circular dated 23 July 2019, clarifying the original circular published in May, defined as admissible capital the following: paid-up capital plus share premium account plus undistributed earnings, plus payment-in-kind for new shares. It also stated that any of its requirements for capital may be achieved through mergers and acquisitions. It stopped short of admitting reserves as part of capital, which may be significant as reserves (including revaluation reserves) are sometimes included in total shareholders’ funds.</a:t>
            </a:r>
          </a:p>
        </p:txBody>
      </p:sp>
      <p:sp>
        <p:nvSpPr>
          <p:cNvPr id="21" name="TextBox 20">
            <a:extLst>
              <a:ext uri="{FF2B5EF4-FFF2-40B4-BE49-F238E27FC236}">
                <a16:creationId xmlns:a16="http://schemas.microsoft.com/office/drawing/2014/main" id="{8B3A2616-2CF3-4B9A-8660-B25BA7AED148}"/>
              </a:ext>
            </a:extLst>
          </p:cNvPr>
          <p:cNvSpPr txBox="1"/>
          <p:nvPr/>
        </p:nvSpPr>
        <p:spPr>
          <a:xfrm>
            <a:off x="328264" y="3029609"/>
            <a:ext cx="4809793"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NAICOM’s May 2019 circular: minimum capital levels, Naira billions</a:t>
            </a:r>
          </a:p>
        </p:txBody>
      </p:sp>
      <p:graphicFrame>
        <p:nvGraphicFramePr>
          <p:cNvPr id="3" name="Table 2">
            <a:extLst>
              <a:ext uri="{FF2B5EF4-FFF2-40B4-BE49-F238E27FC236}">
                <a16:creationId xmlns:a16="http://schemas.microsoft.com/office/drawing/2014/main" id="{38321C5E-3E11-4C3B-BC93-3E437D9E14FE}"/>
              </a:ext>
            </a:extLst>
          </p:cNvPr>
          <p:cNvGraphicFramePr>
            <a:graphicFrameLocks noGrp="1"/>
          </p:cNvGraphicFramePr>
          <p:nvPr>
            <p:extLst/>
          </p:nvPr>
        </p:nvGraphicFramePr>
        <p:xfrm>
          <a:off x="340632" y="3313562"/>
          <a:ext cx="4797425" cy="1479665"/>
        </p:xfrm>
        <a:graphic>
          <a:graphicData uri="http://schemas.openxmlformats.org/drawingml/2006/table">
            <a:tbl>
              <a:tblPr/>
              <a:tblGrid>
                <a:gridCol w="1297668">
                  <a:extLst>
                    <a:ext uri="{9D8B030D-6E8A-4147-A177-3AD203B41FA5}">
                      <a16:colId xmlns:a16="http://schemas.microsoft.com/office/drawing/2014/main" val="164011244"/>
                    </a:ext>
                  </a:extLst>
                </a:gridCol>
                <a:gridCol w="63500">
                  <a:extLst>
                    <a:ext uri="{9D8B030D-6E8A-4147-A177-3AD203B41FA5}">
                      <a16:colId xmlns:a16="http://schemas.microsoft.com/office/drawing/2014/main" val="2573035579"/>
                    </a:ext>
                  </a:extLst>
                </a:gridCol>
                <a:gridCol w="1695450">
                  <a:extLst>
                    <a:ext uri="{9D8B030D-6E8A-4147-A177-3AD203B41FA5}">
                      <a16:colId xmlns:a16="http://schemas.microsoft.com/office/drawing/2014/main" val="2406657494"/>
                    </a:ext>
                  </a:extLst>
                </a:gridCol>
                <a:gridCol w="95250">
                  <a:extLst>
                    <a:ext uri="{9D8B030D-6E8A-4147-A177-3AD203B41FA5}">
                      <a16:colId xmlns:a16="http://schemas.microsoft.com/office/drawing/2014/main" val="4206429458"/>
                    </a:ext>
                  </a:extLst>
                </a:gridCol>
                <a:gridCol w="1645557">
                  <a:extLst>
                    <a:ext uri="{9D8B030D-6E8A-4147-A177-3AD203B41FA5}">
                      <a16:colId xmlns:a16="http://schemas.microsoft.com/office/drawing/2014/main" val="1722131830"/>
                    </a:ext>
                  </a:extLst>
                </a:gridCol>
              </a:tblGrid>
              <a:tr h="144233">
                <a:tc>
                  <a:txBody>
                    <a:bodyPr/>
                    <a:lstStyle/>
                    <a:p>
                      <a:pPr algn="l" fontAlgn="b"/>
                      <a:r>
                        <a:rPr lang="en-US" sz="900" b="0" i="0" u="none" strike="noStrike">
                          <a:solidFill>
                            <a:srgbClr val="000000"/>
                          </a:solidFill>
                          <a:effectLst/>
                          <a:latin typeface="Fedra Sans Std Book LF" panose="020B0403040000020004" pitchFamily="34" charset="0"/>
                        </a:rPr>
                        <a:t> </a:t>
                      </a:r>
                    </a:p>
                  </a:txBody>
                  <a:tcPr marL="7754" marR="7754" marT="77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Fedra Sans Std Book LF" panose="020B0403040000020004" pitchFamily="34" charset="0"/>
                        </a:rPr>
                        <a:t> </a:t>
                      </a:r>
                    </a:p>
                  </a:txBody>
                  <a:tcPr marL="7754" marR="7754" marT="77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r" defTabSz="914400" rtl="0" eaLnBrk="1" fontAlgn="b" latinLnBrk="0" hangingPunct="1"/>
                      <a:r>
                        <a:rPr lang="en-US" sz="900"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t>
                      </a:r>
                    </a:p>
                  </a:txBody>
                  <a:tcPr marL="7754" marR="7754" marT="77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r" defTabSz="914400" rtl="0" eaLnBrk="1" fontAlgn="b" latinLnBrk="0" hangingPunct="1"/>
                      <a:r>
                        <a:rPr lang="en-US" sz="900" kern="120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t>
                      </a:r>
                    </a:p>
                  </a:txBody>
                  <a:tcPr marL="7754" marR="7754" marT="77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r" defTabSz="914400" rtl="0" eaLnBrk="1" fontAlgn="b" latinLnBrk="0" hangingPunct="1"/>
                      <a:r>
                        <a:rPr lang="en-US" sz="900" kern="120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t>
                      </a:r>
                    </a:p>
                  </a:txBody>
                  <a:tcPr marL="7754" marR="7754" marT="775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6505188"/>
                  </a:ext>
                </a:extLst>
              </a:tr>
              <a:tr h="117192">
                <a:tc>
                  <a:txBody>
                    <a:bodyPr/>
                    <a:lstStyle/>
                    <a:p>
                      <a:pPr algn="l" fontAlgn="b"/>
                      <a:r>
                        <a:rPr lang="en-US" sz="900" b="1"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Class of Business</a:t>
                      </a:r>
                    </a:p>
                  </a:txBody>
                  <a:tcPr marL="7754" marR="7754" marT="7754" marB="0" anchor="b">
                    <a:lnL>
                      <a:noFill/>
                    </a:lnL>
                    <a:lnR>
                      <a:noFill/>
                    </a:lnR>
                    <a:lnT>
                      <a:noFill/>
                    </a:lnT>
                    <a:lnB>
                      <a:noFill/>
                    </a:lnB>
                  </a:tcPr>
                </a:tc>
                <a:tc>
                  <a:txBody>
                    <a:bodyPr/>
                    <a:lstStyle/>
                    <a:p>
                      <a:pPr algn="l" fontAlgn="b"/>
                      <a:endParaRPr lang="en-US" sz="900" b="1" i="0" u="none" strike="noStrike">
                        <a:solidFill>
                          <a:srgbClr val="000000"/>
                        </a:solidFill>
                        <a:effectLst/>
                        <a:latin typeface="Fedra Sans Std Book LF" panose="020B0403040000020004" pitchFamily="34" charset="0"/>
                      </a:endParaRPr>
                    </a:p>
                  </a:txBody>
                  <a:tcPr marL="7754" marR="7754" marT="7754" marB="0" anchor="b">
                    <a:lnL>
                      <a:noFill/>
                    </a:lnL>
                    <a:lnR>
                      <a:noFill/>
                    </a:lnR>
                    <a:lnT>
                      <a:noFill/>
                    </a:lnT>
                    <a:lnB>
                      <a:noFill/>
                    </a:lnB>
                  </a:tcPr>
                </a:tc>
                <a:tc>
                  <a:txBody>
                    <a:bodyPr/>
                    <a:lstStyle/>
                    <a:p>
                      <a:pPr marL="0" algn="r" defTabSz="914400" rtl="0" eaLnBrk="1" fontAlgn="b" latinLnBrk="0" hangingPunct="1"/>
                      <a:r>
                        <a:rPr lang="en-US" sz="900" b="1"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Existing capital requirement</a:t>
                      </a:r>
                    </a:p>
                  </a:txBody>
                  <a:tcPr marL="7754" marR="7754" marT="7754" marB="0" anchor="b">
                    <a:lnL>
                      <a:noFill/>
                    </a:lnL>
                    <a:lnR>
                      <a:noFill/>
                    </a:lnR>
                    <a:lnT>
                      <a:noFill/>
                    </a:lnT>
                    <a:lnB>
                      <a:noFill/>
                    </a:lnB>
                  </a:tcPr>
                </a:tc>
                <a:tc>
                  <a:txBody>
                    <a:bodyPr/>
                    <a:lstStyle/>
                    <a:p>
                      <a:pPr marL="0" algn="r" defTabSz="914400" rtl="0" eaLnBrk="1" fontAlgn="b" latinLnBrk="0" hangingPunct="1"/>
                      <a:endParaRPr lang="en-US" sz="900" b="1"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txBody>
                  <a:tcPr marL="7754" marR="7754" marT="7754" marB="0" anchor="b">
                    <a:lnL>
                      <a:noFill/>
                    </a:lnL>
                    <a:lnR>
                      <a:noFill/>
                    </a:lnR>
                    <a:lnT>
                      <a:noFill/>
                    </a:lnT>
                    <a:lnB>
                      <a:noFill/>
                    </a:lnB>
                  </a:tcPr>
                </a:tc>
                <a:tc>
                  <a:txBody>
                    <a:bodyPr/>
                    <a:lstStyle/>
                    <a:p>
                      <a:pPr marL="0" algn="r" defTabSz="914400" rtl="0" eaLnBrk="1" fontAlgn="b" latinLnBrk="0" hangingPunct="1"/>
                      <a:r>
                        <a:rPr lang="en-US" sz="900" b="1"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New capital requirement</a:t>
                      </a:r>
                    </a:p>
                  </a:txBody>
                  <a:tcPr marL="7754" marR="7754" marT="7754" marB="0" anchor="b">
                    <a:lnL>
                      <a:noFill/>
                    </a:lnL>
                    <a:lnR>
                      <a:noFill/>
                    </a:lnR>
                    <a:lnT>
                      <a:noFill/>
                    </a:lnT>
                    <a:lnB>
                      <a:noFill/>
                    </a:lnB>
                  </a:tcPr>
                </a:tc>
                <a:extLst>
                  <a:ext uri="{0D108BD9-81ED-4DB2-BD59-A6C34878D82A}">
                    <a16:rowId xmlns:a16="http://schemas.microsoft.com/office/drawing/2014/main" val="2845752135"/>
                  </a:ext>
                </a:extLst>
              </a:tr>
              <a:tr h="144233">
                <a:tc>
                  <a:txBody>
                    <a:bodyPr/>
                    <a:lstStyle/>
                    <a:p>
                      <a:pPr algn="l" fontAlgn="b"/>
                      <a:r>
                        <a:rPr lang="en-US" sz="900" kern="120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t>
                      </a:r>
                    </a:p>
                  </a:txBody>
                  <a:tcPr marL="7754" marR="7754" marT="77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Fedra Sans Std Book LF" panose="020B0403040000020004" pitchFamily="34" charset="0"/>
                        </a:rPr>
                        <a:t> </a:t>
                      </a:r>
                    </a:p>
                  </a:txBody>
                  <a:tcPr marL="7754" marR="7754" marT="77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US" sz="900"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t>
                      </a:r>
                    </a:p>
                  </a:txBody>
                  <a:tcPr marL="7754" marR="7754" marT="77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US" sz="900"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t>
                      </a:r>
                    </a:p>
                  </a:txBody>
                  <a:tcPr marL="7754" marR="7754" marT="77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US" sz="900"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t>
                      </a:r>
                    </a:p>
                  </a:txBody>
                  <a:tcPr marL="7754" marR="7754" marT="775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062349"/>
                  </a:ext>
                </a:extLst>
              </a:tr>
              <a:tr h="0">
                <a:tc>
                  <a:txBody>
                    <a:bodyPr/>
                    <a:lstStyle/>
                    <a:p>
                      <a:pPr algn="l" fontAlgn="b"/>
                      <a:endParaRPr lang="en-US" sz="900" kern="120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txBody>
                  <a:tcPr marL="7754" marR="7754" marT="77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7754" marR="7754" marT="77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r" defTabSz="914400" rtl="0" eaLnBrk="1" fontAlgn="b" latinLnBrk="0" hangingPunct="1"/>
                      <a:endParaRPr lang="en-US" sz="900" kern="120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txBody>
                  <a:tcPr marL="7754" marR="7754" marT="77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r" defTabSz="914400" rtl="0" eaLnBrk="1" fontAlgn="b" latinLnBrk="0" hangingPunct="1"/>
                      <a:endParaRPr lang="en-US" sz="900" kern="120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txBody>
                  <a:tcPr marL="7754" marR="7754" marT="77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r" defTabSz="914400" rtl="0" eaLnBrk="1" fontAlgn="b" latinLnBrk="0" hangingPunct="1"/>
                      <a:endParaRPr lang="en-US" sz="900"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txBody>
                  <a:tcPr marL="7754" marR="7754" marT="775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34681485"/>
                  </a:ext>
                </a:extLst>
              </a:tr>
              <a:tr h="155089">
                <a:tc>
                  <a:txBody>
                    <a:bodyPr/>
                    <a:lstStyle/>
                    <a:p>
                      <a:pPr algn="l" fontAlgn="b"/>
                      <a:r>
                        <a:rPr lang="en-US" sz="900" kern="120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Composite Insurers</a:t>
                      </a:r>
                    </a:p>
                  </a:txBody>
                  <a:tcPr marL="7754" marR="7754" marT="7754"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7754" marR="7754" marT="7754" marB="0" anchor="b">
                    <a:lnL>
                      <a:noFill/>
                    </a:lnL>
                    <a:lnR>
                      <a:noFill/>
                    </a:lnR>
                    <a:lnT>
                      <a:noFill/>
                    </a:lnT>
                    <a:lnB>
                      <a:noFill/>
                    </a:lnB>
                  </a:tcPr>
                </a:tc>
                <a:tc>
                  <a:txBody>
                    <a:bodyPr/>
                    <a:lstStyle/>
                    <a:p>
                      <a:pPr marL="0" algn="r" defTabSz="914400" rtl="0" eaLnBrk="1" fontAlgn="b" latinLnBrk="0" hangingPunct="1"/>
                      <a:r>
                        <a:rPr lang="en-US" sz="900"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5.0</a:t>
                      </a:r>
                    </a:p>
                  </a:txBody>
                  <a:tcPr marL="7754" marR="7754" marT="7754" marB="0" anchor="b">
                    <a:lnL>
                      <a:noFill/>
                    </a:lnL>
                    <a:lnR>
                      <a:noFill/>
                    </a:lnR>
                    <a:lnT>
                      <a:noFill/>
                    </a:lnT>
                    <a:lnB>
                      <a:noFill/>
                    </a:lnB>
                  </a:tcPr>
                </a:tc>
                <a:tc>
                  <a:txBody>
                    <a:bodyPr/>
                    <a:lstStyle/>
                    <a:p>
                      <a:pPr marL="0" algn="r" defTabSz="914400" rtl="0" eaLnBrk="1" fontAlgn="b" latinLnBrk="0" hangingPunct="1"/>
                      <a:endParaRPr lang="en-US" sz="900" kern="120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txBody>
                  <a:tcPr marL="7754" marR="7754" marT="7754" marB="0" anchor="b">
                    <a:lnL>
                      <a:noFill/>
                    </a:lnL>
                    <a:lnR>
                      <a:noFill/>
                    </a:lnR>
                    <a:lnT>
                      <a:noFill/>
                    </a:lnT>
                    <a:lnB>
                      <a:noFill/>
                    </a:lnB>
                  </a:tcPr>
                </a:tc>
                <a:tc>
                  <a:txBody>
                    <a:bodyPr/>
                    <a:lstStyle/>
                    <a:p>
                      <a:pPr marL="0" algn="r" defTabSz="914400" rtl="0" eaLnBrk="1" fontAlgn="b" latinLnBrk="0" hangingPunct="1"/>
                      <a:r>
                        <a:rPr lang="en-US" sz="900"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18.0</a:t>
                      </a:r>
                    </a:p>
                  </a:txBody>
                  <a:tcPr marL="7754" marR="7754" marT="7754" marB="0" anchor="b">
                    <a:lnL>
                      <a:noFill/>
                    </a:lnL>
                    <a:lnR>
                      <a:noFill/>
                    </a:lnR>
                    <a:lnT>
                      <a:noFill/>
                    </a:lnT>
                    <a:lnB>
                      <a:noFill/>
                    </a:lnB>
                  </a:tcPr>
                </a:tc>
                <a:extLst>
                  <a:ext uri="{0D108BD9-81ED-4DB2-BD59-A6C34878D82A}">
                    <a16:rowId xmlns:a16="http://schemas.microsoft.com/office/drawing/2014/main" val="4289460800"/>
                  </a:ext>
                </a:extLst>
              </a:tr>
              <a:tr h="144233">
                <a:tc>
                  <a:txBody>
                    <a:bodyPr/>
                    <a:lstStyle/>
                    <a:p>
                      <a:pPr algn="l" fontAlgn="b"/>
                      <a:endParaRPr lang="en-US" sz="900" kern="120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txBody>
                  <a:tcPr marL="7754" marR="7754" marT="7754"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7754" marR="7754" marT="7754" marB="0" anchor="b">
                    <a:lnL>
                      <a:noFill/>
                    </a:lnL>
                    <a:lnR>
                      <a:noFill/>
                    </a:lnR>
                    <a:lnT>
                      <a:noFill/>
                    </a:lnT>
                    <a:lnB>
                      <a:noFill/>
                    </a:lnB>
                  </a:tcPr>
                </a:tc>
                <a:tc>
                  <a:txBody>
                    <a:bodyPr/>
                    <a:lstStyle/>
                    <a:p>
                      <a:pPr marL="0" algn="r" defTabSz="914400" rtl="0" eaLnBrk="1" fontAlgn="b" latinLnBrk="0" hangingPunct="1"/>
                      <a:endParaRPr lang="en-US" sz="900"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txBody>
                  <a:tcPr marL="7754" marR="7754" marT="7754" marB="0" anchor="b">
                    <a:lnL>
                      <a:noFill/>
                    </a:lnL>
                    <a:lnR>
                      <a:noFill/>
                    </a:lnR>
                    <a:lnT>
                      <a:noFill/>
                    </a:lnT>
                    <a:lnB>
                      <a:noFill/>
                    </a:lnB>
                  </a:tcPr>
                </a:tc>
                <a:tc>
                  <a:txBody>
                    <a:bodyPr/>
                    <a:lstStyle/>
                    <a:p>
                      <a:pPr marL="0" algn="r" defTabSz="914400" rtl="0" eaLnBrk="1" fontAlgn="b" latinLnBrk="0" hangingPunct="1"/>
                      <a:endParaRPr lang="en-US" sz="900" kern="120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txBody>
                  <a:tcPr marL="7754" marR="7754" marT="7754" marB="0" anchor="b">
                    <a:lnL>
                      <a:noFill/>
                    </a:lnL>
                    <a:lnR>
                      <a:noFill/>
                    </a:lnR>
                    <a:lnT>
                      <a:noFill/>
                    </a:lnT>
                    <a:lnB>
                      <a:noFill/>
                    </a:lnB>
                  </a:tcPr>
                </a:tc>
                <a:tc>
                  <a:txBody>
                    <a:bodyPr/>
                    <a:lstStyle/>
                    <a:p>
                      <a:pPr marL="0" algn="r" defTabSz="914400" rtl="0" eaLnBrk="1" fontAlgn="b" latinLnBrk="0" hangingPunct="1"/>
                      <a:endParaRPr lang="en-US" sz="900"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txBody>
                  <a:tcPr marL="7754" marR="7754" marT="7754" marB="0" anchor="b">
                    <a:lnL>
                      <a:noFill/>
                    </a:lnL>
                    <a:lnR>
                      <a:noFill/>
                    </a:lnR>
                    <a:lnT>
                      <a:noFill/>
                    </a:lnT>
                    <a:lnB>
                      <a:noFill/>
                    </a:lnB>
                  </a:tcPr>
                </a:tc>
                <a:extLst>
                  <a:ext uri="{0D108BD9-81ED-4DB2-BD59-A6C34878D82A}">
                    <a16:rowId xmlns:a16="http://schemas.microsoft.com/office/drawing/2014/main" val="934293733"/>
                  </a:ext>
                </a:extLst>
              </a:tr>
              <a:tr h="155089">
                <a:tc>
                  <a:txBody>
                    <a:bodyPr/>
                    <a:lstStyle/>
                    <a:p>
                      <a:pPr algn="l" fontAlgn="b"/>
                      <a:r>
                        <a:rPr lang="en-US" sz="900"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Non-life Insurers</a:t>
                      </a:r>
                    </a:p>
                  </a:txBody>
                  <a:tcPr marL="7754" marR="7754" marT="7754"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7754" marR="7754" marT="7754" marB="0" anchor="b">
                    <a:lnL>
                      <a:noFill/>
                    </a:lnL>
                    <a:lnR>
                      <a:noFill/>
                    </a:lnR>
                    <a:lnT>
                      <a:noFill/>
                    </a:lnT>
                    <a:lnB>
                      <a:noFill/>
                    </a:lnB>
                  </a:tcPr>
                </a:tc>
                <a:tc>
                  <a:txBody>
                    <a:bodyPr/>
                    <a:lstStyle/>
                    <a:p>
                      <a:pPr marL="0" algn="r" defTabSz="914400" rtl="0" eaLnBrk="1" fontAlgn="b" latinLnBrk="0" hangingPunct="1"/>
                      <a:r>
                        <a:rPr lang="en-US" sz="900"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3.0</a:t>
                      </a:r>
                    </a:p>
                  </a:txBody>
                  <a:tcPr marL="7754" marR="7754" marT="7754" marB="0" anchor="b">
                    <a:lnL>
                      <a:noFill/>
                    </a:lnL>
                    <a:lnR>
                      <a:noFill/>
                    </a:lnR>
                    <a:lnT>
                      <a:noFill/>
                    </a:lnT>
                    <a:lnB>
                      <a:noFill/>
                    </a:lnB>
                  </a:tcPr>
                </a:tc>
                <a:tc>
                  <a:txBody>
                    <a:bodyPr/>
                    <a:lstStyle/>
                    <a:p>
                      <a:pPr marL="0" algn="r" defTabSz="914400" rtl="0" eaLnBrk="1" fontAlgn="b" latinLnBrk="0" hangingPunct="1"/>
                      <a:endParaRPr lang="en-US" sz="900"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txBody>
                  <a:tcPr marL="7754" marR="7754" marT="7754" marB="0" anchor="b">
                    <a:lnL>
                      <a:noFill/>
                    </a:lnL>
                    <a:lnR>
                      <a:noFill/>
                    </a:lnR>
                    <a:lnT>
                      <a:noFill/>
                    </a:lnT>
                    <a:lnB>
                      <a:noFill/>
                    </a:lnB>
                  </a:tcPr>
                </a:tc>
                <a:tc>
                  <a:txBody>
                    <a:bodyPr/>
                    <a:lstStyle/>
                    <a:p>
                      <a:pPr marL="0" algn="r" defTabSz="914400" rtl="0" eaLnBrk="1" fontAlgn="b" latinLnBrk="0" hangingPunct="1"/>
                      <a:r>
                        <a:rPr lang="en-US" sz="900"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10.0</a:t>
                      </a:r>
                    </a:p>
                  </a:txBody>
                  <a:tcPr marL="7754" marR="7754" marT="7754" marB="0" anchor="b">
                    <a:lnL>
                      <a:noFill/>
                    </a:lnL>
                    <a:lnR>
                      <a:noFill/>
                    </a:lnR>
                    <a:lnT>
                      <a:noFill/>
                    </a:lnT>
                    <a:lnB>
                      <a:noFill/>
                    </a:lnB>
                  </a:tcPr>
                </a:tc>
                <a:extLst>
                  <a:ext uri="{0D108BD9-81ED-4DB2-BD59-A6C34878D82A}">
                    <a16:rowId xmlns:a16="http://schemas.microsoft.com/office/drawing/2014/main" val="3729154900"/>
                  </a:ext>
                </a:extLst>
              </a:tr>
              <a:tr h="144233">
                <a:tc>
                  <a:txBody>
                    <a:bodyPr/>
                    <a:lstStyle/>
                    <a:p>
                      <a:pPr algn="l" fontAlgn="b"/>
                      <a:endParaRPr lang="en-US" sz="900" kern="120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txBody>
                  <a:tcPr marL="7754" marR="7754" marT="7754"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7754" marR="7754" marT="7754" marB="0" anchor="b">
                    <a:lnL>
                      <a:noFill/>
                    </a:lnL>
                    <a:lnR>
                      <a:noFill/>
                    </a:lnR>
                    <a:lnT>
                      <a:noFill/>
                    </a:lnT>
                    <a:lnB>
                      <a:noFill/>
                    </a:lnB>
                  </a:tcPr>
                </a:tc>
                <a:tc>
                  <a:txBody>
                    <a:bodyPr/>
                    <a:lstStyle/>
                    <a:p>
                      <a:pPr marL="0" algn="r" defTabSz="914400" rtl="0" eaLnBrk="1" fontAlgn="b" latinLnBrk="0" hangingPunct="1"/>
                      <a:endParaRPr lang="en-US" sz="900" kern="120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txBody>
                  <a:tcPr marL="7754" marR="7754" marT="7754" marB="0" anchor="b">
                    <a:lnL>
                      <a:noFill/>
                    </a:lnL>
                    <a:lnR>
                      <a:noFill/>
                    </a:lnR>
                    <a:lnT>
                      <a:noFill/>
                    </a:lnT>
                    <a:lnB>
                      <a:noFill/>
                    </a:lnB>
                  </a:tcPr>
                </a:tc>
                <a:tc>
                  <a:txBody>
                    <a:bodyPr/>
                    <a:lstStyle/>
                    <a:p>
                      <a:pPr marL="0" algn="r" defTabSz="914400" rtl="0" eaLnBrk="1" fontAlgn="b" latinLnBrk="0" hangingPunct="1"/>
                      <a:endParaRPr lang="en-US" sz="900" kern="120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txBody>
                  <a:tcPr marL="7754" marR="7754" marT="7754" marB="0" anchor="b">
                    <a:lnL>
                      <a:noFill/>
                    </a:lnL>
                    <a:lnR>
                      <a:noFill/>
                    </a:lnR>
                    <a:lnT>
                      <a:noFill/>
                    </a:lnT>
                    <a:lnB>
                      <a:noFill/>
                    </a:lnB>
                  </a:tcPr>
                </a:tc>
                <a:tc>
                  <a:txBody>
                    <a:bodyPr/>
                    <a:lstStyle/>
                    <a:p>
                      <a:pPr marL="0" algn="r" defTabSz="914400" rtl="0" eaLnBrk="1" fontAlgn="b" latinLnBrk="0" hangingPunct="1"/>
                      <a:endParaRPr lang="en-US" sz="900"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txBody>
                  <a:tcPr marL="7754" marR="7754" marT="7754" marB="0" anchor="b">
                    <a:lnL>
                      <a:noFill/>
                    </a:lnL>
                    <a:lnR>
                      <a:noFill/>
                    </a:lnR>
                    <a:lnT>
                      <a:noFill/>
                    </a:lnT>
                    <a:lnB>
                      <a:noFill/>
                    </a:lnB>
                  </a:tcPr>
                </a:tc>
                <a:extLst>
                  <a:ext uri="{0D108BD9-81ED-4DB2-BD59-A6C34878D82A}">
                    <a16:rowId xmlns:a16="http://schemas.microsoft.com/office/drawing/2014/main" val="422072705"/>
                  </a:ext>
                </a:extLst>
              </a:tr>
              <a:tr h="155089">
                <a:tc>
                  <a:txBody>
                    <a:bodyPr/>
                    <a:lstStyle/>
                    <a:p>
                      <a:pPr algn="l" fontAlgn="b"/>
                      <a:r>
                        <a:rPr lang="en-US" sz="900"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Life Insurers</a:t>
                      </a:r>
                    </a:p>
                  </a:txBody>
                  <a:tcPr marL="7754" marR="7754" marT="7754"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7754" marR="7754" marT="7754" marB="0" anchor="b">
                    <a:lnL>
                      <a:noFill/>
                    </a:lnL>
                    <a:lnR>
                      <a:noFill/>
                    </a:lnR>
                    <a:lnT>
                      <a:noFill/>
                    </a:lnT>
                    <a:lnB>
                      <a:noFill/>
                    </a:lnB>
                  </a:tcPr>
                </a:tc>
                <a:tc>
                  <a:txBody>
                    <a:bodyPr/>
                    <a:lstStyle/>
                    <a:p>
                      <a:pPr marL="0" algn="r" defTabSz="914400" rtl="0" eaLnBrk="1" fontAlgn="b" latinLnBrk="0" hangingPunct="1"/>
                      <a:r>
                        <a:rPr lang="en-US" sz="900" kern="120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2.0</a:t>
                      </a:r>
                    </a:p>
                  </a:txBody>
                  <a:tcPr marL="7754" marR="7754" marT="7754" marB="0" anchor="b">
                    <a:lnL>
                      <a:noFill/>
                    </a:lnL>
                    <a:lnR>
                      <a:noFill/>
                    </a:lnR>
                    <a:lnT>
                      <a:noFill/>
                    </a:lnT>
                    <a:lnB>
                      <a:noFill/>
                    </a:lnB>
                  </a:tcPr>
                </a:tc>
                <a:tc>
                  <a:txBody>
                    <a:bodyPr/>
                    <a:lstStyle/>
                    <a:p>
                      <a:pPr marL="0" algn="r" defTabSz="914400" rtl="0" eaLnBrk="1" fontAlgn="b" latinLnBrk="0" hangingPunct="1"/>
                      <a:endParaRPr lang="en-US" sz="900" kern="120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txBody>
                  <a:tcPr marL="7754" marR="7754" marT="7754" marB="0" anchor="b">
                    <a:lnL>
                      <a:noFill/>
                    </a:lnL>
                    <a:lnR>
                      <a:noFill/>
                    </a:lnR>
                    <a:lnT>
                      <a:noFill/>
                    </a:lnT>
                    <a:lnB>
                      <a:noFill/>
                    </a:lnB>
                  </a:tcPr>
                </a:tc>
                <a:tc>
                  <a:txBody>
                    <a:bodyPr/>
                    <a:lstStyle/>
                    <a:p>
                      <a:pPr marL="0" algn="r" defTabSz="914400" rtl="0" eaLnBrk="1" fontAlgn="b" latinLnBrk="0" hangingPunct="1"/>
                      <a:r>
                        <a:rPr lang="en-US" sz="900"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8.0</a:t>
                      </a:r>
                    </a:p>
                  </a:txBody>
                  <a:tcPr marL="7754" marR="7754" marT="7754" marB="0" anchor="b">
                    <a:lnL>
                      <a:noFill/>
                    </a:lnL>
                    <a:lnR>
                      <a:noFill/>
                    </a:lnR>
                    <a:lnT>
                      <a:noFill/>
                    </a:lnT>
                    <a:lnB>
                      <a:noFill/>
                    </a:lnB>
                  </a:tcPr>
                </a:tc>
                <a:extLst>
                  <a:ext uri="{0D108BD9-81ED-4DB2-BD59-A6C34878D82A}">
                    <a16:rowId xmlns:a16="http://schemas.microsoft.com/office/drawing/2014/main" val="1285771790"/>
                  </a:ext>
                </a:extLst>
              </a:tr>
              <a:tr h="144233">
                <a:tc>
                  <a:txBody>
                    <a:bodyPr/>
                    <a:lstStyle/>
                    <a:p>
                      <a:pPr algn="l" fontAlgn="b"/>
                      <a:r>
                        <a:rPr lang="en-US" sz="900" b="0" i="0" u="none" strike="noStrike">
                          <a:solidFill>
                            <a:srgbClr val="000000"/>
                          </a:solidFill>
                          <a:effectLst/>
                          <a:latin typeface="Fedra Sans Std Book LF" panose="020B0403040000020004" pitchFamily="34" charset="0"/>
                        </a:rPr>
                        <a:t> </a:t>
                      </a:r>
                    </a:p>
                  </a:txBody>
                  <a:tcPr marL="7754" marR="7754" marT="77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Fedra Sans Std Book LF" panose="020B0403040000020004" pitchFamily="34" charset="0"/>
                        </a:rPr>
                        <a:t> </a:t>
                      </a:r>
                    </a:p>
                  </a:txBody>
                  <a:tcPr marL="7754" marR="7754" marT="77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US" sz="900"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t>
                      </a:r>
                    </a:p>
                  </a:txBody>
                  <a:tcPr marL="7754" marR="7754" marT="77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US" sz="900"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t>
                      </a:r>
                    </a:p>
                  </a:txBody>
                  <a:tcPr marL="7754" marR="7754" marT="77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US" sz="900" kern="120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t>
                      </a:r>
                    </a:p>
                  </a:txBody>
                  <a:tcPr marL="7754" marR="7754" marT="775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886920"/>
                  </a:ext>
                </a:extLst>
              </a:tr>
            </a:tbl>
          </a:graphicData>
        </a:graphic>
      </p:graphicFrame>
    </p:spTree>
    <p:extLst>
      <p:ext uri="{BB962C8B-B14F-4D97-AF65-F5344CB8AC3E}">
        <p14:creationId xmlns:p14="http://schemas.microsoft.com/office/powerpoint/2010/main" val="2406192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822122"/>
            <a:ext cx="5072878" cy="261610"/>
          </a:xfrm>
        </p:spPr>
        <p:txBody>
          <a:bodyPr>
            <a:noAutofit/>
          </a:bodyPr>
          <a:lstStyle/>
          <a:p>
            <a:r>
              <a:rPr lang="en-US" sz="1800" dirty="0">
                <a:solidFill>
                  <a:schemeClr val="tx2"/>
                </a:solidFill>
              </a:rPr>
              <a:t>NAICOM reform - strategic implications </a:t>
            </a:r>
            <a:r>
              <a:rPr lang="en-US" sz="1400" dirty="0">
                <a:solidFill>
                  <a:schemeClr val="tx2"/>
                </a:solidFill>
              </a:rPr>
              <a:t>(2/4)</a:t>
            </a:r>
            <a:endParaRPr lang="en-US" sz="14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7</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1" name="TextBox 10">
            <a:extLst>
              <a:ext uri="{FF2B5EF4-FFF2-40B4-BE49-F238E27FC236}">
                <a16:creationId xmlns:a16="http://schemas.microsoft.com/office/drawing/2014/main" id="{A4C29C64-35F1-4CB5-A8FE-DA99A2BE7AF3}"/>
              </a:ext>
            </a:extLst>
          </p:cNvPr>
          <p:cNvSpPr txBox="1"/>
          <p:nvPr/>
        </p:nvSpPr>
        <p:spPr>
          <a:xfrm>
            <a:off x="246888" y="1375631"/>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Strategic implications of the circular of May 2019</a:t>
            </a:r>
          </a:p>
        </p:txBody>
      </p:sp>
      <p:sp>
        <p:nvSpPr>
          <p:cNvPr id="16" name="TextBox 15">
            <a:extLst>
              <a:ext uri="{FF2B5EF4-FFF2-40B4-BE49-F238E27FC236}">
                <a16:creationId xmlns:a16="http://schemas.microsoft.com/office/drawing/2014/main" id="{2870561B-8A23-4D45-97E2-397AFECC35B7}"/>
              </a:ext>
            </a:extLst>
          </p:cNvPr>
          <p:cNvSpPr txBox="1"/>
          <p:nvPr/>
        </p:nvSpPr>
        <p:spPr>
          <a:xfrm>
            <a:off x="246888" y="1618967"/>
            <a:ext cx="5072878" cy="2723823"/>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30 June 2020 sets a challenging deadline for the industry with significant implications for mergers, acquisitions and capital raising. On the other hand, and given the experience of last year’s circular on minimum levels of SC, we should not rule out the possibility of the May 2019 circular being modified through consultation, or deferred, and/or amended, or even challenged.</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However, insurance companies cannot rest. A further NAICOM circular of 23 July 2019 instructed all insurance companies to submit to NAICOM, by 20 August 2019, details of how they will comply with its new capital requirements. In cases where they fall short of capital requirements, they were obliged to inform NAICOM of:</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pPr marL="171450" indent="-171450">
              <a:buFont typeface="Arial" panose="020B0604020202020204" pitchFamily="34" charset="0"/>
              <a:buChar char="•"/>
            </a:pP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Capital-raising plans; and/or</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pPr marL="171450" indent="-171450">
              <a:buFont typeface="Arial" panose="020B0604020202020204" pitchFamily="34" charset="0"/>
              <a:buChar char="•"/>
            </a:pP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Merger &amp; acquisition plans.</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To give readers an idea of how far-reaching NAICOM’s capital requirements are, we examine their potential effects on Composite Insurers, Non-Life (i.e. General) insurers and Life Insurers, below.</a:t>
            </a:r>
          </a:p>
        </p:txBody>
      </p:sp>
      <p:sp>
        <p:nvSpPr>
          <p:cNvPr id="27" name="TextBox 26">
            <a:extLst>
              <a:ext uri="{FF2B5EF4-FFF2-40B4-BE49-F238E27FC236}">
                <a16:creationId xmlns:a16="http://schemas.microsoft.com/office/drawing/2014/main" id="{7C6E65FE-42D3-4AD6-929B-C9E273306607}"/>
              </a:ext>
            </a:extLst>
          </p:cNvPr>
          <p:cNvSpPr txBox="1"/>
          <p:nvPr/>
        </p:nvSpPr>
        <p:spPr>
          <a:xfrm>
            <a:off x="201315" y="7426544"/>
            <a:ext cx="5072878" cy="2139047"/>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As the above table shows, the potential impact of the May 2019 circular on the Composite Insurers could be drastic. We might see eight companies either seeking to merge or raise a considerable level of fresh capital. We can ameliorate this judgement by pointing out that two companies,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Axa</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Mansard and Standard Alliance are not far from the required threshold, so a moderate level of future retained earnings or fresh capital might see them meet or exceed the capital threshold.</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Note that this initial assessment is based on 2018 accounts where we have them, nine-month 2018 accounts or 2017 accounts where 2018 accounts are not available. We are presenting an overall impression of the potential impact of the May 2019 circular, and not an accurate and contemporary company-by-company guide.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Appendix I we update the information in the above table with the recently-announced capital raising plans of some of the featured companies.</a:t>
            </a:r>
          </a:p>
        </p:txBody>
      </p:sp>
      <p:sp>
        <p:nvSpPr>
          <p:cNvPr id="23" name="TextBox 22">
            <a:extLst>
              <a:ext uri="{FF2B5EF4-FFF2-40B4-BE49-F238E27FC236}">
                <a16:creationId xmlns:a16="http://schemas.microsoft.com/office/drawing/2014/main" id="{28E72C4A-0005-4E54-AB49-CDC6691C4863}"/>
              </a:ext>
            </a:extLst>
          </p:cNvPr>
          <p:cNvSpPr txBox="1"/>
          <p:nvPr/>
        </p:nvSpPr>
        <p:spPr>
          <a:xfrm>
            <a:off x="310386" y="4376658"/>
            <a:ext cx="5412234"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Theoretical impact of NAICOM’s May 2019 circular on Composite Insurers, Naira millions</a:t>
            </a:r>
          </a:p>
        </p:txBody>
      </p:sp>
      <p:sp>
        <p:nvSpPr>
          <p:cNvPr id="30" name="TextBox 29">
            <a:extLst>
              <a:ext uri="{FF2B5EF4-FFF2-40B4-BE49-F238E27FC236}">
                <a16:creationId xmlns:a16="http://schemas.microsoft.com/office/drawing/2014/main" id="{842546E0-D5BC-4CD4-9273-7F3F7E96202F}"/>
              </a:ext>
            </a:extLst>
          </p:cNvPr>
          <p:cNvSpPr txBox="1"/>
          <p:nvPr/>
        </p:nvSpPr>
        <p:spPr>
          <a:xfrm>
            <a:off x="298983" y="6924452"/>
            <a:ext cx="5407451" cy="523220"/>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NAICOM, Coronation Research. *Based on 9M 2018 financial results, **Based on 2017 financial results N.B. this table includes all the Composite Insurers for which we have information and excludes Industrial and General Insurance and </a:t>
            </a:r>
            <a:r>
              <a:rPr lang="en-US" sz="700" dirty="0" err="1">
                <a:solidFill>
                  <a:schemeClr val="tx1">
                    <a:lumMod val="50000"/>
                  </a:schemeClr>
                </a:solidFill>
                <a:latin typeface="Fedra Sans Std Book LF" panose="020B0403040000020004" pitchFamily="34" charset="0"/>
                <a:ea typeface="Fedra Sans Std Book LF" panose="020B0403040000020004" pitchFamily="34" charset="0"/>
              </a:rPr>
              <a:t>Nicon</a:t>
            </a:r>
            <a:r>
              <a:rPr lang="en-US" sz="700" dirty="0">
                <a:solidFill>
                  <a:schemeClr val="tx1">
                    <a:lumMod val="50000"/>
                  </a:schemeClr>
                </a:solidFill>
                <a:latin typeface="Fedra Sans Std Book LF" panose="020B0403040000020004" pitchFamily="34" charset="0"/>
                <a:ea typeface="Fedra Sans Std Book LF" panose="020B0403040000020004" pitchFamily="34" charset="0"/>
              </a:rPr>
              <a:t> Insurance. N.B. We asses the capital of insurance companies in terms of Paid-up capital, including share premium, plus retained earnings (i.e. undistributed profits) but excluding other reserves. </a:t>
            </a:r>
          </a:p>
        </p:txBody>
      </p:sp>
      <p:graphicFrame>
        <p:nvGraphicFramePr>
          <p:cNvPr id="3" name="Table 2">
            <a:extLst>
              <a:ext uri="{FF2B5EF4-FFF2-40B4-BE49-F238E27FC236}">
                <a16:creationId xmlns:a16="http://schemas.microsoft.com/office/drawing/2014/main" id="{B18A24D5-5D77-44B1-A2E0-BA0B87318130}"/>
              </a:ext>
            </a:extLst>
          </p:cNvPr>
          <p:cNvGraphicFramePr>
            <a:graphicFrameLocks noGrp="1"/>
          </p:cNvGraphicFramePr>
          <p:nvPr>
            <p:extLst/>
          </p:nvPr>
        </p:nvGraphicFramePr>
        <p:xfrm>
          <a:off x="310386" y="4591530"/>
          <a:ext cx="5396047" cy="2345336"/>
        </p:xfrm>
        <a:graphic>
          <a:graphicData uri="http://schemas.openxmlformats.org/drawingml/2006/table">
            <a:tbl>
              <a:tblPr/>
              <a:tblGrid>
                <a:gridCol w="1385064">
                  <a:extLst>
                    <a:ext uri="{9D8B030D-6E8A-4147-A177-3AD203B41FA5}">
                      <a16:colId xmlns:a16="http://schemas.microsoft.com/office/drawing/2014/main" val="2173863336"/>
                    </a:ext>
                  </a:extLst>
                </a:gridCol>
                <a:gridCol w="36336">
                  <a:extLst>
                    <a:ext uri="{9D8B030D-6E8A-4147-A177-3AD203B41FA5}">
                      <a16:colId xmlns:a16="http://schemas.microsoft.com/office/drawing/2014/main" val="4284733791"/>
                    </a:ext>
                  </a:extLst>
                </a:gridCol>
                <a:gridCol w="1492427">
                  <a:extLst>
                    <a:ext uri="{9D8B030D-6E8A-4147-A177-3AD203B41FA5}">
                      <a16:colId xmlns:a16="http://schemas.microsoft.com/office/drawing/2014/main" val="2496500246"/>
                    </a:ext>
                  </a:extLst>
                </a:gridCol>
                <a:gridCol w="76200">
                  <a:extLst>
                    <a:ext uri="{9D8B030D-6E8A-4147-A177-3AD203B41FA5}">
                      <a16:colId xmlns:a16="http://schemas.microsoft.com/office/drawing/2014/main" val="516951985"/>
                    </a:ext>
                  </a:extLst>
                </a:gridCol>
                <a:gridCol w="1455115">
                  <a:extLst>
                    <a:ext uri="{9D8B030D-6E8A-4147-A177-3AD203B41FA5}">
                      <a16:colId xmlns:a16="http://schemas.microsoft.com/office/drawing/2014/main" val="4098677590"/>
                    </a:ext>
                  </a:extLst>
                </a:gridCol>
                <a:gridCol w="79834">
                  <a:extLst>
                    <a:ext uri="{9D8B030D-6E8A-4147-A177-3AD203B41FA5}">
                      <a16:colId xmlns:a16="http://schemas.microsoft.com/office/drawing/2014/main" val="1996817389"/>
                    </a:ext>
                  </a:extLst>
                </a:gridCol>
                <a:gridCol w="871071">
                  <a:extLst>
                    <a:ext uri="{9D8B030D-6E8A-4147-A177-3AD203B41FA5}">
                      <a16:colId xmlns:a16="http://schemas.microsoft.com/office/drawing/2014/main" val="1462743883"/>
                    </a:ext>
                  </a:extLst>
                </a:gridCol>
              </a:tblGrid>
              <a:tr h="0">
                <a:tc>
                  <a:txBody>
                    <a:bodyPr/>
                    <a:lstStyle/>
                    <a:p>
                      <a:pPr algn="l" fontAlgn="b"/>
                      <a:r>
                        <a:rPr lang="en-US" sz="400" b="0"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a:solidFill>
                            <a:srgbClr val="000000"/>
                          </a:solidFill>
                          <a:effectLst/>
                          <a:latin typeface="Fedra Sans Std Book LF" panose="020B0403040000020004" pitchFamily="34" charset="0"/>
                        </a:rPr>
                        <a:t> </a:t>
                      </a: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43532555"/>
                  </a:ext>
                </a:extLst>
              </a:tr>
              <a:tr h="189107">
                <a:tc>
                  <a:txBody>
                    <a:bodyPr/>
                    <a:lstStyle/>
                    <a:p>
                      <a:pPr algn="l" fontAlgn="b"/>
                      <a:r>
                        <a:rPr lang="en-US" sz="850" b="1" i="0" u="none" strike="noStrike" dirty="0">
                          <a:solidFill>
                            <a:srgbClr val="000000"/>
                          </a:solidFill>
                          <a:effectLst/>
                          <a:latin typeface="Fedra Sans Std Book LF" panose="020B0403040000020004" pitchFamily="34" charset="0"/>
                        </a:rPr>
                        <a:t>Naira millions</a:t>
                      </a:r>
                    </a:p>
                  </a:txBody>
                  <a:tcPr marL="5468" marR="5468" marT="5468" marB="0" anchor="b">
                    <a:lnL>
                      <a:noFill/>
                    </a:lnL>
                    <a:lnR>
                      <a:noFill/>
                    </a:lnR>
                    <a:lnT>
                      <a:noFill/>
                    </a:lnT>
                    <a:lnB>
                      <a:noFill/>
                    </a:lnB>
                  </a:tcPr>
                </a:tc>
                <a:tc>
                  <a:txBody>
                    <a:bodyPr/>
                    <a:lstStyle/>
                    <a:p>
                      <a:pPr algn="l" fontAlgn="b"/>
                      <a:endParaRPr lang="en-US" sz="850" b="1"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850" b="1" i="0" u="none" strike="noStrike" dirty="0">
                          <a:solidFill>
                            <a:srgbClr val="000000"/>
                          </a:solidFill>
                          <a:effectLst/>
                          <a:latin typeface="Fedra Sans Std Book LF" panose="020B0403040000020004" pitchFamily="34" charset="0"/>
                        </a:rPr>
                        <a:t>Minimum level in new regulation</a:t>
                      </a:r>
                    </a:p>
                  </a:txBody>
                  <a:tcPr marL="5468" marR="5468" marT="5468" marB="0" anchor="b">
                    <a:lnL>
                      <a:noFill/>
                    </a:lnL>
                    <a:lnR>
                      <a:noFill/>
                    </a:lnR>
                    <a:lnT>
                      <a:noFill/>
                    </a:lnT>
                    <a:lnB>
                      <a:noFill/>
                    </a:lnB>
                  </a:tcPr>
                </a:tc>
                <a:tc>
                  <a:txBody>
                    <a:bodyPr/>
                    <a:lstStyle/>
                    <a:p>
                      <a:pPr algn="r" fontAlgn="b"/>
                      <a:endParaRPr lang="en-US" sz="850" b="1"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850" b="1" i="0" u="none" strike="noStrike" dirty="0">
                          <a:solidFill>
                            <a:srgbClr val="000000"/>
                          </a:solidFill>
                          <a:effectLst/>
                          <a:latin typeface="Fedra Sans Std Book LF" panose="020B0403040000020004" pitchFamily="34" charset="0"/>
                        </a:rPr>
                        <a:t>Paid-up share capital + Retained Earnings</a:t>
                      </a:r>
                    </a:p>
                  </a:txBody>
                  <a:tcPr marL="5468" marR="5468" marT="5468" marB="0" anchor="b">
                    <a:lnL>
                      <a:noFill/>
                    </a:lnL>
                    <a:lnR>
                      <a:noFill/>
                    </a:lnR>
                    <a:lnT>
                      <a:noFill/>
                    </a:lnT>
                    <a:lnB>
                      <a:noFill/>
                    </a:lnB>
                  </a:tcPr>
                </a:tc>
                <a:tc>
                  <a:txBody>
                    <a:bodyPr/>
                    <a:lstStyle/>
                    <a:p>
                      <a:pPr algn="l" fontAlgn="b"/>
                      <a:endParaRPr lang="en-US" sz="85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850" b="1" i="0" u="none" strike="noStrike" dirty="0">
                          <a:solidFill>
                            <a:srgbClr val="000000"/>
                          </a:solidFill>
                          <a:effectLst/>
                          <a:latin typeface="Fedra Sans Std Book LF" panose="020B0403040000020004" pitchFamily="34" charset="0"/>
                        </a:rPr>
                        <a:t>Initial Pass / Fail</a:t>
                      </a:r>
                    </a:p>
                  </a:txBody>
                  <a:tcPr marL="5468" marR="5468" marT="5468" marB="0" anchor="b">
                    <a:lnL>
                      <a:noFill/>
                    </a:lnL>
                    <a:lnR>
                      <a:noFill/>
                    </a:lnR>
                    <a:lnT>
                      <a:noFill/>
                    </a:lnT>
                    <a:lnB>
                      <a:noFill/>
                    </a:lnB>
                  </a:tcPr>
                </a:tc>
                <a:extLst>
                  <a:ext uri="{0D108BD9-81ED-4DB2-BD59-A6C34878D82A}">
                    <a16:rowId xmlns:a16="http://schemas.microsoft.com/office/drawing/2014/main" val="3748351891"/>
                  </a:ext>
                </a:extLst>
              </a:tr>
              <a:tr h="0">
                <a:tc>
                  <a:txBody>
                    <a:bodyPr/>
                    <a:lstStyle/>
                    <a:p>
                      <a:pPr algn="l" fontAlgn="b"/>
                      <a:r>
                        <a:rPr lang="en-US" sz="400" b="1"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400" b="1"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400" b="1"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6582436"/>
                  </a:ext>
                </a:extLst>
              </a:tr>
              <a:tr h="43303">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88331234"/>
                  </a:ext>
                </a:extLst>
              </a:tr>
              <a:tr h="0">
                <a:tc>
                  <a:txBody>
                    <a:bodyPr/>
                    <a:lstStyle/>
                    <a:p>
                      <a:pPr algn="l" fontAlgn="b"/>
                      <a:r>
                        <a:rPr lang="en-US" sz="900" b="0" i="0" u="none" strike="noStrike" dirty="0" err="1">
                          <a:solidFill>
                            <a:srgbClr val="000000"/>
                          </a:solidFill>
                          <a:effectLst/>
                          <a:latin typeface="Fedra Sans Std Book LF" panose="020B0403040000020004" pitchFamily="34" charset="0"/>
                        </a:rPr>
                        <a:t>Leadway</a:t>
                      </a:r>
                      <a:r>
                        <a:rPr lang="en-US" sz="900" b="0" i="0" u="none" strike="noStrike" dirty="0">
                          <a:solidFill>
                            <a:srgbClr val="000000"/>
                          </a:solidFill>
                          <a:effectLst/>
                          <a:latin typeface="Fedra Sans Std Book LF" panose="020B0403040000020004" pitchFamily="34" charset="0"/>
                        </a:rPr>
                        <a:t> Assurance</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18,000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29,969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Pass</a:t>
                      </a:r>
                    </a:p>
                  </a:txBody>
                  <a:tcPr marL="5468" marR="5468" marT="5468" marB="0" anchor="b">
                    <a:lnL>
                      <a:noFill/>
                    </a:lnL>
                    <a:lnR>
                      <a:noFill/>
                    </a:lnR>
                    <a:lnT>
                      <a:noFill/>
                    </a:lnT>
                    <a:lnB>
                      <a:noFill/>
                    </a:lnB>
                  </a:tcPr>
                </a:tc>
                <a:extLst>
                  <a:ext uri="{0D108BD9-81ED-4DB2-BD59-A6C34878D82A}">
                    <a16:rowId xmlns:a16="http://schemas.microsoft.com/office/drawing/2014/main" val="2127154027"/>
                  </a:ext>
                </a:extLst>
              </a:tr>
              <a:tr h="0">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3413553841"/>
                  </a:ext>
                </a:extLst>
              </a:tr>
              <a:tr h="133616">
                <a:tc>
                  <a:txBody>
                    <a:bodyPr/>
                    <a:lstStyle/>
                    <a:p>
                      <a:pPr algn="l" fontAlgn="b"/>
                      <a:r>
                        <a:rPr lang="en-US" sz="900" b="0" i="0" u="none" strike="noStrike" dirty="0">
                          <a:solidFill>
                            <a:srgbClr val="000000"/>
                          </a:solidFill>
                          <a:effectLst/>
                          <a:latin typeface="Fedra Sans Std Book LF" panose="020B0403040000020004" pitchFamily="34" charset="0"/>
                        </a:rPr>
                        <a:t>AIICO Insurance</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18,000 </a:t>
                      </a:r>
                    </a:p>
                  </a:txBody>
                  <a:tcPr marL="5468" marR="5468" marT="5468" marB="0" anchor="b">
                    <a:lnL>
                      <a:noFill/>
                    </a:lnL>
                    <a:lnR>
                      <a:noFill/>
                    </a:lnR>
                    <a:lnT>
                      <a:noFill/>
                    </a:lnT>
                    <a:lnB>
                      <a:noFill/>
                    </a:lnB>
                  </a:tcPr>
                </a:tc>
                <a:tc>
                  <a:txBody>
                    <a:bodyPr/>
                    <a:lstStyle/>
                    <a:p>
                      <a:pPr algn="l" fontAlgn="b"/>
                      <a:endParaRPr lang="en-US" sz="9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7,768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318559697"/>
                  </a:ext>
                </a:extLst>
              </a:tr>
              <a:tr h="0">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563642720"/>
                  </a:ext>
                </a:extLst>
              </a:tr>
              <a:tr h="122098">
                <a:tc>
                  <a:txBody>
                    <a:bodyPr/>
                    <a:lstStyle/>
                    <a:p>
                      <a:pPr algn="l" fontAlgn="b"/>
                      <a:r>
                        <a:rPr lang="en-US" sz="900" b="0" i="0" u="none" strike="noStrike" dirty="0" err="1">
                          <a:solidFill>
                            <a:srgbClr val="000000"/>
                          </a:solidFill>
                          <a:effectLst/>
                          <a:latin typeface="Fedra Sans Std Book LF" panose="020B0403040000020004" pitchFamily="34" charset="0"/>
                        </a:rPr>
                        <a:t>Axa</a:t>
                      </a:r>
                      <a:r>
                        <a:rPr lang="en-US" sz="900" b="0" i="0" u="none" strike="noStrike" dirty="0">
                          <a:solidFill>
                            <a:srgbClr val="000000"/>
                          </a:solidFill>
                          <a:effectLst/>
                          <a:latin typeface="Fedra Sans Std Book LF" panose="020B0403040000020004" pitchFamily="34" charset="0"/>
                        </a:rPr>
                        <a:t> Mansard Insurance</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18,000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14,956 </a:t>
                      </a:r>
                    </a:p>
                  </a:txBody>
                  <a:tcPr marL="5468" marR="5468" marT="5468"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3692826744"/>
                  </a:ext>
                </a:extLst>
              </a:tr>
              <a:tr h="0">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1511320255"/>
                  </a:ext>
                </a:extLst>
              </a:tr>
              <a:tr h="122098">
                <a:tc>
                  <a:txBody>
                    <a:bodyPr/>
                    <a:lstStyle/>
                    <a:p>
                      <a:pPr algn="l" fontAlgn="b"/>
                      <a:r>
                        <a:rPr lang="en-US" sz="900" b="0" i="0" u="none" strike="noStrike" dirty="0">
                          <a:solidFill>
                            <a:srgbClr val="000000"/>
                          </a:solidFill>
                          <a:effectLst/>
                          <a:latin typeface="Fedra Sans Std Book LF" panose="020B0403040000020004" pitchFamily="34" charset="0"/>
                        </a:rPr>
                        <a:t>Cornerstone Insurance</a:t>
                      </a:r>
                    </a:p>
                  </a:txBody>
                  <a:tcPr marL="5468" marR="5468" marT="5468" marB="0" anchor="b">
                    <a:lnL>
                      <a:noFill/>
                    </a:lnL>
                    <a:lnR>
                      <a:noFill/>
                    </a:lnR>
                    <a:lnT>
                      <a:noFill/>
                    </a:lnT>
                    <a:lnB>
                      <a:noFill/>
                    </a:lnB>
                  </a:tcPr>
                </a:tc>
                <a:tc>
                  <a:txBody>
                    <a:bodyPr/>
                    <a:lstStyle/>
                    <a:p>
                      <a:pPr algn="l" fontAlgn="b"/>
                      <a:endParaRPr lang="en-US" sz="9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18,000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9,312 </a:t>
                      </a:r>
                    </a:p>
                  </a:txBody>
                  <a:tcPr marL="5468" marR="5468" marT="5468"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3949550682"/>
                  </a:ext>
                </a:extLst>
              </a:tr>
              <a:tr h="0">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2166598127"/>
                  </a:ext>
                </a:extLst>
              </a:tr>
              <a:tr h="122098">
                <a:tc>
                  <a:txBody>
                    <a:bodyPr/>
                    <a:lstStyle/>
                    <a:p>
                      <a:pPr algn="l" fontAlgn="b"/>
                      <a:r>
                        <a:rPr lang="en-US" sz="900" b="0" i="0" u="none" strike="noStrike" dirty="0" err="1">
                          <a:solidFill>
                            <a:srgbClr val="000000"/>
                          </a:solidFill>
                          <a:effectLst/>
                          <a:latin typeface="Fedra Sans Std Book LF" panose="020B0403040000020004" pitchFamily="34" charset="0"/>
                        </a:rPr>
                        <a:t>Lasaco</a:t>
                      </a:r>
                      <a:r>
                        <a:rPr lang="en-US" sz="900" b="0" i="0" u="none" strike="noStrike" dirty="0">
                          <a:solidFill>
                            <a:srgbClr val="000000"/>
                          </a:solidFill>
                          <a:effectLst/>
                          <a:latin typeface="Fedra Sans Std Book LF" panose="020B0403040000020004" pitchFamily="34" charset="0"/>
                        </a:rPr>
                        <a:t> Insurance*</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18,000 </a:t>
                      </a:r>
                    </a:p>
                  </a:txBody>
                  <a:tcPr marL="5468" marR="5468" marT="5468" marB="0" anchor="b">
                    <a:lnL>
                      <a:noFill/>
                    </a:lnL>
                    <a:lnR>
                      <a:noFill/>
                    </a:lnR>
                    <a:lnT>
                      <a:noFill/>
                    </a:lnT>
                    <a:lnB>
                      <a:noFill/>
                    </a:lnB>
                  </a:tcPr>
                </a:tc>
                <a:tc>
                  <a:txBody>
                    <a:bodyPr/>
                    <a:lstStyle/>
                    <a:p>
                      <a:pPr algn="l" fontAlgn="b"/>
                      <a:endParaRPr lang="en-US" sz="9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5,792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2559324875"/>
                  </a:ext>
                </a:extLst>
              </a:tr>
              <a:tr h="0">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1879407295"/>
                  </a:ext>
                </a:extLst>
              </a:tr>
              <a:tr h="122098">
                <a:tc>
                  <a:txBody>
                    <a:bodyPr/>
                    <a:lstStyle/>
                    <a:p>
                      <a:pPr algn="l" fontAlgn="b"/>
                      <a:r>
                        <a:rPr lang="en-US" sz="900" b="0" i="0" u="none" strike="noStrike" dirty="0">
                          <a:solidFill>
                            <a:srgbClr val="000000"/>
                          </a:solidFill>
                          <a:effectLst/>
                          <a:latin typeface="Fedra Sans Std Book LF" panose="020B0403040000020004" pitchFamily="34" charset="0"/>
                        </a:rPr>
                        <a:t>NSIA Insurance**</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18,000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7,564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828434074"/>
                  </a:ext>
                </a:extLst>
              </a:tr>
              <a:tr h="0">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3155583010"/>
                  </a:ext>
                </a:extLst>
              </a:tr>
              <a:tr h="122098">
                <a:tc>
                  <a:txBody>
                    <a:bodyPr/>
                    <a:lstStyle/>
                    <a:p>
                      <a:pPr algn="l" fontAlgn="b"/>
                      <a:r>
                        <a:rPr lang="en-US" sz="900" b="0" i="0" u="none" strike="noStrike" dirty="0">
                          <a:solidFill>
                            <a:srgbClr val="000000"/>
                          </a:solidFill>
                          <a:effectLst/>
                          <a:latin typeface="Fedra Sans Std Book LF" panose="020B0403040000020004" pitchFamily="34" charset="0"/>
                        </a:rPr>
                        <a:t>Standard Alliance*</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18,000 </a:t>
                      </a:r>
                    </a:p>
                  </a:txBody>
                  <a:tcPr marL="5468" marR="5468" marT="5468" marB="0" anchor="b">
                    <a:lnL>
                      <a:noFill/>
                    </a:lnL>
                    <a:lnR>
                      <a:noFill/>
                    </a:lnR>
                    <a:lnT>
                      <a:noFill/>
                    </a:lnT>
                    <a:lnB>
                      <a:noFill/>
                    </a:lnB>
                  </a:tcPr>
                </a:tc>
                <a:tc>
                  <a:txBody>
                    <a:bodyPr/>
                    <a:lstStyle/>
                    <a:p>
                      <a:pPr algn="l" fontAlgn="b"/>
                      <a:endParaRPr lang="en-US" sz="9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13,940 </a:t>
                      </a:r>
                    </a:p>
                  </a:txBody>
                  <a:tcPr marL="5468" marR="5468" marT="5468"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475241440"/>
                  </a:ext>
                </a:extLst>
              </a:tr>
              <a:tr h="0">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1"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4151666886"/>
                  </a:ext>
                </a:extLst>
              </a:tr>
              <a:tr h="122098">
                <a:tc>
                  <a:txBody>
                    <a:bodyPr/>
                    <a:lstStyle/>
                    <a:p>
                      <a:pPr algn="l" fontAlgn="b"/>
                      <a:r>
                        <a:rPr lang="en-US" sz="900" b="0" i="0" u="none" strike="noStrike" dirty="0">
                          <a:solidFill>
                            <a:srgbClr val="000000"/>
                          </a:solidFill>
                          <a:effectLst/>
                          <a:latin typeface="Fedra Sans Std Book LF" panose="020B0403040000020004" pitchFamily="34" charset="0"/>
                        </a:rPr>
                        <a:t>Great Nigerian**</a:t>
                      </a:r>
                    </a:p>
                  </a:txBody>
                  <a:tcPr marL="5468" marR="5468" marT="5468" marB="0" anchor="b">
                    <a:lnL>
                      <a:noFill/>
                    </a:lnL>
                    <a:lnR>
                      <a:noFill/>
                    </a:lnR>
                    <a:lnT>
                      <a:noFill/>
                    </a:lnT>
                    <a:lnB>
                      <a:noFill/>
                    </a:lnB>
                  </a:tcPr>
                </a:tc>
                <a:tc>
                  <a:txBody>
                    <a:bodyPr/>
                    <a:lstStyle/>
                    <a:p>
                      <a:pPr algn="l" fontAlgn="b"/>
                      <a:endParaRPr lang="en-US" sz="9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18,000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5,024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3236866889"/>
                  </a:ext>
                </a:extLst>
              </a:tr>
              <a:tr h="0">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3152682815"/>
                  </a:ext>
                </a:extLst>
              </a:tr>
              <a:tr h="122098">
                <a:tc>
                  <a:txBody>
                    <a:bodyPr/>
                    <a:lstStyle/>
                    <a:p>
                      <a:pPr algn="l" fontAlgn="b"/>
                      <a:r>
                        <a:rPr lang="en-US" sz="900" b="0" i="0" u="none" strike="noStrike" dirty="0">
                          <a:solidFill>
                            <a:srgbClr val="000000"/>
                          </a:solidFill>
                          <a:effectLst/>
                          <a:latin typeface="Fedra Sans Std Book LF" panose="020B0403040000020004" pitchFamily="34" charset="0"/>
                        </a:rPr>
                        <a:t>Niger Insurance*</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18,000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4,661 </a:t>
                      </a:r>
                    </a:p>
                  </a:txBody>
                  <a:tcPr marL="5468" marR="5468" marT="5468"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1137308248"/>
                  </a:ext>
                </a:extLst>
              </a:tr>
              <a:tr h="0">
                <a:tc>
                  <a:txBody>
                    <a:bodyPr/>
                    <a:lstStyle/>
                    <a:p>
                      <a:pPr algn="l" fontAlgn="b"/>
                      <a:r>
                        <a:rPr lang="en-US" sz="400" b="0" i="0" u="none" strike="noStrike">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1067490"/>
                  </a:ext>
                </a:extLst>
              </a:tr>
            </a:tbl>
          </a:graphicData>
        </a:graphic>
      </p:graphicFrame>
    </p:spTree>
    <p:extLst>
      <p:ext uri="{BB962C8B-B14F-4D97-AF65-F5344CB8AC3E}">
        <p14:creationId xmlns:p14="http://schemas.microsoft.com/office/powerpoint/2010/main" val="247504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7" y="822122"/>
            <a:ext cx="5170239" cy="378746"/>
          </a:xfrm>
        </p:spPr>
        <p:txBody>
          <a:bodyPr>
            <a:noAutofit/>
          </a:bodyPr>
          <a:lstStyle/>
          <a:p>
            <a:r>
              <a:rPr lang="en-US" sz="1800" dirty="0">
                <a:solidFill>
                  <a:schemeClr val="tx2"/>
                </a:solidFill>
              </a:rPr>
              <a:t>NAICOM reform - strategic implications </a:t>
            </a:r>
            <a:r>
              <a:rPr lang="en-US" sz="1400" dirty="0">
                <a:solidFill>
                  <a:schemeClr val="tx2"/>
                </a:solidFill>
              </a:rPr>
              <a:t>(3/4)</a:t>
            </a:r>
            <a:endParaRPr lang="en-US" sz="14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8</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6" name="TextBox 15">
            <a:extLst>
              <a:ext uri="{FF2B5EF4-FFF2-40B4-BE49-F238E27FC236}">
                <a16:creationId xmlns:a16="http://schemas.microsoft.com/office/drawing/2014/main" id="{2870561B-8A23-4D45-97E2-397AFECC35B7}"/>
              </a:ext>
            </a:extLst>
          </p:cNvPr>
          <p:cNvSpPr txBox="1"/>
          <p:nvPr/>
        </p:nvSpPr>
        <p:spPr>
          <a:xfrm>
            <a:off x="246888" y="1480715"/>
            <a:ext cx="5072878" cy="969496"/>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To make an accurate assessment of each company we would need to know: the impact of retained earnings on the companies at the end of 2019, and by Q1 2020; clarifications of and/or amendments to NAICOM’s May 2019 circular between now and June 2020; the results of consultations between the industry and NAICOM; the results of possible court action between now and June 2020. We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emphasise</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that our study presents an initial view of the impact of NAICOM’s May 2019 circular.</a:t>
            </a:r>
          </a:p>
        </p:txBody>
      </p:sp>
      <p:sp>
        <p:nvSpPr>
          <p:cNvPr id="7" name="TextBox 6">
            <a:extLst>
              <a:ext uri="{FF2B5EF4-FFF2-40B4-BE49-F238E27FC236}">
                <a16:creationId xmlns:a16="http://schemas.microsoft.com/office/drawing/2014/main" id="{FE7203DB-2989-4949-BD2A-E9543E203076}"/>
              </a:ext>
            </a:extLst>
          </p:cNvPr>
          <p:cNvSpPr txBox="1"/>
          <p:nvPr/>
        </p:nvSpPr>
        <p:spPr>
          <a:xfrm>
            <a:off x="246888" y="6667092"/>
            <a:ext cx="5072878" cy="2139047"/>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However, there are some important qualifications in terms of near-misses, or rather near-qualifications. NEM, Custodian &amp; Allied, and Allianz come quite close to the required threshold and could – quite possibly – make up the difference with retained earnings or small capital increases.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addition, among the smaller (outside the top-10) Non-Life Insurers, we identify Universal Insurance (with N8.8bn paid-up share capital plus retained earnings as at FY 2018) and </a:t>
            </a:r>
            <a:r>
              <a:rPr lang="en-US" sz="950"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Sunu</a:t>
            </a:r>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Assurance (with N8.0bn paid-up share capital plus retained earnings as at FY 2018) as being close to the threshold. Retained earnings and/or small capital increases could take them over the threshold.</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Appendix I we update the information in the above table with the recently-announced capital raising plans of some of the featured companies.</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p:txBody>
      </p:sp>
      <p:sp>
        <p:nvSpPr>
          <p:cNvPr id="9" name="TextBox 8">
            <a:extLst>
              <a:ext uri="{FF2B5EF4-FFF2-40B4-BE49-F238E27FC236}">
                <a16:creationId xmlns:a16="http://schemas.microsoft.com/office/drawing/2014/main" id="{EDA97886-4F11-4192-A9DD-90A1F30B791B}"/>
              </a:ext>
            </a:extLst>
          </p:cNvPr>
          <p:cNvSpPr txBox="1"/>
          <p:nvPr/>
        </p:nvSpPr>
        <p:spPr>
          <a:xfrm>
            <a:off x="323086" y="3208993"/>
            <a:ext cx="5398264"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Theoretical impact of NAICOM’s May 2019 circular on top-10* Non-Life (General) insurers</a:t>
            </a:r>
          </a:p>
        </p:txBody>
      </p:sp>
      <p:sp>
        <p:nvSpPr>
          <p:cNvPr id="12" name="TextBox 11">
            <a:extLst>
              <a:ext uri="{FF2B5EF4-FFF2-40B4-BE49-F238E27FC236}">
                <a16:creationId xmlns:a16="http://schemas.microsoft.com/office/drawing/2014/main" id="{176B2474-6B0B-4600-9F5E-30CAB5A11C99}"/>
              </a:ext>
            </a:extLst>
          </p:cNvPr>
          <p:cNvSpPr txBox="1"/>
          <p:nvPr/>
        </p:nvSpPr>
        <p:spPr>
          <a:xfrm>
            <a:off x="327961" y="6183014"/>
            <a:ext cx="5410962" cy="415498"/>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NAICOM, Coronation Research. *Top 10 by Gross Premiums Written **Royal Exchange General Insurance, data based in 2017 financial results. N.B. We asses the capital of insurance companies in terms of Paid-up capital, including share premium, plus retained earnings (i.e. undistributed profits) but excluding other reserves. </a:t>
            </a:r>
          </a:p>
        </p:txBody>
      </p:sp>
      <p:graphicFrame>
        <p:nvGraphicFramePr>
          <p:cNvPr id="6" name="Table 5">
            <a:extLst>
              <a:ext uri="{FF2B5EF4-FFF2-40B4-BE49-F238E27FC236}">
                <a16:creationId xmlns:a16="http://schemas.microsoft.com/office/drawing/2014/main" id="{58DB9FD1-79EE-450D-B86A-50B58199691A}"/>
              </a:ext>
            </a:extLst>
          </p:cNvPr>
          <p:cNvGraphicFramePr>
            <a:graphicFrameLocks noGrp="1"/>
          </p:cNvGraphicFramePr>
          <p:nvPr>
            <p:extLst/>
          </p:nvPr>
        </p:nvGraphicFramePr>
        <p:xfrm>
          <a:off x="323086" y="3466843"/>
          <a:ext cx="5398263" cy="2637033"/>
        </p:xfrm>
        <a:graphic>
          <a:graphicData uri="http://schemas.openxmlformats.org/drawingml/2006/table">
            <a:tbl>
              <a:tblPr/>
              <a:tblGrid>
                <a:gridCol w="1353314">
                  <a:extLst>
                    <a:ext uri="{9D8B030D-6E8A-4147-A177-3AD203B41FA5}">
                      <a16:colId xmlns:a16="http://schemas.microsoft.com/office/drawing/2014/main" val="554722980"/>
                    </a:ext>
                  </a:extLst>
                </a:gridCol>
                <a:gridCol w="137160">
                  <a:extLst>
                    <a:ext uri="{9D8B030D-6E8A-4147-A177-3AD203B41FA5}">
                      <a16:colId xmlns:a16="http://schemas.microsoft.com/office/drawing/2014/main" val="2258596641"/>
                    </a:ext>
                  </a:extLst>
                </a:gridCol>
                <a:gridCol w="1455420">
                  <a:extLst>
                    <a:ext uri="{9D8B030D-6E8A-4147-A177-3AD203B41FA5}">
                      <a16:colId xmlns:a16="http://schemas.microsoft.com/office/drawing/2014/main" val="2709748822"/>
                    </a:ext>
                  </a:extLst>
                </a:gridCol>
                <a:gridCol w="152400">
                  <a:extLst>
                    <a:ext uri="{9D8B030D-6E8A-4147-A177-3AD203B41FA5}">
                      <a16:colId xmlns:a16="http://schemas.microsoft.com/office/drawing/2014/main" val="4121514485"/>
                    </a:ext>
                  </a:extLst>
                </a:gridCol>
                <a:gridCol w="1316202">
                  <a:extLst>
                    <a:ext uri="{9D8B030D-6E8A-4147-A177-3AD203B41FA5}">
                      <a16:colId xmlns:a16="http://schemas.microsoft.com/office/drawing/2014/main" val="3489737589"/>
                    </a:ext>
                  </a:extLst>
                </a:gridCol>
                <a:gridCol w="109336">
                  <a:extLst>
                    <a:ext uri="{9D8B030D-6E8A-4147-A177-3AD203B41FA5}">
                      <a16:colId xmlns:a16="http://schemas.microsoft.com/office/drawing/2014/main" val="2848400498"/>
                    </a:ext>
                  </a:extLst>
                </a:gridCol>
                <a:gridCol w="874431">
                  <a:extLst>
                    <a:ext uri="{9D8B030D-6E8A-4147-A177-3AD203B41FA5}">
                      <a16:colId xmlns:a16="http://schemas.microsoft.com/office/drawing/2014/main" val="3006887920"/>
                    </a:ext>
                  </a:extLst>
                </a:gridCol>
              </a:tblGrid>
              <a:tr h="72785">
                <a:tc>
                  <a:txBody>
                    <a:bodyPr/>
                    <a:lstStyle/>
                    <a:p>
                      <a:pPr algn="l" fontAlgn="b"/>
                      <a:r>
                        <a:rPr lang="en-US" sz="400" b="0"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a:solidFill>
                            <a:srgbClr val="000000"/>
                          </a:solidFill>
                          <a:effectLst/>
                          <a:latin typeface="Fedra Sans Std Book LF" panose="020B0403040000020004" pitchFamily="34" charset="0"/>
                        </a:rPr>
                        <a:t> </a:t>
                      </a: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91556459"/>
                  </a:ext>
                </a:extLst>
              </a:tr>
              <a:tr h="232272">
                <a:tc>
                  <a:txBody>
                    <a:bodyPr/>
                    <a:lstStyle/>
                    <a:p>
                      <a:pPr algn="l" fontAlgn="b"/>
                      <a:r>
                        <a:rPr lang="en-US" sz="850" b="1" i="0" u="none" strike="noStrike" dirty="0">
                          <a:solidFill>
                            <a:srgbClr val="000000"/>
                          </a:solidFill>
                          <a:effectLst/>
                          <a:latin typeface="Fedra Sans Std Book LF" panose="020B0403040000020004" pitchFamily="34" charset="0"/>
                        </a:rPr>
                        <a:t>Naira millions</a:t>
                      </a:r>
                    </a:p>
                  </a:txBody>
                  <a:tcPr marL="5468" marR="5468" marT="5468" marB="0" anchor="b">
                    <a:lnL>
                      <a:noFill/>
                    </a:lnL>
                    <a:lnR>
                      <a:noFill/>
                    </a:lnR>
                    <a:lnT>
                      <a:noFill/>
                    </a:lnT>
                    <a:lnB>
                      <a:noFill/>
                    </a:lnB>
                  </a:tcPr>
                </a:tc>
                <a:tc>
                  <a:txBody>
                    <a:bodyPr/>
                    <a:lstStyle/>
                    <a:p>
                      <a:pPr algn="l" fontAlgn="b"/>
                      <a:endParaRPr lang="en-US" sz="850" b="1"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850" b="1" i="0" u="none" strike="noStrike" dirty="0">
                          <a:solidFill>
                            <a:srgbClr val="000000"/>
                          </a:solidFill>
                          <a:effectLst/>
                          <a:latin typeface="Fedra Sans Std Book LF" panose="020B0403040000020004" pitchFamily="34" charset="0"/>
                        </a:rPr>
                        <a:t>Minimum level in new regulation</a:t>
                      </a:r>
                    </a:p>
                  </a:txBody>
                  <a:tcPr marL="5468" marR="5468" marT="5468" marB="0" anchor="b">
                    <a:lnL>
                      <a:noFill/>
                    </a:lnL>
                    <a:lnR>
                      <a:noFill/>
                    </a:lnR>
                    <a:lnT>
                      <a:noFill/>
                    </a:lnT>
                    <a:lnB>
                      <a:noFill/>
                    </a:lnB>
                  </a:tcPr>
                </a:tc>
                <a:tc>
                  <a:txBody>
                    <a:bodyPr/>
                    <a:lstStyle/>
                    <a:p>
                      <a:pPr algn="r" fontAlgn="b"/>
                      <a:endParaRPr lang="en-US" sz="850" b="1"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850" b="1" i="0" u="none" strike="noStrike" dirty="0">
                          <a:solidFill>
                            <a:srgbClr val="000000"/>
                          </a:solidFill>
                          <a:effectLst/>
                          <a:latin typeface="Fedra Sans Std Book LF" panose="020B0403040000020004" pitchFamily="34" charset="0"/>
                        </a:rPr>
                        <a:t>Paid-up share capital + Retained Earnings</a:t>
                      </a:r>
                    </a:p>
                  </a:txBody>
                  <a:tcPr marL="5468" marR="5468" marT="5468" marB="0" anchor="b">
                    <a:lnL>
                      <a:noFill/>
                    </a:lnL>
                    <a:lnR>
                      <a:noFill/>
                    </a:lnR>
                    <a:lnT>
                      <a:noFill/>
                    </a:lnT>
                    <a:lnB>
                      <a:noFill/>
                    </a:lnB>
                  </a:tcPr>
                </a:tc>
                <a:tc>
                  <a:txBody>
                    <a:bodyPr/>
                    <a:lstStyle/>
                    <a:p>
                      <a:pPr algn="l" fontAlgn="b"/>
                      <a:endParaRPr lang="en-US" sz="85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850" b="1" i="0" u="none" strike="noStrike" dirty="0">
                          <a:solidFill>
                            <a:srgbClr val="000000"/>
                          </a:solidFill>
                          <a:effectLst/>
                          <a:latin typeface="Fedra Sans Std Book LF" panose="020B0403040000020004" pitchFamily="34" charset="0"/>
                        </a:rPr>
                        <a:t>Initial Pass / Fail</a:t>
                      </a:r>
                    </a:p>
                  </a:txBody>
                  <a:tcPr marL="5468" marR="5468" marT="5468" marB="0" anchor="b">
                    <a:lnL>
                      <a:noFill/>
                    </a:lnL>
                    <a:lnR>
                      <a:noFill/>
                    </a:lnR>
                    <a:lnT>
                      <a:noFill/>
                    </a:lnT>
                    <a:lnB>
                      <a:noFill/>
                    </a:lnB>
                  </a:tcPr>
                </a:tc>
                <a:extLst>
                  <a:ext uri="{0D108BD9-81ED-4DB2-BD59-A6C34878D82A}">
                    <a16:rowId xmlns:a16="http://schemas.microsoft.com/office/drawing/2014/main" val="224352286"/>
                  </a:ext>
                </a:extLst>
              </a:tr>
              <a:tr h="72785">
                <a:tc>
                  <a:txBody>
                    <a:bodyPr/>
                    <a:lstStyle/>
                    <a:p>
                      <a:pPr algn="l" fontAlgn="b"/>
                      <a:r>
                        <a:rPr lang="en-US" sz="400" b="1"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400" b="1"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400" b="1" i="0" u="none" strike="noStrike">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070324"/>
                  </a:ext>
                </a:extLst>
              </a:tr>
              <a:tr h="72785">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25804577"/>
                  </a:ext>
                </a:extLst>
              </a:tr>
              <a:tr h="126914">
                <a:tc>
                  <a:txBody>
                    <a:bodyPr/>
                    <a:lstStyle/>
                    <a:p>
                      <a:pPr algn="l" fontAlgn="b"/>
                      <a:r>
                        <a:rPr lang="en-US" sz="900" b="0" i="0" u="none" strike="noStrike">
                          <a:solidFill>
                            <a:srgbClr val="000000"/>
                          </a:solidFill>
                          <a:effectLst/>
                          <a:latin typeface="Calibri" panose="020F0502020204030204" pitchFamily="34" charset="0"/>
                        </a:rPr>
                        <a:t>Custodian &amp; Allied</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10,000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9,803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1225592078"/>
                  </a:ext>
                </a:extLst>
              </a:tr>
              <a:tr h="72785">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472997027"/>
                  </a:ext>
                </a:extLst>
              </a:tr>
              <a:tr h="126914">
                <a:tc>
                  <a:txBody>
                    <a:bodyPr/>
                    <a:lstStyle/>
                    <a:p>
                      <a:pPr algn="l" fontAlgn="b"/>
                      <a:r>
                        <a:rPr lang="en-US" sz="900" b="0" i="0" u="none" strike="noStrike">
                          <a:solidFill>
                            <a:srgbClr val="000000"/>
                          </a:solidFill>
                          <a:effectLst/>
                          <a:latin typeface="Calibri" panose="020F0502020204030204" pitchFamily="34" charset="0"/>
                        </a:rPr>
                        <a:t>NEM</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10,000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7,628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4010731924"/>
                  </a:ext>
                </a:extLst>
              </a:tr>
              <a:tr h="72785">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723072429"/>
                  </a:ext>
                </a:extLst>
              </a:tr>
              <a:tr h="126914">
                <a:tc>
                  <a:txBody>
                    <a:bodyPr/>
                    <a:lstStyle/>
                    <a:p>
                      <a:pPr algn="l" fontAlgn="b"/>
                      <a:r>
                        <a:rPr lang="en-US" sz="900" b="0" i="0" u="none" strike="noStrike">
                          <a:solidFill>
                            <a:srgbClr val="000000"/>
                          </a:solidFill>
                          <a:effectLst/>
                          <a:latin typeface="Calibri" panose="020F0502020204030204" pitchFamily="34" charset="0"/>
                        </a:rPr>
                        <a:t>Zenith General</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10,000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19,963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Pass</a:t>
                      </a:r>
                    </a:p>
                  </a:txBody>
                  <a:tcPr marL="5468" marR="5468" marT="5468" marB="0" anchor="b">
                    <a:lnL>
                      <a:noFill/>
                    </a:lnL>
                    <a:lnR>
                      <a:noFill/>
                    </a:lnR>
                    <a:lnT>
                      <a:noFill/>
                    </a:lnT>
                    <a:lnB>
                      <a:noFill/>
                    </a:lnB>
                  </a:tcPr>
                </a:tc>
                <a:extLst>
                  <a:ext uri="{0D108BD9-81ED-4DB2-BD59-A6C34878D82A}">
                    <a16:rowId xmlns:a16="http://schemas.microsoft.com/office/drawing/2014/main" val="1082580417"/>
                  </a:ext>
                </a:extLst>
              </a:tr>
              <a:tr h="72785">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1366122549"/>
                  </a:ext>
                </a:extLst>
              </a:tr>
              <a:tr h="126914">
                <a:tc>
                  <a:txBody>
                    <a:bodyPr/>
                    <a:lstStyle/>
                    <a:p>
                      <a:pPr algn="l" fontAlgn="b"/>
                      <a:r>
                        <a:rPr lang="en-US" sz="900" b="0" i="0" u="none" strike="noStrike">
                          <a:solidFill>
                            <a:srgbClr val="000000"/>
                          </a:solidFill>
                          <a:effectLst/>
                          <a:latin typeface="Calibri" panose="020F0502020204030204" pitchFamily="34" charset="0"/>
                        </a:rPr>
                        <a:t>Sovereign Trust</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10,000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4,287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1160748373"/>
                  </a:ext>
                </a:extLst>
              </a:tr>
              <a:tr h="72785">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2982510645"/>
                  </a:ext>
                </a:extLst>
              </a:tr>
              <a:tr h="126914">
                <a:tc>
                  <a:txBody>
                    <a:bodyPr/>
                    <a:lstStyle/>
                    <a:p>
                      <a:pPr algn="l" fontAlgn="b"/>
                      <a:r>
                        <a:rPr lang="en-US" sz="900" b="0" i="0" u="none" strike="noStrike">
                          <a:solidFill>
                            <a:srgbClr val="000000"/>
                          </a:solidFill>
                          <a:effectLst/>
                          <a:latin typeface="Calibri" panose="020F0502020204030204" pitchFamily="34" charset="0"/>
                        </a:rPr>
                        <a:t>Wapic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10,000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12,886 </a:t>
                      </a:r>
                    </a:p>
                  </a:txBody>
                  <a:tcPr marL="5468" marR="5468" marT="5468"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Pass</a:t>
                      </a:r>
                    </a:p>
                  </a:txBody>
                  <a:tcPr marL="5468" marR="5468" marT="5468" marB="0" anchor="b">
                    <a:lnL>
                      <a:noFill/>
                    </a:lnL>
                    <a:lnR>
                      <a:noFill/>
                    </a:lnR>
                    <a:lnT>
                      <a:noFill/>
                    </a:lnT>
                    <a:lnB>
                      <a:noFill/>
                    </a:lnB>
                  </a:tcPr>
                </a:tc>
                <a:extLst>
                  <a:ext uri="{0D108BD9-81ED-4DB2-BD59-A6C34878D82A}">
                    <a16:rowId xmlns:a16="http://schemas.microsoft.com/office/drawing/2014/main" val="2947513799"/>
                  </a:ext>
                </a:extLst>
              </a:tr>
              <a:tr h="72785">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2497163878"/>
                  </a:ext>
                </a:extLst>
              </a:tr>
              <a:tr h="126914">
                <a:tc>
                  <a:txBody>
                    <a:bodyPr/>
                    <a:lstStyle/>
                    <a:p>
                      <a:pPr algn="l" fontAlgn="b"/>
                      <a:r>
                        <a:rPr lang="en-US" sz="900" b="0" i="0" u="none" strike="noStrike">
                          <a:solidFill>
                            <a:srgbClr val="000000"/>
                          </a:solidFill>
                          <a:effectLst/>
                          <a:latin typeface="Calibri" panose="020F0502020204030204" pitchFamily="34" charset="0"/>
                        </a:rPr>
                        <a:t>Allianz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10,000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8,599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1876781409"/>
                  </a:ext>
                </a:extLst>
              </a:tr>
              <a:tr h="72785">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706582334"/>
                  </a:ext>
                </a:extLst>
              </a:tr>
              <a:tr h="126914">
                <a:tc>
                  <a:txBody>
                    <a:bodyPr/>
                    <a:lstStyle/>
                    <a:p>
                      <a:pPr algn="l" fontAlgn="b"/>
                      <a:r>
                        <a:rPr lang="en-US" sz="900" b="0" i="0" u="none" strike="noStrike">
                          <a:solidFill>
                            <a:srgbClr val="000000"/>
                          </a:solidFill>
                          <a:effectLst/>
                          <a:latin typeface="Calibri" panose="020F0502020204030204" pitchFamily="34" charset="0"/>
                        </a:rPr>
                        <a:t>Royal Exchange Gen**</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10,000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6,214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1910703927"/>
                  </a:ext>
                </a:extLst>
              </a:tr>
              <a:tr h="72785">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1"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35983313"/>
                  </a:ext>
                </a:extLst>
              </a:tr>
              <a:tr h="126914">
                <a:tc>
                  <a:txBody>
                    <a:bodyPr/>
                    <a:lstStyle/>
                    <a:p>
                      <a:pPr algn="l" fontAlgn="b"/>
                      <a:r>
                        <a:rPr lang="en-US" sz="900" b="0" i="0" u="none" strike="noStrike">
                          <a:solidFill>
                            <a:srgbClr val="000000"/>
                          </a:solidFill>
                          <a:effectLst/>
                          <a:latin typeface="Calibri" panose="020F0502020204030204" pitchFamily="34" charset="0"/>
                        </a:rPr>
                        <a:t>Mutual Benefits</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10,000 </a:t>
                      </a:r>
                    </a:p>
                  </a:txBody>
                  <a:tcPr marL="5468" marR="5468" marT="5468" marB="0" anchor="b">
                    <a:lnL>
                      <a:noFill/>
                    </a:lnL>
                    <a:lnR>
                      <a:noFill/>
                    </a:lnR>
                    <a:lnT>
                      <a:noFill/>
                    </a:lnT>
                    <a:lnB>
                      <a:noFill/>
                    </a:lnB>
                  </a:tcPr>
                </a:tc>
                <a:tc>
                  <a:txBody>
                    <a:bodyPr/>
                    <a:lstStyle/>
                    <a:p>
                      <a:pPr algn="l" fontAlgn="b"/>
                      <a:endParaRPr lang="en-US" sz="9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4,000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2206832755"/>
                  </a:ext>
                </a:extLst>
              </a:tr>
              <a:tr h="72785">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2568803829"/>
                  </a:ext>
                </a:extLst>
              </a:tr>
              <a:tr h="126914">
                <a:tc>
                  <a:txBody>
                    <a:bodyPr/>
                    <a:lstStyle/>
                    <a:p>
                      <a:pPr algn="l" fontAlgn="b"/>
                      <a:r>
                        <a:rPr lang="en-US" sz="900" b="0" i="0" u="none" strike="noStrike">
                          <a:solidFill>
                            <a:srgbClr val="000000"/>
                          </a:solidFill>
                          <a:effectLst/>
                          <a:latin typeface="Calibri" panose="020F0502020204030204" pitchFamily="34" charset="0"/>
                        </a:rPr>
                        <a:t>Consolidated Hallmark</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10,000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3,324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944960150"/>
                  </a:ext>
                </a:extLst>
              </a:tr>
              <a:tr h="72785">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318109163"/>
                  </a:ext>
                </a:extLst>
              </a:tr>
              <a:tr h="126914">
                <a:tc>
                  <a:txBody>
                    <a:bodyPr/>
                    <a:lstStyle/>
                    <a:p>
                      <a:pPr algn="l" fontAlgn="b"/>
                      <a:r>
                        <a:rPr lang="en-US" sz="900" b="0" i="0" u="none" strike="noStrike">
                          <a:solidFill>
                            <a:srgbClr val="000000"/>
                          </a:solidFill>
                          <a:effectLst/>
                          <a:latin typeface="Calibri" panose="020F0502020204030204" pitchFamily="34" charset="0"/>
                        </a:rPr>
                        <a:t>Regency Alliance</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10,000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5,130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3405102728"/>
                  </a:ext>
                </a:extLst>
              </a:tr>
              <a:tr h="72785">
                <a:tc>
                  <a:txBody>
                    <a:bodyPr/>
                    <a:lstStyle/>
                    <a:p>
                      <a:pPr algn="l" fontAlgn="b"/>
                      <a:r>
                        <a:rPr lang="en-US" sz="400" b="0"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953818"/>
                  </a:ext>
                </a:extLst>
              </a:tr>
            </a:tbl>
          </a:graphicData>
        </a:graphic>
      </p:graphicFrame>
      <p:sp>
        <p:nvSpPr>
          <p:cNvPr id="10" name="TextBox 9">
            <a:extLst>
              <a:ext uri="{FF2B5EF4-FFF2-40B4-BE49-F238E27FC236}">
                <a16:creationId xmlns:a16="http://schemas.microsoft.com/office/drawing/2014/main" id="{809CD870-4C49-4C42-BA2F-B17EAA900FF4}"/>
              </a:ext>
            </a:extLst>
          </p:cNvPr>
          <p:cNvSpPr txBox="1"/>
          <p:nvPr/>
        </p:nvSpPr>
        <p:spPr>
          <a:xfrm>
            <a:off x="246888" y="2509888"/>
            <a:ext cx="5072878" cy="677108"/>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Moving onto the top-ten (by Gross Premiums Written) Non-Life (also know as General) Insurers, the potential impact of the May 2019 circular would be almost as dramatic as on the Composite Insurers. We might see eight of the top 10 companies seeking to merge or raise fresh capital ahead of the June 2020 deadline. </a:t>
            </a:r>
          </a:p>
        </p:txBody>
      </p:sp>
    </p:spTree>
    <p:extLst>
      <p:ext uri="{BB962C8B-B14F-4D97-AF65-F5344CB8AC3E}">
        <p14:creationId xmlns:p14="http://schemas.microsoft.com/office/powerpoint/2010/main" val="1126182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7" y="822122"/>
            <a:ext cx="5170239" cy="341870"/>
          </a:xfrm>
        </p:spPr>
        <p:txBody>
          <a:bodyPr>
            <a:noAutofit/>
          </a:bodyPr>
          <a:lstStyle/>
          <a:p>
            <a:r>
              <a:rPr lang="en-US" sz="1800" dirty="0">
                <a:solidFill>
                  <a:schemeClr val="tx2"/>
                </a:solidFill>
              </a:rPr>
              <a:t>NAICOM reform - strategic implications </a:t>
            </a:r>
            <a:r>
              <a:rPr lang="en-US" sz="1400" dirty="0">
                <a:solidFill>
                  <a:schemeClr val="tx2"/>
                </a:solidFill>
              </a:rPr>
              <a:t>(4/4)</a:t>
            </a:r>
            <a:endParaRPr lang="en-US" sz="1400" b="1" dirty="0"/>
          </a:p>
        </p:txBody>
      </p:sp>
      <p:sp>
        <p:nvSpPr>
          <p:cNvPr id="4" name="Slide Number Placeholder 3"/>
          <p:cNvSpPr>
            <a:spLocks noGrp="1"/>
          </p:cNvSpPr>
          <p:nvPr>
            <p:ph type="sldNum" sz="quarter" idx="12"/>
          </p:nvPr>
        </p:nvSpPr>
        <p:spPr/>
        <p:txBody>
          <a:bodyPr/>
          <a:lstStyle/>
          <a:p>
            <a:fld id="{C5D16774-7F87-472C-8407-007DC4A3CE7C}" type="slidenum">
              <a:rPr lang="en-US" smtClean="0"/>
              <a:pPr/>
              <a:t>9</a:t>
            </a:fld>
            <a:endParaRPr lang="en-US"/>
          </a:p>
        </p:txBody>
      </p:sp>
      <p:sp>
        <p:nvSpPr>
          <p:cNvPr id="5" name="Footer Placeholder 4"/>
          <p:cNvSpPr>
            <a:spLocks noGrp="1"/>
          </p:cNvSpPr>
          <p:nvPr>
            <p:ph type="ftr" sz="quarter" idx="3"/>
          </p:nvPr>
        </p:nvSpPr>
        <p:spPr>
          <a:xfrm>
            <a:off x="246888" y="9498609"/>
            <a:ext cx="2314575" cy="213628"/>
          </a:xfrm>
        </p:spPr>
        <p:txBody>
          <a:bodyPr/>
          <a:lstStyle/>
          <a:p>
            <a:r>
              <a:rPr lang="en-US" dirty="0">
                <a:latin typeface="Fedra Sans Std Book LF" panose="020B0403040000020004" pitchFamily="34" charset="0"/>
                <a:ea typeface="Fedra Sans Std Book LF" panose="020B0403040000020004" pitchFamily="34" charset="0"/>
              </a:rPr>
              <a:t>Research I Nigeria I </a:t>
            </a:r>
            <a:r>
              <a:rPr lang="en-US" dirty="0"/>
              <a:t>Insurance</a:t>
            </a:r>
            <a:endParaRPr lang="en-US" dirty="0">
              <a:latin typeface="Fedra Sans Std Book LF" panose="020B0403040000020004" pitchFamily="34" charset="0"/>
              <a:ea typeface="Fedra Sans Std Book LF" panose="020B0403040000020004" pitchFamily="34" charset="0"/>
            </a:endParaRPr>
          </a:p>
        </p:txBody>
      </p:sp>
      <p:sp>
        <p:nvSpPr>
          <p:cNvPr id="11" name="TextBox 10">
            <a:extLst>
              <a:ext uri="{FF2B5EF4-FFF2-40B4-BE49-F238E27FC236}">
                <a16:creationId xmlns:a16="http://schemas.microsoft.com/office/drawing/2014/main" id="{A4C29C64-35F1-4CB5-A8FE-DA99A2BE7AF3}"/>
              </a:ext>
            </a:extLst>
          </p:cNvPr>
          <p:cNvSpPr txBox="1"/>
          <p:nvPr/>
        </p:nvSpPr>
        <p:spPr>
          <a:xfrm>
            <a:off x="246888" y="6440659"/>
            <a:ext cx="5072878" cy="261610"/>
          </a:xfrm>
          <a:prstGeom prst="rect">
            <a:avLst/>
          </a:prstGeom>
          <a:noFill/>
        </p:spPr>
        <p:txBody>
          <a:bodyPr wrap="square" rtlCol="0">
            <a:spAutoFit/>
          </a:bodyPr>
          <a:lstStyle/>
          <a:p>
            <a:r>
              <a:rPr lang="en-US" sz="1100" b="1" dirty="0">
                <a:solidFill>
                  <a:schemeClr val="tx2"/>
                </a:solidFill>
                <a:latin typeface="Fedra Sans Std Book LF" panose="020B0403040000020004" pitchFamily="34" charset="0"/>
                <a:ea typeface="Fedra Sans Std Book LF" panose="020B0403040000020004" pitchFamily="34" charset="0"/>
                <a:cs typeface="Arial" panose="020B0604020202020204" pitchFamily="34" charset="0"/>
              </a:rPr>
              <a:t>How this may play out</a:t>
            </a:r>
          </a:p>
        </p:txBody>
      </p:sp>
      <p:sp>
        <p:nvSpPr>
          <p:cNvPr id="16" name="TextBox 15">
            <a:extLst>
              <a:ext uri="{FF2B5EF4-FFF2-40B4-BE49-F238E27FC236}">
                <a16:creationId xmlns:a16="http://schemas.microsoft.com/office/drawing/2014/main" id="{2870561B-8A23-4D45-97E2-397AFECC35B7}"/>
              </a:ext>
            </a:extLst>
          </p:cNvPr>
          <p:cNvSpPr txBox="1"/>
          <p:nvPr/>
        </p:nvSpPr>
        <p:spPr>
          <a:xfrm>
            <a:off x="246888" y="1480715"/>
            <a:ext cx="5072878" cy="677108"/>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Again, when it comes to the potential application of NAICOM’s May 2019 circular to Life Insurance companies, the outcome appears to be radical. The table here presents the possible outcome for nine of Nigeria’s 14 Life Insurance companies for which we have sufficient information. </a:t>
            </a:r>
          </a:p>
        </p:txBody>
      </p:sp>
      <p:sp>
        <p:nvSpPr>
          <p:cNvPr id="7" name="TextBox 6">
            <a:extLst>
              <a:ext uri="{FF2B5EF4-FFF2-40B4-BE49-F238E27FC236}">
                <a16:creationId xmlns:a16="http://schemas.microsoft.com/office/drawing/2014/main" id="{FE7203DB-2989-4949-BD2A-E9543E203076}"/>
              </a:ext>
            </a:extLst>
          </p:cNvPr>
          <p:cNvSpPr txBox="1"/>
          <p:nvPr/>
        </p:nvSpPr>
        <p:spPr>
          <a:xfrm>
            <a:off x="246888" y="6717575"/>
            <a:ext cx="5072878" cy="2723823"/>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Consolidation is the obvious lesson to draw from the three tables, above. Whereas NAICOM’s intent could be to remove a number of small and weak companies from the industry, its May 2019 circular implies the reduction of the total number of companies in the market from 59 to, perhaps, around 25. This would reproduce the effect of 2004’s banking reforms which reduced the number of banks from 89 to 25.</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If the industry is convinced that these proposals will be implemented, then a wave of mergers and acquisitions (M&amp;A) is set to take place. Because we have been able to access data on just 28 (mostly the stronger ones) of Nigeria’s 59 insurance companies we think that the degree of industry re-organization is likely to be more extensive than implied by the data presented here.</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Every capital raising operation and every M&amp;A deal requires an investment thesis. The key point is whether investment at this stage will justify itself in shareholder returns given the recent growth characteristics and shareholder returns of the industry</a:t>
            </a:r>
            <a:r>
              <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We argue that the key element – which has been lacking over the past ten years – is growth. Only with significant future growth can the </a:t>
            </a:r>
            <a:r>
              <a:rPr lang="en-US" sz="950" b="1" dirty="0" err="1">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recapitalisation</a:t>
            </a:r>
            <a:r>
              <a:rPr lang="en-US" sz="950" b="1"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 of the industry be justified. </a:t>
            </a:r>
          </a:p>
        </p:txBody>
      </p:sp>
      <p:sp>
        <p:nvSpPr>
          <p:cNvPr id="9" name="TextBox 8">
            <a:extLst>
              <a:ext uri="{FF2B5EF4-FFF2-40B4-BE49-F238E27FC236}">
                <a16:creationId xmlns:a16="http://schemas.microsoft.com/office/drawing/2014/main" id="{EDA97886-4F11-4192-A9DD-90A1F30B791B}"/>
              </a:ext>
            </a:extLst>
          </p:cNvPr>
          <p:cNvSpPr txBox="1"/>
          <p:nvPr/>
        </p:nvSpPr>
        <p:spPr>
          <a:xfrm>
            <a:off x="348486" y="2228508"/>
            <a:ext cx="5372864" cy="238527"/>
          </a:xfrm>
          <a:prstGeom prst="rect">
            <a:avLst/>
          </a:prstGeom>
          <a:solidFill>
            <a:srgbClr val="F4ECE8"/>
          </a:solidFill>
        </p:spPr>
        <p:txBody>
          <a:bodyPr wrap="square" lIns="0" rtlCol="0">
            <a:spAutoFit/>
          </a:bodyPr>
          <a:lstStyle/>
          <a:p>
            <a:r>
              <a:rPr lang="en-US" sz="950" dirty="0">
                <a:solidFill>
                  <a:srgbClr val="A7674C"/>
                </a:solidFill>
                <a:latin typeface="Fedra Sans Std Book LF" panose="020B0403040000020004" pitchFamily="34" charset="0"/>
                <a:ea typeface="Fedra Sans Std Book LF" panose="020B0403040000020004" pitchFamily="34" charset="0"/>
              </a:rPr>
              <a:t>Theoretical impact of NAICOM’s May 2019 circular on Life Insurers, Naira millions</a:t>
            </a:r>
          </a:p>
        </p:txBody>
      </p:sp>
      <p:sp>
        <p:nvSpPr>
          <p:cNvPr id="10" name="TextBox 9">
            <a:extLst>
              <a:ext uri="{FF2B5EF4-FFF2-40B4-BE49-F238E27FC236}">
                <a16:creationId xmlns:a16="http://schemas.microsoft.com/office/drawing/2014/main" id="{12BBE79D-7D16-45D2-8A24-C0467F4831C9}"/>
              </a:ext>
            </a:extLst>
          </p:cNvPr>
          <p:cNvSpPr txBox="1"/>
          <p:nvPr/>
        </p:nvSpPr>
        <p:spPr>
          <a:xfrm>
            <a:off x="348486" y="4902734"/>
            <a:ext cx="5372864" cy="415498"/>
          </a:xfrm>
          <a:prstGeom prst="rect">
            <a:avLst/>
          </a:prstGeom>
          <a:noFill/>
        </p:spPr>
        <p:txBody>
          <a:bodyPr wrap="square" lIns="9144" rtlCol="0">
            <a:spAutoFit/>
          </a:bodyPr>
          <a:lstStyle/>
          <a:p>
            <a:r>
              <a:rPr lang="en-US" sz="700" dirty="0">
                <a:solidFill>
                  <a:schemeClr val="tx1">
                    <a:lumMod val="50000"/>
                  </a:schemeClr>
                </a:solidFill>
                <a:latin typeface="Fedra Sans Std Book LF" panose="020B0403040000020004" pitchFamily="34" charset="0"/>
                <a:ea typeface="Fedra Sans Std Book LF" panose="020B0403040000020004" pitchFamily="34" charset="0"/>
              </a:rPr>
              <a:t>Source: Companies, NAICOM, Coronation Research. *United Metropolitan Nigeria Life, data based on 2017 results, **Royal Exchange Prudential Life, data based on 2017 results. N.B. We asses the capital of insurance companies in terms of Paid-up capital, including share premium, plus retained earnings (i.e. undistributed profits) but excluding other reserves. </a:t>
            </a:r>
          </a:p>
        </p:txBody>
      </p:sp>
      <p:sp>
        <p:nvSpPr>
          <p:cNvPr id="12" name="TextBox 11">
            <a:extLst>
              <a:ext uri="{FF2B5EF4-FFF2-40B4-BE49-F238E27FC236}">
                <a16:creationId xmlns:a16="http://schemas.microsoft.com/office/drawing/2014/main" id="{400B3B59-A8D6-4797-BEC1-0B7047376408}"/>
              </a:ext>
            </a:extLst>
          </p:cNvPr>
          <p:cNvSpPr txBox="1"/>
          <p:nvPr/>
        </p:nvSpPr>
        <p:spPr>
          <a:xfrm>
            <a:off x="246888" y="5295533"/>
            <a:ext cx="5072878" cy="1115690"/>
          </a:xfrm>
          <a:prstGeom prst="rect">
            <a:avLst/>
          </a:prstGeom>
          <a:noFill/>
        </p:spPr>
        <p:txBody>
          <a:bodyPr wrap="square" rtlCol="0">
            <a:spAutoFit/>
          </a:bodyPr>
          <a:lstStyle/>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Here the Life Insurance companies that pass the threshold, based on paid-up share capital plus retained earnings are African Alliance, FBN Life Assurance and Prudential Zenith Life Insurance. Custodian Life Insurance, Mutual Benefits Life Insurance and ARM Life Insurance come close to the thresholds, in our view.  </a:t>
            </a:r>
          </a:p>
          <a:p>
            <a:endPar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endParaRPr>
          </a:p>
          <a:p>
            <a:r>
              <a:rPr lang="en-US" sz="950" dirty="0">
                <a:solidFill>
                  <a:schemeClr val="tx1">
                    <a:lumMod val="50000"/>
                  </a:schemeClr>
                </a:solidFill>
                <a:latin typeface="Fedra Sans Std Book LF" panose="020B0403040000020004" pitchFamily="34" charset="0"/>
                <a:ea typeface="Fedra Sans Std Book LF" panose="020B0403040000020004" pitchFamily="34" charset="0"/>
                <a:cs typeface="Arial" panose="020B0604020202020204" pitchFamily="34" charset="0"/>
              </a:rPr>
              <a:t>In Appendix I we update the information in the above table with the recently-announced capital raising plans of some of the featured companies.</a:t>
            </a:r>
          </a:p>
        </p:txBody>
      </p:sp>
      <p:graphicFrame>
        <p:nvGraphicFramePr>
          <p:cNvPr id="3" name="Table 2">
            <a:extLst>
              <a:ext uri="{FF2B5EF4-FFF2-40B4-BE49-F238E27FC236}">
                <a16:creationId xmlns:a16="http://schemas.microsoft.com/office/drawing/2014/main" id="{AE8BDD80-A114-4282-B704-DC424BD2D426}"/>
              </a:ext>
            </a:extLst>
          </p:cNvPr>
          <p:cNvGraphicFramePr>
            <a:graphicFrameLocks noGrp="1"/>
          </p:cNvGraphicFramePr>
          <p:nvPr>
            <p:extLst/>
          </p:nvPr>
        </p:nvGraphicFramePr>
        <p:xfrm>
          <a:off x="328314" y="2474546"/>
          <a:ext cx="5393035" cy="2330096"/>
        </p:xfrm>
        <a:graphic>
          <a:graphicData uri="http://schemas.openxmlformats.org/drawingml/2006/table">
            <a:tbl>
              <a:tblPr/>
              <a:tblGrid>
                <a:gridCol w="1733407">
                  <a:extLst>
                    <a:ext uri="{9D8B030D-6E8A-4147-A177-3AD203B41FA5}">
                      <a16:colId xmlns:a16="http://schemas.microsoft.com/office/drawing/2014/main" val="303834606"/>
                    </a:ext>
                  </a:extLst>
                </a:gridCol>
                <a:gridCol w="62831">
                  <a:extLst>
                    <a:ext uri="{9D8B030D-6E8A-4147-A177-3AD203B41FA5}">
                      <a16:colId xmlns:a16="http://schemas.microsoft.com/office/drawing/2014/main" val="4204469623"/>
                    </a:ext>
                  </a:extLst>
                </a:gridCol>
                <a:gridCol w="1346368">
                  <a:extLst>
                    <a:ext uri="{9D8B030D-6E8A-4147-A177-3AD203B41FA5}">
                      <a16:colId xmlns:a16="http://schemas.microsoft.com/office/drawing/2014/main" val="2852672703"/>
                    </a:ext>
                  </a:extLst>
                </a:gridCol>
                <a:gridCol w="51361">
                  <a:extLst>
                    <a:ext uri="{9D8B030D-6E8A-4147-A177-3AD203B41FA5}">
                      <a16:colId xmlns:a16="http://schemas.microsoft.com/office/drawing/2014/main" val="2607029296"/>
                    </a:ext>
                  </a:extLst>
                </a:gridCol>
                <a:gridCol w="1202755">
                  <a:extLst>
                    <a:ext uri="{9D8B030D-6E8A-4147-A177-3AD203B41FA5}">
                      <a16:colId xmlns:a16="http://schemas.microsoft.com/office/drawing/2014/main" val="2195502545"/>
                    </a:ext>
                  </a:extLst>
                </a:gridCol>
                <a:gridCol w="241411">
                  <a:extLst>
                    <a:ext uri="{9D8B030D-6E8A-4147-A177-3AD203B41FA5}">
                      <a16:colId xmlns:a16="http://schemas.microsoft.com/office/drawing/2014/main" val="776696392"/>
                    </a:ext>
                  </a:extLst>
                </a:gridCol>
                <a:gridCol w="754902">
                  <a:extLst>
                    <a:ext uri="{9D8B030D-6E8A-4147-A177-3AD203B41FA5}">
                      <a16:colId xmlns:a16="http://schemas.microsoft.com/office/drawing/2014/main" val="850154423"/>
                    </a:ext>
                  </a:extLst>
                </a:gridCol>
              </a:tblGrid>
              <a:tr h="0">
                <a:tc>
                  <a:txBody>
                    <a:bodyPr/>
                    <a:lstStyle/>
                    <a:p>
                      <a:pPr algn="l" fontAlgn="b"/>
                      <a:r>
                        <a:rPr lang="en-US" sz="400" b="0"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a:solidFill>
                            <a:srgbClr val="000000"/>
                          </a:solidFill>
                          <a:effectLst/>
                          <a:latin typeface="Fedra Sans Std Book LF" panose="020B0403040000020004" pitchFamily="34" charset="0"/>
                        </a:rPr>
                        <a:t> </a:t>
                      </a: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a:solidFill>
                            <a:srgbClr val="000000"/>
                          </a:solidFill>
                          <a:effectLst/>
                          <a:latin typeface="Fedra Sans Std Book LF" panose="020B0403040000020004" pitchFamily="34" charset="0"/>
                        </a:rPr>
                        <a:t> </a:t>
                      </a: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86210446"/>
                  </a:ext>
                </a:extLst>
              </a:tr>
              <a:tr h="240600">
                <a:tc>
                  <a:txBody>
                    <a:bodyPr/>
                    <a:lstStyle/>
                    <a:p>
                      <a:pPr algn="l" fontAlgn="b"/>
                      <a:r>
                        <a:rPr lang="en-US" sz="800" b="1" i="0" u="none" strike="noStrike" dirty="0">
                          <a:solidFill>
                            <a:srgbClr val="000000"/>
                          </a:solidFill>
                          <a:effectLst/>
                          <a:latin typeface="Fedra Sans Std Book LF" panose="020B0403040000020004" pitchFamily="34" charset="0"/>
                        </a:rPr>
                        <a:t>Naira millions</a:t>
                      </a:r>
                    </a:p>
                  </a:txBody>
                  <a:tcPr marL="5468" marR="5468" marT="5468" marB="0" anchor="b">
                    <a:lnL>
                      <a:noFill/>
                    </a:lnL>
                    <a:lnR>
                      <a:noFill/>
                    </a:lnR>
                    <a:lnT>
                      <a:noFill/>
                    </a:lnT>
                    <a:lnB>
                      <a:noFill/>
                    </a:lnB>
                  </a:tcPr>
                </a:tc>
                <a:tc>
                  <a:txBody>
                    <a:bodyPr/>
                    <a:lstStyle/>
                    <a:p>
                      <a:pPr algn="l" fontAlgn="b"/>
                      <a:endParaRPr lang="en-US" sz="800" b="1"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800" b="1" i="0" u="none" strike="noStrike" dirty="0">
                          <a:solidFill>
                            <a:srgbClr val="000000"/>
                          </a:solidFill>
                          <a:effectLst/>
                          <a:latin typeface="Fedra Sans Std Book LF" panose="020B0403040000020004" pitchFamily="34" charset="0"/>
                        </a:rPr>
                        <a:t>Minimum level in new regulation</a:t>
                      </a:r>
                    </a:p>
                  </a:txBody>
                  <a:tcPr marL="5468" marR="5468" marT="5468" marB="0" anchor="b">
                    <a:lnL>
                      <a:noFill/>
                    </a:lnL>
                    <a:lnR>
                      <a:noFill/>
                    </a:lnR>
                    <a:lnT>
                      <a:noFill/>
                    </a:lnT>
                    <a:lnB>
                      <a:noFill/>
                    </a:lnB>
                  </a:tcPr>
                </a:tc>
                <a:tc>
                  <a:txBody>
                    <a:bodyPr/>
                    <a:lstStyle/>
                    <a:p>
                      <a:pPr algn="r" fontAlgn="b"/>
                      <a:endParaRPr lang="en-US" sz="800" b="1"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800" b="1" i="0" u="none" strike="noStrike" dirty="0">
                          <a:solidFill>
                            <a:srgbClr val="000000"/>
                          </a:solidFill>
                          <a:effectLst/>
                          <a:latin typeface="Fedra Sans Std Book LF" panose="020B0403040000020004" pitchFamily="34" charset="0"/>
                        </a:rPr>
                        <a:t>Paid-up share capital + Retained Earnings</a:t>
                      </a:r>
                    </a:p>
                  </a:txBody>
                  <a:tcPr marL="5468" marR="5468" marT="5468"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800" b="1" i="0" u="none" strike="noStrike" dirty="0">
                          <a:solidFill>
                            <a:srgbClr val="000000"/>
                          </a:solidFill>
                          <a:effectLst/>
                          <a:latin typeface="Fedra Sans Std Book LF" panose="020B0403040000020004" pitchFamily="34" charset="0"/>
                        </a:rPr>
                        <a:t>Initial Pass / Fail</a:t>
                      </a:r>
                    </a:p>
                  </a:txBody>
                  <a:tcPr marL="5468" marR="5468" marT="5468" marB="0" anchor="b">
                    <a:lnL>
                      <a:noFill/>
                    </a:lnL>
                    <a:lnR>
                      <a:noFill/>
                    </a:lnR>
                    <a:lnT>
                      <a:noFill/>
                    </a:lnT>
                    <a:lnB>
                      <a:noFill/>
                    </a:lnB>
                  </a:tcPr>
                </a:tc>
                <a:extLst>
                  <a:ext uri="{0D108BD9-81ED-4DB2-BD59-A6C34878D82A}">
                    <a16:rowId xmlns:a16="http://schemas.microsoft.com/office/drawing/2014/main" val="3912635054"/>
                  </a:ext>
                </a:extLst>
              </a:tr>
              <a:tr h="0">
                <a:tc>
                  <a:txBody>
                    <a:bodyPr/>
                    <a:lstStyle/>
                    <a:p>
                      <a:pPr algn="l" fontAlgn="b"/>
                      <a:r>
                        <a:rPr lang="en-US" sz="400" b="1"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400" b="1"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400" b="1"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96295"/>
                  </a:ext>
                </a:extLst>
              </a:tr>
              <a:tr h="0">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82258409"/>
                  </a:ext>
                </a:extLst>
              </a:tr>
              <a:tr h="131797">
                <a:tc>
                  <a:txBody>
                    <a:bodyPr/>
                    <a:lstStyle/>
                    <a:p>
                      <a:pPr algn="l" fontAlgn="b"/>
                      <a:r>
                        <a:rPr lang="en-US" sz="900" b="0" i="0" u="none" strike="noStrike" dirty="0">
                          <a:solidFill>
                            <a:srgbClr val="000000"/>
                          </a:solidFill>
                          <a:effectLst/>
                          <a:latin typeface="Fedra Sans Std Book LF" panose="020B0403040000020004" pitchFamily="34" charset="0"/>
                        </a:rPr>
                        <a:t>African Alliance</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8,000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24,658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Pass</a:t>
                      </a:r>
                    </a:p>
                  </a:txBody>
                  <a:tcPr marL="5468" marR="5468" marT="5468" marB="0" anchor="b">
                    <a:lnL>
                      <a:noFill/>
                    </a:lnL>
                    <a:lnR>
                      <a:noFill/>
                    </a:lnR>
                    <a:lnT>
                      <a:noFill/>
                    </a:lnT>
                    <a:lnB>
                      <a:noFill/>
                    </a:lnB>
                  </a:tcPr>
                </a:tc>
                <a:extLst>
                  <a:ext uri="{0D108BD9-81ED-4DB2-BD59-A6C34878D82A}">
                    <a16:rowId xmlns:a16="http://schemas.microsoft.com/office/drawing/2014/main" val="95200087"/>
                  </a:ext>
                </a:extLst>
              </a:tr>
              <a:tr h="0">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287743979"/>
                  </a:ext>
                </a:extLst>
              </a:tr>
              <a:tr h="109364">
                <a:tc>
                  <a:txBody>
                    <a:bodyPr/>
                    <a:lstStyle/>
                    <a:p>
                      <a:pPr algn="l" fontAlgn="b"/>
                      <a:r>
                        <a:rPr lang="en-US" sz="900" b="0" i="0" u="none" strike="noStrike" dirty="0">
                          <a:solidFill>
                            <a:srgbClr val="000000"/>
                          </a:solidFill>
                          <a:effectLst/>
                          <a:latin typeface="Fedra Sans Std Book LF" panose="020B0403040000020004" pitchFamily="34" charset="0"/>
                        </a:rPr>
                        <a:t>Custodian Life</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8,000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6,690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2254314647"/>
                  </a:ext>
                </a:extLst>
              </a:tr>
              <a:tr h="0">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2687442874"/>
                  </a:ext>
                </a:extLst>
              </a:tr>
              <a:tr h="109364">
                <a:tc>
                  <a:txBody>
                    <a:bodyPr/>
                    <a:lstStyle/>
                    <a:p>
                      <a:pPr algn="l" fontAlgn="b"/>
                      <a:r>
                        <a:rPr lang="en-US" sz="900" b="0" i="0" u="none" strike="noStrike" dirty="0">
                          <a:solidFill>
                            <a:srgbClr val="000000"/>
                          </a:solidFill>
                          <a:effectLst/>
                          <a:latin typeface="Fedra Sans Std Book LF" panose="020B0403040000020004" pitchFamily="34" charset="0"/>
                        </a:rPr>
                        <a:t>FBN Life Assurance</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8,000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10,725 </a:t>
                      </a:r>
                    </a:p>
                  </a:txBody>
                  <a:tcPr marL="5468" marR="5468" marT="5468"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Pass</a:t>
                      </a:r>
                    </a:p>
                  </a:txBody>
                  <a:tcPr marL="5468" marR="5468" marT="5468" marB="0" anchor="b">
                    <a:lnL>
                      <a:noFill/>
                    </a:lnL>
                    <a:lnR>
                      <a:noFill/>
                    </a:lnR>
                    <a:lnT>
                      <a:noFill/>
                    </a:lnT>
                    <a:lnB>
                      <a:noFill/>
                    </a:lnB>
                  </a:tcPr>
                </a:tc>
                <a:extLst>
                  <a:ext uri="{0D108BD9-81ED-4DB2-BD59-A6C34878D82A}">
                    <a16:rowId xmlns:a16="http://schemas.microsoft.com/office/drawing/2014/main" val="3771911062"/>
                  </a:ext>
                </a:extLst>
              </a:tr>
              <a:tr h="0">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1118873170"/>
                  </a:ext>
                </a:extLst>
              </a:tr>
              <a:tr h="109364">
                <a:tc>
                  <a:txBody>
                    <a:bodyPr/>
                    <a:lstStyle/>
                    <a:p>
                      <a:pPr algn="l" fontAlgn="b"/>
                      <a:r>
                        <a:rPr lang="en-US" sz="900" b="0" i="0" u="none" strike="noStrike">
                          <a:solidFill>
                            <a:srgbClr val="000000"/>
                          </a:solidFill>
                          <a:effectLst/>
                          <a:latin typeface="Fedra Sans Std Book LF" panose="020B0403040000020004" pitchFamily="34" charset="0"/>
                        </a:rPr>
                        <a:t>Mutual Benefits</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8,000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5,609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3056979901"/>
                  </a:ext>
                </a:extLst>
              </a:tr>
              <a:tr h="0">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4016073981"/>
                  </a:ext>
                </a:extLst>
              </a:tr>
              <a:tr h="109364">
                <a:tc>
                  <a:txBody>
                    <a:bodyPr/>
                    <a:lstStyle/>
                    <a:p>
                      <a:pPr algn="l" fontAlgn="b"/>
                      <a:r>
                        <a:rPr lang="en-US" sz="900" b="0" i="0" u="none" strike="noStrike" dirty="0">
                          <a:solidFill>
                            <a:srgbClr val="000000"/>
                          </a:solidFill>
                          <a:effectLst/>
                          <a:latin typeface="Fedra Sans Std Book LF" panose="020B0403040000020004" pitchFamily="34" charset="0"/>
                        </a:rPr>
                        <a:t>ARM Life</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8,000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5,587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1947222693"/>
                  </a:ext>
                </a:extLst>
              </a:tr>
              <a:tr h="0">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3061929703"/>
                  </a:ext>
                </a:extLst>
              </a:tr>
              <a:tr h="109364">
                <a:tc>
                  <a:txBody>
                    <a:bodyPr/>
                    <a:lstStyle/>
                    <a:p>
                      <a:pPr algn="l" fontAlgn="b"/>
                      <a:r>
                        <a:rPr lang="en-US" sz="900" b="0" i="0" u="none" strike="noStrike">
                          <a:solidFill>
                            <a:srgbClr val="000000"/>
                          </a:solidFill>
                          <a:effectLst/>
                          <a:latin typeface="Fedra Sans Std Book LF" panose="020B0403040000020004" pitchFamily="34" charset="0"/>
                        </a:rPr>
                        <a:t>Wapic Life Assurance</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8,000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4,796 </a:t>
                      </a:r>
                    </a:p>
                  </a:txBody>
                  <a:tcPr marL="5468" marR="5468" marT="5468"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1831968178"/>
                  </a:ext>
                </a:extLst>
              </a:tr>
              <a:tr h="0">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1143568228"/>
                  </a:ext>
                </a:extLst>
              </a:tr>
              <a:tr h="109364">
                <a:tc>
                  <a:txBody>
                    <a:bodyPr/>
                    <a:lstStyle/>
                    <a:p>
                      <a:pPr algn="l" fontAlgn="b"/>
                      <a:r>
                        <a:rPr lang="en-US" sz="900" b="0" i="0" u="none" strike="noStrike" dirty="0">
                          <a:solidFill>
                            <a:srgbClr val="000000"/>
                          </a:solidFill>
                          <a:effectLst/>
                          <a:latin typeface="Fedra Sans Std Book LF" panose="020B0403040000020004" pitchFamily="34" charset="0"/>
                        </a:rPr>
                        <a:t>United Met*</a:t>
                      </a:r>
                    </a:p>
                  </a:txBody>
                  <a:tcPr marL="5468" marR="5468" marT="5468" marB="0" anchor="b">
                    <a:lnL>
                      <a:noFill/>
                    </a:lnL>
                    <a:lnR>
                      <a:noFill/>
                    </a:lnR>
                    <a:lnT>
                      <a:noFill/>
                    </a:lnT>
                    <a:lnB>
                      <a:noFill/>
                    </a:lnB>
                  </a:tcPr>
                </a:tc>
                <a:tc>
                  <a:txBody>
                    <a:bodyPr/>
                    <a:lstStyle/>
                    <a:p>
                      <a:pPr algn="l" fontAlgn="b"/>
                      <a:endParaRPr lang="en-US" sz="9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8,000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3,813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2367170814"/>
                  </a:ext>
                </a:extLst>
              </a:tr>
              <a:tr h="0">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1"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158217872"/>
                  </a:ext>
                </a:extLst>
              </a:tr>
              <a:tr h="109364">
                <a:tc>
                  <a:txBody>
                    <a:bodyPr/>
                    <a:lstStyle/>
                    <a:p>
                      <a:pPr algn="l" fontAlgn="b"/>
                      <a:r>
                        <a:rPr lang="en-US" sz="900" b="0" i="0" u="none" strike="noStrike" dirty="0">
                          <a:solidFill>
                            <a:srgbClr val="000000"/>
                          </a:solidFill>
                          <a:effectLst/>
                          <a:latin typeface="Fedra Sans Std Book LF" panose="020B0403040000020004" pitchFamily="34" charset="0"/>
                        </a:rPr>
                        <a:t>Royal </a:t>
                      </a:r>
                      <a:r>
                        <a:rPr lang="en-US" sz="900" b="0" i="0" u="none" strike="noStrike" dirty="0" err="1">
                          <a:solidFill>
                            <a:srgbClr val="000000"/>
                          </a:solidFill>
                          <a:effectLst/>
                          <a:latin typeface="Fedra Sans Std Book LF" panose="020B0403040000020004" pitchFamily="34" charset="0"/>
                        </a:rPr>
                        <a:t>Exch</a:t>
                      </a:r>
                      <a:r>
                        <a:rPr lang="en-US" sz="900" b="0" i="0" u="none" strike="noStrike" dirty="0">
                          <a:solidFill>
                            <a:srgbClr val="000000"/>
                          </a:solidFill>
                          <a:effectLst/>
                          <a:latin typeface="Fedra Sans Std Book LF" panose="020B0403040000020004" pitchFamily="34" charset="0"/>
                        </a:rPr>
                        <a:t> </a:t>
                      </a:r>
                      <a:r>
                        <a:rPr lang="en-US" sz="900" b="0" i="0" u="none" strike="noStrike" dirty="0" err="1">
                          <a:solidFill>
                            <a:srgbClr val="000000"/>
                          </a:solidFill>
                          <a:effectLst/>
                          <a:latin typeface="Fedra Sans Std Book LF" panose="020B0403040000020004" pitchFamily="34" charset="0"/>
                        </a:rPr>
                        <a:t>Prud</a:t>
                      </a:r>
                      <a:r>
                        <a:rPr lang="en-US" sz="900" b="0" i="0" u="none" strike="noStrike" dirty="0">
                          <a:solidFill>
                            <a:srgbClr val="000000"/>
                          </a:solidFill>
                          <a:effectLst/>
                          <a:latin typeface="Fedra Sans Std Book LF" panose="020B0403040000020004" pitchFamily="34" charset="0"/>
                        </a:rPr>
                        <a:t>**</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8,000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3,866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Fail</a:t>
                      </a:r>
                    </a:p>
                  </a:txBody>
                  <a:tcPr marL="5468" marR="5468" marT="5468" marB="0" anchor="b">
                    <a:lnL>
                      <a:noFill/>
                    </a:lnL>
                    <a:lnR>
                      <a:noFill/>
                    </a:lnR>
                    <a:lnT>
                      <a:noFill/>
                    </a:lnT>
                    <a:lnB>
                      <a:noFill/>
                    </a:lnB>
                  </a:tcPr>
                </a:tc>
                <a:extLst>
                  <a:ext uri="{0D108BD9-81ED-4DB2-BD59-A6C34878D82A}">
                    <a16:rowId xmlns:a16="http://schemas.microsoft.com/office/drawing/2014/main" val="2011704360"/>
                  </a:ext>
                </a:extLst>
              </a:tr>
              <a:tr h="0">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endParaRPr lang="en-US" sz="400" b="0" i="0" u="none" strike="noStrike" dirty="0">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extLst>
                  <a:ext uri="{0D108BD9-81ED-4DB2-BD59-A6C34878D82A}">
                    <a16:rowId xmlns:a16="http://schemas.microsoft.com/office/drawing/2014/main" val="4024051912"/>
                  </a:ext>
                </a:extLst>
              </a:tr>
              <a:tr h="109364">
                <a:tc>
                  <a:txBody>
                    <a:bodyPr/>
                    <a:lstStyle/>
                    <a:p>
                      <a:pPr algn="l" fontAlgn="b"/>
                      <a:r>
                        <a:rPr lang="en-US" sz="900" b="0" i="0" u="none" strike="noStrike">
                          <a:solidFill>
                            <a:srgbClr val="000000"/>
                          </a:solidFill>
                          <a:effectLst/>
                          <a:latin typeface="Fedra Sans Std Book LF" panose="020B0403040000020004" pitchFamily="34" charset="0"/>
                        </a:rPr>
                        <a:t>Prudential Zenith Life</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8,000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Fedra Sans Std Book LF" panose="020B04030400000200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a:solidFill>
                            <a:srgbClr val="000000"/>
                          </a:solidFill>
                          <a:effectLst/>
                          <a:latin typeface="Fedra Sans Std Book LF" panose="020B0403040000020004" pitchFamily="34" charset="0"/>
                        </a:rPr>
                        <a:t>8,508 </a:t>
                      </a:r>
                    </a:p>
                  </a:txBody>
                  <a:tcPr marL="5468" marR="5468" marT="546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468" marR="5468" marT="5468" marB="0" anchor="b">
                    <a:lnL>
                      <a:noFill/>
                    </a:lnL>
                    <a:lnR>
                      <a:noFill/>
                    </a:lnR>
                    <a:lnT>
                      <a:noFill/>
                    </a:lnT>
                    <a:lnB>
                      <a:noFill/>
                    </a:lnB>
                  </a:tcPr>
                </a:tc>
                <a:tc>
                  <a:txBody>
                    <a:bodyPr/>
                    <a:lstStyle/>
                    <a:p>
                      <a:pPr algn="r" fontAlgn="b"/>
                      <a:r>
                        <a:rPr lang="en-US" sz="900" b="0" i="0" u="none" strike="noStrike" dirty="0">
                          <a:solidFill>
                            <a:srgbClr val="000000"/>
                          </a:solidFill>
                          <a:effectLst/>
                          <a:latin typeface="Fedra Sans Std Book LF" panose="020B0403040000020004" pitchFamily="34" charset="0"/>
                        </a:rPr>
                        <a:t>Pass</a:t>
                      </a:r>
                    </a:p>
                  </a:txBody>
                  <a:tcPr marL="5468" marR="5468" marT="5468" marB="0" anchor="b">
                    <a:lnL>
                      <a:noFill/>
                    </a:lnL>
                    <a:lnR>
                      <a:noFill/>
                    </a:lnR>
                    <a:lnT>
                      <a:noFill/>
                    </a:lnT>
                    <a:lnB>
                      <a:noFill/>
                    </a:lnB>
                  </a:tcPr>
                </a:tc>
                <a:extLst>
                  <a:ext uri="{0D108BD9-81ED-4DB2-BD59-A6C34878D82A}">
                    <a16:rowId xmlns:a16="http://schemas.microsoft.com/office/drawing/2014/main" val="719352531"/>
                  </a:ext>
                </a:extLst>
              </a:tr>
              <a:tr h="0">
                <a:tc>
                  <a:txBody>
                    <a:bodyPr/>
                    <a:lstStyle/>
                    <a:p>
                      <a:pPr algn="l" fontAlgn="b"/>
                      <a:r>
                        <a:rPr lang="en-US" sz="400" b="0"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Fedra Sans Std Book LF" panose="020B04030400000200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5468" marR="5468" marT="546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107631"/>
                  </a:ext>
                </a:extLst>
              </a:tr>
            </a:tbl>
          </a:graphicData>
        </a:graphic>
      </p:graphicFrame>
    </p:spTree>
    <p:extLst>
      <p:ext uri="{BB962C8B-B14F-4D97-AF65-F5344CB8AC3E}">
        <p14:creationId xmlns:p14="http://schemas.microsoft.com/office/powerpoint/2010/main" val="485899980"/>
      </p:ext>
    </p:extLst>
  </p:cSld>
  <p:clrMapOvr>
    <a:masterClrMapping/>
  </p:clrMapOvr>
</p:sld>
</file>

<file path=ppt/theme/theme1.xml><?xml version="1.0" encoding="utf-8"?>
<a:theme xmlns:a="http://schemas.openxmlformats.org/drawingml/2006/main" name="Content pages">
  <a:themeElements>
    <a:clrScheme name="Custom 2">
      <a:dk1>
        <a:srgbClr val="75787B"/>
      </a:dk1>
      <a:lt1>
        <a:sysClr val="window" lastClr="FFFFFF"/>
      </a:lt1>
      <a:dk2>
        <a:srgbClr val="003057"/>
      </a:dk2>
      <a:lt2>
        <a:srgbClr val="DFE0E1"/>
      </a:lt2>
      <a:accent1>
        <a:srgbClr val="46758B"/>
      </a:accent1>
      <a:accent2>
        <a:srgbClr val="4AC9E3"/>
      </a:accent2>
      <a:accent3>
        <a:srgbClr val="5C4E63"/>
      </a:accent3>
      <a:accent4>
        <a:srgbClr val="A98629"/>
      </a:accent4>
      <a:accent5>
        <a:srgbClr val="C99F8B"/>
      </a:accent5>
      <a:accent6>
        <a:srgbClr val="BE5400"/>
      </a:accent6>
      <a:hlink>
        <a:srgbClr val="003057"/>
      </a:hlink>
      <a:folHlink>
        <a:srgbClr val="00305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tent pages">
  <a:themeElements>
    <a:clrScheme name="Custom 3">
      <a:dk1>
        <a:srgbClr val="75787B"/>
      </a:dk1>
      <a:lt1>
        <a:sysClr val="window" lastClr="FFFFFF"/>
      </a:lt1>
      <a:dk2>
        <a:srgbClr val="003057"/>
      </a:dk2>
      <a:lt2>
        <a:srgbClr val="DFE0E1"/>
      </a:lt2>
      <a:accent1>
        <a:srgbClr val="46758B"/>
      </a:accent1>
      <a:accent2>
        <a:srgbClr val="4AC9E3"/>
      </a:accent2>
      <a:accent3>
        <a:srgbClr val="5C4E63"/>
      </a:accent3>
      <a:accent4>
        <a:srgbClr val="A98629"/>
      </a:accent4>
      <a:accent5>
        <a:srgbClr val="C99F8B"/>
      </a:accent5>
      <a:accent6>
        <a:srgbClr val="BE5400"/>
      </a:accent6>
      <a:hlink>
        <a:srgbClr val="003057"/>
      </a:hlink>
      <a:folHlink>
        <a:srgbClr val="00305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template_Potrait</Template>
  <TotalTime>35629</TotalTime>
  <Words>18746</Words>
  <Application>Microsoft Office PowerPoint</Application>
  <PresentationFormat>A4 Paper (210x297 mm)</PresentationFormat>
  <Paragraphs>1158</Paragraphs>
  <Slides>52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52</vt:i4>
      </vt:variant>
    </vt:vector>
  </HeadingPairs>
  <TitlesOfParts>
    <vt:vector size="61" baseType="lpstr">
      <vt:lpstr>Arial</vt:lpstr>
      <vt:lpstr>Calibri</vt:lpstr>
      <vt:lpstr>Fedra Sans Std Book</vt:lpstr>
      <vt:lpstr>Fedra Sans Std Book LF</vt:lpstr>
      <vt:lpstr>Fedra Sans Std Light LF</vt:lpstr>
      <vt:lpstr>Symbol</vt:lpstr>
      <vt:lpstr>Times New Roman</vt:lpstr>
      <vt:lpstr>Content pages</vt:lpstr>
      <vt:lpstr>1_Content pages</vt:lpstr>
      <vt:lpstr>PowerPoint Presentation</vt:lpstr>
      <vt:lpstr>Contents</vt:lpstr>
      <vt:lpstr>Executive summary (1/3)</vt:lpstr>
      <vt:lpstr>Executive summary (2/3)</vt:lpstr>
      <vt:lpstr>Executive summary (3/3)</vt:lpstr>
      <vt:lpstr>NAICOM reform - strategic implications (1/4)</vt:lpstr>
      <vt:lpstr>NAICOM reform - strategic implications (2/4)</vt:lpstr>
      <vt:lpstr>NAICOM reform - strategic implications (3/4)</vt:lpstr>
      <vt:lpstr>NAICOM reform - strategic implications (4/4)</vt:lpstr>
      <vt:lpstr>Capital – the banking sector precedent (1/2)</vt:lpstr>
      <vt:lpstr>Capital – the banking sector precedent (2/2)</vt:lpstr>
      <vt:lpstr>Growth - the industry that got left behind (1/4)</vt:lpstr>
      <vt:lpstr>Growth - the industry that got left behind (2/4)</vt:lpstr>
      <vt:lpstr>Growth - the industry that got left behind (3/4)</vt:lpstr>
      <vt:lpstr>Growth - the industry that got left behind (4/4)</vt:lpstr>
      <vt:lpstr>Shareholder returns (1/3)</vt:lpstr>
      <vt:lpstr>Shareholder returns (2/3)</vt:lpstr>
      <vt:lpstr>Shareholder returns (3/3)</vt:lpstr>
      <vt:lpstr>Nigeria’s ability to increase financial penetration (1/4)</vt:lpstr>
      <vt:lpstr>Nigeria’s ability to increase financial penetration (2/4)</vt:lpstr>
      <vt:lpstr>Nigeria’s ability to increase financial penetration (3/4)</vt:lpstr>
      <vt:lpstr>Nigeria’s ability to increase financial penetration (4/4)</vt:lpstr>
      <vt:lpstr>Lessons from other countries (1/5)</vt:lpstr>
      <vt:lpstr>Lessons from other countries (2/5) - India</vt:lpstr>
      <vt:lpstr>Lessons from other countries (3/5) - India</vt:lpstr>
      <vt:lpstr>Lessons from other countries (4/5) - India</vt:lpstr>
      <vt:lpstr>Lessons from other countries (5/5) - Ghana</vt:lpstr>
      <vt:lpstr>Partnerships with banks and telecoms (1/2)</vt:lpstr>
      <vt:lpstr>Partnerships with banks and telecoms (2/2)</vt:lpstr>
      <vt:lpstr>Profitability of risk transfer (1/8)</vt:lpstr>
      <vt:lpstr>Profitability of risk transfer (2/8)</vt:lpstr>
      <vt:lpstr>Profitability of risk transfer (3/8)</vt:lpstr>
      <vt:lpstr>Profitability of risk transfer (4/8)</vt:lpstr>
      <vt:lpstr>Profitability of risk transfer (5/8)</vt:lpstr>
      <vt:lpstr>Profitability of risk transfer (6/8)</vt:lpstr>
      <vt:lpstr>Profitability of risk transfer (7/8)</vt:lpstr>
      <vt:lpstr>Profitability of risk transfer (8/8)</vt:lpstr>
      <vt:lpstr>Expense ratios (1/3)</vt:lpstr>
      <vt:lpstr>Expense ratios (2/3)</vt:lpstr>
      <vt:lpstr>Expense ratios (3/3)</vt:lpstr>
      <vt:lpstr>Combined ratios (1/4)</vt:lpstr>
      <vt:lpstr>Combined ratios (2/4)</vt:lpstr>
      <vt:lpstr>Combined ratios (3/4)</vt:lpstr>
      <vt:lpstr>Combined ratios (4/4)</vt:lpstr>
      <vt:lpstr>Appendix I – compliance with NAICOM (1/2)</vt:lpstr>
      <vt:lpstr>Appendix I – compliance with NAICOM (2/2)</vt:lpstr>
      <vt:lpstr>Appendix II – asset management income </vt:lpstr>
      <vt:lpstr>Appendix III – annuity income</vt:lpstr>
      <vt:lpstr>Disclosures &amp; Disclaimers</vt:lpstr>
      <vt:lpstr>Disclosures &amp; Disclaimers</vt:lpstr>
      <vt:lpstr>Disclosures &amp; Disclaimers</vt:lpstr>
      <vt:lpstr>Disclosures &amp; Disclaimers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Olufemi Olulana</dc:creator>
  <cp:lastModifiedBy>Guy Czartoryski</cp:lastModifiedBy>
  <cp:revision>1186</cp:revision>
  <cp:lastPrinted>2019-01-11T14:22:58Z</cp:lastPrinted>
  <dcterms:created xsi:type="dcterms:W3CDTF">2017-06-30T16:20:41Z</dcterms:created>
  <dcterms:modified xsi:type="dcterms:W3CDTF">2019-09-03T14:25:48Z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6a2ece7-d45d-4230-86c1-6be47c03aac4_Enabled">
    <vt:lpwstr>True</vt:lpwstr>
  </property>
  <property fmtid="{D5CDD505-2E9C-101B-9397-08002B2CF9AE}" pid="3" name="MSIP_Label_86a2ece7-d45d-4230-86c1-6be47c03aac4_SiteId">
    <vt:lpwstr>d84a9014-710d-4a9d-8901-c26a4d2f2467</vt:lpwstr>
  </property>
  <property fmtid="{D5CDD505-2E9C-101B-9397-08002B2CF9AE}" pid="4" name="MSIP_Label_86a2ece7-d45d-4230-86c1-6be47c03aac4_Ref">
    <vt:lpwstr>https://api.informationprotection.azure.com/api/d84a9014-710d-4a9d-8901-c26a4d2f2467</vt:lpwstr>
  </property>
  <property fmtid="{D5CDD505-2E9C-101B-9397-08002B2CF9AE}" pid="5" name="MSIP_Label_86a2ece7-d45d-4230-86c1-6be47c03aac4_Owner">
    <vt:lpwstr>FObilomo@Coronationmb.com</vt:lpwstr>
  </property>
  <property fmtid="{D5CDD505-2E9C-101B-9397-08002B2CF9AE}" pid="6" name="MSIP_Label_86a2ece7-d45d-4230-86c1-6be47c03aac4_SetDate">
    <vt:lpwstr>2018-02-28T11:51:07.1436486+01:00</vt:lpwstr>
  </property>
  <property fmtid="{D5CDD505-2E9C-101B-9397-08002B2CF9AE}" pid="7" name="MSIP_Label_86a2ece7-d45d-4230-86c1-6be47c03aac4_Name">
    <vt:lpwstr>General</vt:lpwstr>
  </property>
  <property fmtid="{D5CDD505-2E9C-101B-9397-08002B2CF9AE}" pid="8" name="MSIP_Label_86a2ece7-d45d-4230-86c1-6be47c03aac4_Application">
    <vt:lpwstr>Microsoft Azure Information Protection</vt:lpwstr>
  </property>
  <property fmtid="{D5CDD505-2E9C-101B-9397-08002B2CF9AE}" pid="9" name="MSIP_Label_86a2ece7-d45d-4230-86c1-6be47c03aac4_Extended_MSFT_Method">
    <vt:lpwstr>Automatic</vt:lpwstr>
  </property>
  <property fmtid="{D5CDD505-2E9C-101B-9397-08002B2CF9AE}" pid="10" name="Sensitivity">
    <vt:lpwstr>General</vt:lpwstr>
  </property>
</Properties>
</file>