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notesSlides/notesSlide3.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4.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tags/tag10.xml" ContentType="application/vnd.openxmlformats-officedocument.presentationml.tags+xml"/>
  <Override PartName="/ppt/tags/tag11.xml" ContentType="application/vnd.openxmlformats-officedocument.presentationml.tags+xml"/>
  <Override PartName="/ppt/notesSlides/notesSlide5.xml" ContentType="application/vnd.openxmlformats-officedocument.presentationml.notesSlide+xml"/>
  <Override PartName="/ppt/charts/chart4.xml" ContentType="application/vnd.openxmlformats-officedocument.drawingml.chart+xml"/>
  <Override PartName="/ppt/drawings/drawing2.xml" ContentType="application/vnd.openxmlformats-officedocument.drawingml.chartshapes+xml"/>
  <Override PartName="/ppt/tags/tag12.xml" ContentType="application/vnd.openxmlformats-officedocument.presentationml.tags+xml"/>
  <Override PartName="/ppt/tags/tag13.xml" ContentType="application/vnd.openxmlformats-officedocument.presentationml.tags+xml"/>
  <Override PartName="/ppt/notesSlides/notesSlide6.xml" ContentType="application/vnd.openxmlformats-officedocument.presentationml.notesSlide+xml"/>
  <Override PartName="/ppt/charts/chart5.xml" ContentType="application/vnd.openxmlformats-officedocument.drawingml.chart+xml"/>
  <Override PartName="/ppt/tags/tag14.xml" ContentType="application/vnd.openxmlformats-officedocument.presentationml.tags+xml"/>
  <Override PartName="/ppt/tags/tag15.xml" ContentType="application/vnd.openxmlformats-officedocument.presentationml.tags+xml"/>
  <Override PartName="/ppt/notesSlides/notesSlide7.xml" ContentType="application/vnd.openxmlformats-officedocument.presentationml.notesSlide+xml"/>
  <Override PartName="/ppt/charts/chart6.xml" ContentType="application/vnd.openxmlformats-officedocument.drawingml.chart+xml"/>
  <Override PartName="/ppt/tags/tag16.xml" ContentType="application/vnd.openxmlformats-officedocument.presentationml.tags+xml"/>
  <Override PartName="/ppt/notesSlides/notesSlide8.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notesSlides/notesSlide9.xml" ContentType="application/vnd.openxmlformats-officedocument.presentationml.notesSlide+xml"/>
  <Override PartName="/ppt/charts/chart7.xml" ContentType="application/vnd.openxmlformats-officedocument.drawingml.chart+xml"/>
  <Override PartName="/ppt/tags/tag19.xml" ContentType="application/vnd.openxmlformats-officedocument.presentationml.tags+xml"/>
  <Override PartName="/ppt/tags/tag20.xml" ContentType="application/vnd.openxmlformats-officedocument.presentationml.tags+xml"/>
  <Override PartName="/ppt/notesSlides/notesSlide10.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notesSlides/notesSlide11.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notesSlides/notesSlide12.xml" ContentType="application/vnd.openxmlformats-officedocument.presentationml.notesSlide+xml"/>
  <Override PartName="/ppt/charts/chart8.xml" ContentType="application/vnd.openxmlformats-officedocument.drawingml.chart+xml"/>
  <Override PartName="/ppt/drawings/drawing3.xml" ContentType="application/vnd.openxmlformats-officedocument.drawingml.chartshapes+xml"/>
  <Override PartName="/ppt/tags/tag25.xml" ContentType="application/vnd.openxmlformats-officedocument.presentationml.tags+xml"/>
  <Override PartName="/ppt/tags/tag26.xml" ContentType="application/vnd.openxmlformats-officedocument.presentationml.tags+xml"/>
  <Override PartName="/ppt/notesSlides/notesSlide13.xml" ContentType="application/vnd.openxmlformats-officedocument.presentationml.notesSlide+xml"/>
  <Override PartName="/ppt/charts/chart9.xml" ContentType="application/vnd.openxmlformats-officedocument.drawingml.chart+xml"/>
  <Override PartName="/ppt/drawings/drawing4.xml" ContentType="application/vnd.openxmlformats-officedocument.drawingml.chartshapes+xml"/>
  <Override PartName="/ppt/tags/tag27.xml" ContentType="application/vnd.openxmlformats-officedocument.presentationml.tags+xml"/>
  <Override PartName="/ppt/tags/tag28.xml" ContentType="application/vnd.openxmlformats-officedocument.presentationml.tags+xml"/>
  <Override PartName="/ppt/notesSlides/notesSlide14.xml" ContentType="application/vnd.openxmlformats-officedocument.presentationml.notesSlide+xml"/>
  <Override PartName="/ppt/charts/chart10.xml" ContentType="application/vnd.openxmlformats-officedocument.drawingml.chart+xml"/>
  <Override PartName="/ppt/tags/tag29.xml" ContentType="application/vnd.openxmlformats-officedocument.presentationml.tags+xml"/>
  <Override PartName="/ppt/tags/tag30.xml" ContentType="application/vnd.openxmlformats-officedocument.presentationml.tags+xml"/>
  <Override PartName="/ppt/notesSlides/notesSlide15.xml" ContentType="application/vnd.openxmlformats-officedocument.presentationml.notesSlide+xml"/>
  <Override PartName="/ppt/charts/chart11.xml" ContentType="application/vnd.openxmlformats-officedocument.drawingml.chart+xml"/>
  <Override PartName="/ppt/drawings/drawing5.xml" ContentType="application/vnd.openxmlformats-officedocument.drawingml.chartshape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16.xml" ContentType="application/vnd.openxmlformats-officedocument.presentationml.notesSlide+xml"/>
  <Override PartName="/ppt/charts/chart12.xml" ContentType="application/vnd.openxmlformats-officedocument.drawingml.chart+xml"/>
  <Override PartName="/ppt/charts/chart13.xml" ContentType="application/vnd.openxmlformats-officedocument.drawingml.chart+xml"/>
  <Override PartName="/ppt/tags/tag36.xml" ContentType="application/vnd.openxmlformats-officedocument.presentationml.tags+xml"/>
  <Override PartName="/ppt/tags/tag37.xml" ContentType="application/vnd.openxmlformats-officedocument.presentationml.tags+xml"/>
  <Override PartName="/ppt/notesSlides/notesSlide17.xml" ContentType="application/vnd.openxmlformats-officedocument.presentationml.notesSlide+xml"/>
  <Override PartName="/ppt/charts/chart14.xml" ContentType="application/vnd.openxmlformats-officedocument.drawingml.chart+xml"/>
  <Override PartName="/ppt/tags/tag38.xml" ContentType="application/vnd.openxmlformats-officedocument.presentationml.tags+xml"/>
  <Override PartName="/ppt/notesSlides/notesSlide18.xml" ContentType="application/vnd.openxmlformats-officedocument.presentationml.notesSlide+xml"/>
  <Override PartName="/ppt/tags/tag39.xml" ContentType="application/vnd.openxmlformats-officedocument.presentationml.tags+xml"/>
  <Override PartName="/ppt/notesSlides/notesSlide19.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20.xml" ContentType="application/vnd.openxmlformats-officedocument.presentationml.notesSlide+xml"/>
  <Override PartName="/ppt/charts/chart15.xml" ContentType="application/vnd.openxmlformats-officedocument.drawingml.chart+xml"/>
  <Override PartName="/ppt/tags/tag42.xml" ContentType="application/vnd.openxmlformats-officedocument.presentationml.tags+xml"/>
  <Override PartName="/ppt/tags/tag43.xml" ContentType="application/vnd.openxmlformats-officedocument.presentationml.tags+xml"/>
  <Override PartName="/ppt/notesSlides/notesSlide21.xml" ContentType="application/vnd.openxmlformats-officedocument.presentationml.notesSlide+xml"/>
  <Override PartName="/ppt/charts/chart16.xml" ContentType="application/vnd.openxmlformats-officedocument.drawingml.chart+xml"/>
  <Override PartName="/ppt/tags/tag44.xml" ContentType="application/vnd.openxmlformats-officedocument.presentationml.tags+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2" r:id="rId1"/>
  </p:sldMasterIdLst>
  <p:notesMasterIdLst>
    <p:notesMasterId r:id="rId25"/>
  </p:notesMasterIdLst>
  <p:sldIdLst>
    <p:sldId id="256" r:id="rId2"/>
    <p:sldId id="303" r:id="rId3"/>
    <p:sldId id="265" r:id="rId4"/>
    <p:sldId id="268" r:id="rId5"/>
    <p:sldId id="269" r:id="rId6"/>
    <p:sldId id="271" r:id="rId7"/>
    <p:sldId id="285" r:id="rId8"/>
    <p:sldId id="304" r:id="rId9"/>
    <p:sldId id="289" r:id="rId10"/>
    <p:sldId id="288" r:id="rId11"/>
    <p:sldId id="286" r:id="rId12"/>
    <p:sldId id="305" r:id="rId13"/>
    <p:sldId id="291" r:id="rId14"/>
    <p:sldId id="300" r:id="rId15"/>
    <p:sldId id="306" r:id="rId16"/>
    <p:sldId id="273" r:id="rId17"/>
    <p:sldId id="309" r:id="rId18"/>
    <p:sldId id="307" r:id="rId19"/>
    <p:sldId id="308" r:id="rId20"/>
    <p:sldId id="294" r:id="rId21"/>
    <p:sldId id="296" r:id="rId22"/>
    <p:sldId id="297" r:id="rId23"/>
    <p:sldId id="299" r:id="rId24"/>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34024A81-DFD1-426E-8012-D93DB20AB5F3}">
          <p14:sldIdLst>
            <p14:sldId id="256"/>
            <p14:sldId id="303"/>
            <p14:sldId id="265"/>
            <p14:sldId id="268"/>
            <p14:sldId id="269"/>
            <p14:sldId id="271"/>
            <p14:sldId id="285"/>
            <p14:sldId id="304"/>
            <p14:sldId id="289"/>
            <p14:sldId id="288"/>
            <p14:sldId id="286"/>
            <p14:sldId id="305"/>
            <p14:sldId id="291"/>
            <p14:sldId id="300"/>
            <p14:sldId id="306"/>
            <p14:sldId id="273"/>
            <p14:sldId id="309"/>
            <p14:sldId id="307"/>
            <p14:sldId id="308"/>
            <p14:sldId id="294"/>
            <p14:sldId id="296"/>
            <p14:sldId id="297"/>
            <p14:sldId id="299"/>
          </p14:sldIdLst>
        </p14:section>
      </p14:sectionLst>
    </p:ext>
    <p:ext uri="{EFAFB233-063F-42B5-8137-9DF3F51BA10A}">
      <p15:sldGuideLst xmlns:p15="http://schemas.microsoft.com/office/powerpoint/2012/main">
        <p15:guide id="1" orient="horz" pos="4110">
          <p15:clr>
            <a:srgbClr val="A4A3A4"/>
          </p15:clr>
        </p15:guide>
        <p15:guide id="2" orient="horz" pos="255">
          <p15:clr>
            <a:srgbClr val="A4A3A4"/>
          </p15:clr>
        </p15:guide>
        <p15:guide id="3" pos="5511">
          <p15:clr>
            <a:srgbClr val="A4A3A4"/>
          </p15:clr>
        </p15:guide>
        <p15:guide id="4" pos="2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CADC2"/>
    <a:srgbClr val="558ED5"/>
    <a:srgbClr val="A0BF61"/>
    <a:srgbClr val="4DA828"/>
    <a:srgbClr val="525252"/>
    <a:srgbClr val="19B8CD"/>
    <a:srgbClr val="128696"/>
    <a:srgbClr val="5C9EB2"/>
    <a:srgbClr val="42B5CC"/>
    <a:srgbClr val="1DDD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51" autoAdjust="0"/>
    <p:restoredTop sz="95833" autoAdjust="0"/>
  </p:normalViewPr>
  <p:slideViewPr>
    <p:cSldViewPr snapToObjects="1">
      <p:cViewPr varScale="1">
        <p:scale>
          <a:sx n="80" d="100"/>
          <a:sy n="80" d="100"/>
        </p:scale>
        <p:origin x="795" y="45"/>
      </p:cViewPr>
      <p:guideLst>
        <p:guide orient="horz" pos="4110"/>
        <p:guide orient="horz" pos="255"/>
        <p:guide pos="5511"/>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EXO-LN-FS1V\exotix\Staff%20Personal%20Folders\Alan%20Cameron\Regional%20Africa\Regional%20Research%20&#8211;%20Africa%20Terms%20of%20Trade.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alan.cameron\AppData\Local\Microsoft\Windows\Temporary%20Internet%20Files\Content.Outlook\6DZP8EW0\Alan_Bloom.xlsx" TargetMode="External"/></Relationships>
</file>

<file path=ppt/charts/_rels/chart11.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Macintosh%20HD:Users:davidcameron:Documents:Other,%20unsorted:Nigeria%20Workbook.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Macintosh%20HD:Users:davidcameron:Downloads:NPL%20ratio%20per%20sector.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Macintosh%20HD:Users:davidcameron:Downloads:NPL%20ratio%20per%20sector.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Macintosh%20HD:Users:davidcameron:Documents:Other,%20unsorted:Nigeria%20Workbook.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EXO-LN-FS1V\exotix\Staff%20Personal%20Folders\Alan%20Cameron\Nigeria\Power%20Sector%20&#8211;%20Generation%20Statistics.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EXO-LN-FS1V\exotix\Staff%20Personal%20Folders\Alan%20Cameron\Client%20Requests\GIML%20(Richard)%20&#8211;%20China-Africa%20Exposure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alan.cameron\Desktop\Arisaig%20Cape%20Town%20Speech.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alan.cameron\Desktop\Arisaig%20Cape%20Town%20Speech.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alan.cameron\Desktop\Arisaig%20Cape%20Town%20Speech.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EXO-LN-FS1V\exotix\Staff%20Personal%20Folders\Alan%20Cameron\Regional%20Africa\Regional%20Research%20&#8211;%20SSA%20Global%20Growth%20Comp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alan.cameron\Desktop\Arisaig%20Cape%20Town%20Speech.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EXO-LN-FS1V\exotix\Staff%20Personal%20Folders\Alan%20Cameron\Nigeria\Fiscal%20Policy%20&#8211;%20Public%20Finance.xls" TargetMode="Externa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Macintosh%20HD:Users:davidcameron:Downloads:Africa%20+%20Frontier%20(%20Other)%20%20REER%20Valuations%20(2).xlsx" TargetMode="External"/></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EXO-LN-FS1V\exotix\Staff%20Personal%20Folders\Alan%20Cameron\Global\Real%20Interest%20Rates%20&#8211;%20Africa%20+%20Frontier.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sz="1450" dirty="0"/>
              <a:t>Terms of Trade Index</a:t>
            </a:r>
          </a:p>
          <a:p>
            <a:pPr>
              <a:defRPr/>
            </a:pPr>
            <a:r>
              <a:rPr lang="en-GB" sz="1200" b="0" dirty="0"/>
              <a:t>Rebased 2000 = 100</a:t>
            </a:r>
          </a:p>
        </c:rich>
      </c:tx>
      <c:overlay val="1"/>
      <c:spPr>
        <a:solidFill>
          <a:prstClr val="white"/>
        </a:solidFill>
      </c:spPr>
    </c:title>
    <c:autoTitleDeleted val="0"/>
    <c:plotArea>
      <c:layout>
        <c:manualLayout>
          <c:layoutTarget val="inner"/>
          <c:xMode val="edge"/>
          <c:yMode val="edge"/>
          <c:x val="8.8293963254593405E-2"/>
          <c:y val="6.0596699734356801E-2"/>
          <c:w val="0.65130908544036503"/>
          <c:h val="0.76793703138675695"/>
        </c:manualLayout>
      </c:layout>
      <c:lineChart>
        <c:grouping val="standard"/>
        <c:varyColors val="0"/>
        <c:ser>
          <c:idx val="0"/>
          <c:order val="0"/>
          <c:tx>
            <c:strRef>
              <c:f>'Terms of Trade'!$A$5</c:f>
              <c:strCache>
                <c:ptCount val="1"/>
                <c:pt idx="0">
                  <c:v>Angola</c:v>
                </c:pt>
              </c:strCache>
            </c:strRef>
          </c:tx>
          <c:spPr>
            <a:ln w="28575" cmpd="dbl">
              <a:solidFill>
                <a:srgbClr val="C00000"/>
              </a:solidFill>
            </a:ln>
          </c:spPr>
          <c:marker>
            <c:symbol val="none"/>
          </c:marker>
          <c:cat>
            <c:strRef>
              <c:f>'Terms of Trade'!$B$4:$AI$4</c:f>
              <c:strCache>
                <c:ptCount val="34"/>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strCache>
            </c:strRef>
          </c:cat>
          <c:val>
            <c:numRef>
              <c:f>'Terms of Trade'!$B$5:$AI$5</c:f>
              <c:numCache>
                <c:formatCode>General</c:formatCode>
                <c:ptCount val="34"/>
                <c:pt idx="5" formatCode="0.0">
                  <c:v>118.86792452829999</c:v>
                </c:pt>
                <c:pt idx="6" formatCode="0.0">
                  <c:v>85.294117647099995</c:v>
                </c:pt>
                <c:pt idx="7" formatCode="0.0">
                  <c:v>84.931506849300305</c:v>
                </c:pt>
                <c:pt idx="8" formatCode="0.0">
                  <c:v>106.6666666667</c:v>
                </c:pt>
                <c:pt idx="9" formatCode="0.0">
                  <c:v>121.3114754098</c:v>
                </c:pt>
                <c:pt idx="10" formatCode="0.0">
                  <c:v>94.252873563199657</c:v>
                </c:pt>
                <c:pt idx="11" formatCode="0.0">
                  <c:v>63.576158940400212</c:v>
                </c:pt>
                <c:pt idx="12" formatCode="0.0">
                  <c:v>66.666666666699982</c:v>
                </c:pt>
                <c:pt idx="13" formatCode="0.0">
                  <c:v>61.702127659600002</c:v>
                </c:pt>
                <c:pt idx="14" formatCode="0.0">
                  <c:v>68.571428571399949</c:v>
                </c:pt>
                <c:pt idx="15" formatCode="0.0">
                  <c:v>80.769230769200405</c:v>
                </c:pt>
                <c:pt idx="16" formatCode="0.0">
                  <c:v>86.538461538499476</c:v>
                </c:pt>
                <c:pt idx="17" formatCode="0.0">
                  <c:v>68.316831683199979</c:v>
                </c:pt>
                <c:pt idx="18" formatCode="0.0">
                  <c:v>44.329896907200002</c:v>
                </c:pt>
                <c:pt idx="19" formatCode="0.0">
                  <c:v>60</c:v>
                </c:pt>
                <c:pt idx="20" formatCode="0.0">
                  <c:v>100</c:v>
                </c:pt>
                <c:pt idx="21" formatCode="0.0">
                  <c:v>91.489742188399902</c:v>
                </c:pt>
                <c:pt idx="22" formatCode="0.0">
                  <c:v>92.404793317699657</c:v>
                </c:pt>
                <c:pt idx="23" formatCode="0.0">
                  <c:v>101.65658974249961</c:v>
                </c:pt>
                <c:pt idx="24" formatCode="0.0">
                  <c:v>125.1605070973997</c:v>
                </c:pt>
                <c:pt idx="25" formatCode="0.0">
                  <c:v>172.50160921459999</c:v>
                </c:pt>
                <c:pt idx="26" formatCode="0.0">
                  <c:v>197.65032109009999</c:v>
                </c:pt>
                <c:pt idx="27" formatCode="0.0">
                  <c:v>202.39739041860099</c:v>
                </c:pt>
                <c:pt idx="28" formatCode="0.0">
                  <c:v>251.72493909619999</c:v>
                </c:pt>
                <c:pt idx="29" formatCode="0.0">
                  <c:v>170.78921425319999</c:v>
                </c:pt>
                <c:pt idx="30" formatCode="0.0">
                  <c:v>210.19881839350001</c:v>
                </c:pt>
                <c:pt idx="31" formatCode="0.0">
                  <c:v>255.88979101940001</c:v>
                </c:pt>
                <c:pt idx="32" formatCode="0.0">
                  <c:v>260.74062230440131</c:v>
                </c:pt>
                <c:pt idx="33" formatCode="0.0">
                  <c:v>257.39656356039887</c:v>
                </c:pt>
              </c:numCache>
            </c:numRef>
          </c:val>
          <c:smooth val="0"/>
          <c:extLst>
            <c:ext xmlns:c16="http://schemas.microsoft.com/office/drawing/2014/chart" uri="{C3380CC4-5D6E-409C-BE32-E72D297353CC}">
              <c16:uniqueId val="{00000000-910C-4648-8B7D-1185AF743759}"/>
            </c:ext>
          </c:extLst>
        </c:ser>
        <c:ser>
          <c:idx val="10"/>
          <c:order val="1"/>
          <c:tx>
            <c:strRef>
              <c:f>'Terms of Trade'!$A$15</c:f>
              <c:strCache>
                <c:ptCount val="1"/>
                <c:pt idx="0">
                  <c:v>Nigeria</c:v>
                </c:pt>
              </c:strCache>
            </c:strRef>
          </c:tx>
          <c:spPr>
            <a:ln w="25400">
              <a:solidFill>
                <a:srgbClr val="4B4B4B"/>
              </a:solidFill>
              <a:prstDash val="solid"/>
            </a:ln>
          </c:spPr>
          <c:marker>
            <c:symbol val="none"/>
          </c:marker>
          <c:cat>
            <c:strRef>
              <c:f>'Terms of Trade'!$B$4:$AI$4</c:f>
              <c:strCache>
                <c:ptCount val="34"/>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strCache>
            </c:strRef>
          </c:cat>
          <c:val>
            <c:numRef>
              <c:f>'Terms of Trade'!$B$15:$AI$15</c:f>
              <c:numCache>
                <c:formatCode>0.0</c:formatCode>
                <c:ptCount val="34"/>
                <c:pt idx="0">
                  <c:v>181.25</c:v>
                </c:pt>
                <c:pt idx="1">
                  <c:v>192</c:v>
                </c:pt>
                <c:pt idx="2">
                  <c:v>163.63636363640001</c:v>
                </c:pt>
                <c:pt idx="3">
                  <c:v>155.17241379309999</c:v>
                </c:pt>
                <c:pt idx="4">
                  <c:v>154.54545454550001</c:v>
                </c:pt>
                <c:pt idx="5">
                  <c:v>143.47826086960001</c:v>
                </c:pt>
                <c:pt idx="6">
                  <c:v>70.270270270300003</c:v>
                </c:pt>
                <c:pt idx="7">
                  <c:v>72.602739725999569</c:v>
                </c:pt>
                <c:pt idx="8">
                  <c:v>60.9375</c:v>
                </c:pt>
                <c:pt idx="9">
                  <c:v>75.714285714300303</c:v>
                </c:pt>
                <c:pt idx="10">
                  <c:v>88.505747126399271</c:v>
                </c:pt>
                <c:pt idx="11">
                  <c:v>74.390243902400002</c:v>
                </c:pt>
                <c:pt idx="12">
                  <c:v>65.040650406500006</c:v>
                </c:pt>
                <c:pt idx="13">
                  <c:v>59.405940594100002</c:v>
                </c:pt>
                <c:pt idx="14">
                  <c:v>56.122448979600001</c:v>
                </c:pt>
                <c:pt idx="15">
                  <c:v>55.555555555600002</c:v>
                </c:pt>
                <c:pt idx="16">
                  <c:v>86.904761904799983</c:v>
                </c:pt>
                <c:pt idx="17">
                  <c:v>65.094339622600003</c:v>
                </c:pt>
                <c:pt idx="18">
                  <c:v>43.877551020399999</c:v>
                </c:pt>
                <c:pt idx="19">
                  <c:v>59.595959596000121</c:v>
                </c:pt>
                <c:pt idx="20">
                  <c:v>100</c:v>
                </c:pt>
                <c:pt idx="21">
                  <c:v>90.756497768100004</c:v>
                </c:pt>
                <c:pt idx="22">
                  <c:v>92.3082095859003</c:v>
                </c:pt>
                <c:pt idx="23">
                  <c:v>101.8644427811</c:v>
                </c:pt>
                <c:pt idx="24">
                  <c:v>118.7799774933</c:v>
                </c:pt>
                <c:pt idx="25">
                  <c:v>156.01839297149999</c:v>
                </c:pt>
                <c:pt idx="26">
                  <c:v>176.01499997760001</c:v>
                </c:pt>
                <c:pt idx="27">
                  <c:v>176.81238536870001</c:v>
                </c:pt>
                <c:pt idx="28">
                  <c:v>216.62937196019999</c:v>
                </c:pt>
                <c:pt idx="29">
                  <c:v>154.43129382379999</c:v>
                </c:pt>
                <c:pt idx="30">
                  <c:v>184.17980149379969</c:v>
                </c:pt>
                <c:pt idx="31">
                  <c:v>220.72983625129999</c:v>
                </c:pt>
                <c:pt idx="32">
                  <c:v>225.9568089386006</c:v>
                </c:pt>
                <c:pt idx="33">
                  <c:v>222.11468454979951</c:v>
                </c:pt>
              </c:numCache>
            </c:numRef>
          </c:val>
          <c:smooth val="0"/>
          <c:extLst>
            <c:ext xmlns:c16="http://schemas.microsoft.com/office/drawing/2014/chart" uri="{C3380CC4-5D6E-409C-BE32-E72D297353CC}">
              <c16:uniqueId val="{00000001-910C-4648-8B7D-1185AF743759}"/>
            </c:ext>
          </c:extLst>
        </c:ser>
        <c:ser>
          <c:idx val="11"/>
          <c:order val="2"/>
          <c:tx>
            <c:strRef>
              <c:f>'Terms of Trade'!$A$16</c:f>
              <c:strCache>
                <c:ptCount val="1"/>
                <c:pt idx="0">
                  <c:v>Rwanda</c:v>
                </c:pt>
              </c:strCache>
            </c:strRef>
          </c:tx>
          <c:spPr>
            <a:ln w="25400">
              <a:solidFill>
                <a:srgbClr val="003366"/>
              </a:solidFill>
              <a:prstDash val="sysDash"/>
            </a:ln>
          </c:spPr>
          <c:marker>
            <c:symbol val="none"/>
          </c:marker>
          <c:cat>
            <c:strRef>
              <c:f>'Terms of Trade'!$B$4:$AI$4</c:f>
              <c:strCache>
                <c:ptCount val="34"/>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strCache>
            </c:strRef>
          </c:cat>
          <c:val>
            <c:numRef>
              <c:f>'Terms of Trade'!$B$16:$AI$16</c:f>
              <c:numCache>
                <c:formatCode>0.0</c:formatCode>
                <c:ptCount val="34"/>
                <c:pt idx="0">
                  <c:v>56.896551724100121</c:v>
                </c:pt>
                <c:pt idx="1">
                  <c:v>46.060606060600001</c:v>
                </c:pt>
                <c:pt idx="2">
                  <c:v>67.883211678799981</c:v>
                </c:pt>
                <c:pt idx="3">
                  <c:v>84.615384615399975</c:v>
                </c:pt>
                <c:pt idx="4">
                  <c:v>88.095238095200003</c:v>
                </c:pt>
                <c:pt idx="5">
                  <c:v>60.902255639100012</c:v>
                </c:pt>
                <c:pt idx="6">
                  <c:v>78.947368421099995</c:v>
                </c:pt>
                <c:pt idx="7">
                  <c:v>39.743589743599998</c:v>
                </c:pt>
                <c:pt idx="8">
                  <c:v>48.75</c:v>
                </c:pt>
                <c:pt idx="9">
                  <c:v>40.828402366900121</c:v>
                </c:pt>
                <c:pt idx="10">
                  <c:v>40.229885057499999</c:v>
                </c:pt>
                <c:pt idx="11">
                  <c:v>81.111111111100001</c:v>
                </c:pt>
                <c:pt idx="12">
                  <c:v>69.148936170199491</c:v>
                </c:pt>
                <c:pt idx="13">
                  <c:v>80.681818181799628</c:v>
                </c:pt>
                <c:pt idx="14">
                  <c:v>90.425531914899494</c:v>
                </c:pt>
                <c:pt idx="15">
                  <c:v>110.101010101</c:v>
                </c:pt>
                <c:pt idx="16">
                  <c:v>92.307692307699512</c:v>
                </c:pt>
                <c:pt idx="17">
                  <c:v>130.612244898</c:v>
                </c:pt>
                <c:pt idx="18">
                  <c:v>110.3448275862002</c:v>
                </c:pt>
                <c:pt idx="19">
                  <c:v>93.258426966299979</c:v>
                </c:pt>
                <c:pt idx="20">
                  <c:v>100</c:v>
                </c:pt>
                <c:pt idx="21">
                  <c:v>99.091345168999979</c:v>
                </c:pt>
                <c:pt idx="22">
                  <c:v>95.753856636099613</c:v>
                </c:pt>
                <c:pt idx="23">
                  <c:v>99.060315250299979</c:v>
                </c:pt>
                <c:pt idx="24">
                  <c:v>114.11236200800001</c:v>
                </c:pt>
                <c:pt idx="25">
                  <c:v>159.50662824809999</c:v>
                </c:pt>
                <c:pt idx="26">
                  <c:v>166.55646780350051</c:v>
                </c:pt>
                <c:pt idx="27">
                  <c:v>164.046298659</c:v>
                </c:pt>
                <c:pt idx="28">
                  <c:v>229.4953531031</c:v>
                </c:pt>
                <c:pt idx="29">
                  <c:v>202.8890737163</c:v>
                </c:pt>
                <c:pt idx="30">
                  <c:v>221.85384753000051</c:v>
                </c:pt>
                <c:pt idx="31">
                  <c:v>210.18445191090001</c:v>
                </c:pt>
                <c:pt idx="32">
                  <c:v>198.3777470295</c:v>
                </c:pt>
                <c:pt idx="33">
                  <c:v>200.60003006919999</c:v>
                </c:pt>
              </c:numCache>
            </c:numRef>
          </c:val>
          <c:smooth val="0"/>
          <c:extLst>
            <c:ext xmlns:c16="http://schemas.microsoft.com/office/drawing/2014/chart" uri="{C3380CC4-5D6E-409C-BE32-E72D297353CC}">
              <c16:uniqueId val="{00000002-910C-4648-8B7D-1185AF743759}"/>
            </c:ext>
          </c:extLst>
        </c:ser>
        <c:ser>
          <c:idx val="16"/>
          <c:order val="3"/>
          <c:tx>
            <c:strRef>
              <c:f>'Terms of Trade'!$A$21</c:f>
              <c:strCache>
                <c:ptCount val="1"/>
                <c:pt idx="0">
                  <c:v>Zambia</c:v>
                </c:pt>
              </c:strCache>
            </c:strRef>
          </c:tx>
          <c:spPr>
            <a:ln w="28575" cmpd="thickThin">
              <a:solidFill>
                <a:srgbClr val="E7EBEA"/>
              </a:solidFill>
              <a:prstDash val="solid"/>
            </a:ln>
          </c:spPr>
          <c:marker>
            <c:symbol val="none"/>
          </c:marker>
          <c:cat>
            <c:strRef>
              <c:f>'Terms of Trade'!$B$4:$AI$4</c:f>
              <c:strCache>
                <c:ptCount val="34"/>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strCache>
            </c:strRef>
          </c:cat>
          <c:val>
            <c:numRef>
              <c:f>'Terms of Trade'!$B$21:$AI$21</c:f>
              <c:numCache>
                <c:formatCode>0.0</c:formatCode>
                <c:ptCount val="34"/>
                <c:pt idx="0">
                  <c:v>222.47191011240051</c:v>
                </c:pt>
                <c:pt idx="1">
                  <c:v>163.63636363640001</c:v>
                </c:pt>
                <c:pt idx="2">
                  <c:v>120.1834862384995</c:v>
                </c:pt>
                <c:pt idx="3">
                  <c:v>154.1666666667</c:v>
                </c:pt>
                <c:pt idx="4">
                  <c:v>162.35294117650051</c:v>
                </c:pt>
                <c:pt idx="5">
                  <c:v>186.1538461538</c:v>
                </c:pt>
                <c:pt idx="6">
                  <c:v>204</c:v>
                </c:pt>
                <c:pt idx="7">
                  <c:v>255.55555555559999</c:v>
                </c:pt>
                <c:pt idx="8">
                  <c:v>312.30769230769999</c:v>
                </c:pt>
                <c:pt idx="9">
                  <c:v>166.35514018690051</c:v>
                </c:pt>
                <c:pt idx="10">
                  <c:v>206.862745098</c:v>
                </c:pt>
                <c:pt idx="11">
                  <c:v>152.67175572519909</c:v>
                </c:pt>
                <c:pt idx="12">
                  <c:v>126.49006622520039</c:v>
                </c:pt>
                <c:pt idx="13">
                  <c:v>123.2394366197</c:v>
                </c:pt>
                <c:pt idx="14">
                  <c:v>151.28205128210001</c:v>
                </c:pt>
                <c:pt idx="15">
                  <c:v>189.65517241379999</c:v>
                </c:pt>
                <c:pt idx="16">
                  <c:v>152.2522522523</c:v>
                </c:pt>
                <c:pt idx="17">
                  <c:v>141.73913043479999</c:v>
                </c:pt>
                <c:pt idx="18">
                  <c:v>112.87128712869961</c:v>
                </c:pt>
                <c:pt idx="19">
                  <c:v>87.128712871299271</c:v>
                </c:pt>
                <c:pt idx="20">
                  <c:v>100</c:v>
                </c:pt>
                <c:pt idx="21">
                  <c:v>93.4002943543003</c:v>
                </c:pt>
                <c:pt idx="22">
                  <c:v>90.882756245099657</c:v>
                </c:pt>
                <c:pt idx="23">
                  <c:v>94.695281935999901</c:v>
                </c:pt>
                <c:pt idx="24">
                  <c:v>115.0232835451003</c:v>
                </c:pt>
                <c:pt idx="25">
                  <c:v>129.11232469090001</c:v>
                </c:pt>
                <c:pt idx="26">
                  <c:v>196.96712819550001</c:v>
                </c:pt>
                <c:pt idx="27">
                  <c:v>195.21418070760001</c:v>
                </c:pt>
                <c:pt idx="28">
                  <c:v>175.23935165430001</c:v>
                </c:pt>
                <c:pt idx="29">
                  <c:v>159.32244896280099</c:v>
                </c:pt>
                <c:pt idx="30">
                  <c:v>192.7308348469</c:v>
                </c:pt>
                <c:pt idx="31">
                  <c:v>197.98426986440001</c:v>
                </c:pt>
                <c:pt idx="32">
                  <c:v>184.60485182580001</c:v>
                </c:pt>
                <c:pt idx="33">
                  <c:v>177.06947960700001</c:v>
                </c:pt>
              </c:numCache>
            </c:numRef>
          </c:val>
          <c:smooth val="0"/>
          <c:extLst>
            <c:ext xmlns:c16="http://schemas.microsoft.com/office/drawing/2014/chart" uri="{C3380CC4-5D6E-409C-BE32-E72D297353CC}">
              <c16:uniqueId val="{00000003-910C-4648-8B7D-1185AF743759}"/>
            </c:ext>
          </c:extLst>
        </c:ser>
        <c:ser>
          <c:idx val="6"/>
          <c:order val="4"/>
          <c:tx>
            <c:strRef>
              <c:f>'Terms of Trade'!$A$11</c:f>
              <c:strCache>
                <c:ptCount val="1"/>
                <c:pt idx="0">
                  <c:v>Ghana</c:v>
                </c:pt>
              </c:strCache>
            </c:strRef>
          </c:tx>
          <c:spPr>
            <a:ln>
              <a:solidFill>
                <a:srgbClr val="869391"/>
              </a:solidFill>
              <a:prstDash val="sysDot"/>
            </a:ln>
          </c:spPr>
          <c:marker>
            <c:symbol val="none"/>
          </c:marker>
          <c:cat>
            <c:strRef>
              <c:f>'Terms of Trade'!$B$4:$AI$4</c:f>
              <c:strCache>
                <c:ptCount val="34"/>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strCache>
            </c:strRef>
          </c:cat>
          <c:val>
            <c:numRef>
              <c:f>'Terms of Trade'!$B$11:$AI$11</c:f>
              <c:numCache>
                <c:formatCode>0.0</c:formatCode>
                <c:ptCount val="34"/>
                <c:pt idx="0">
                  <c:v>209.5238095238</c:v>
                </c:pt>
                <c:pt idx="1">
                  <c:v>185.71428571429951</c:v>
                </c:pt>
                <c:pt idx="2">
                  <c:v>125</c:v>
                </c:pt>
                <c:pt idx="3">
                  <c:v>170.37037037040051</c:v>
                </c:pt>
                <c:pt idx="4">
                  <c:v>132</c:v>
                </c:pt>
                <c:pt idx="5">
                  <c:v>123.33333333329961</c:v>
                </c:pt>
                <c:pt idx="6">
                  <c:v>135.4166666667</c:v>
                </c:pt>
                <c:pt idx="7">
                  <c:v>131.91489361699999</c:v>
                </c:pt>
                <c:pt idx="8">
                  <c:v>125.8426966292004</c:v>
                </c:pt>
                <c:pt idx="9">
                  <c:v>105.7471264368003</c:v>
                </c:pt>
                <c:pt idx="10">
                  <c:v>100</c:v>
                </c:pt>
                <c:pt idx="11">
                  <c:v>102.0202020202</c:v>
                </c:pt>
                <c:pt idx="12">
                  <c:v>95.098039215699671</c:v>
                </c:pt>
                <c:pt idx="13">
                  <c:v>89.215686274500001</c:v>
                </c:pt>
                <c:pt idx="14">
                  <c:v>94.230769230800007</c:v>
                </c:pt>
                <c:pt idx="15">
                  <c:v>106.6666666667</c:v>
                </c:pt>
                <c:pt idx="16">
                  <c:v>108.57142857140001</c:v>
                </c:pt>
                <c:pt idx="17">
                  <c:v>114</c:v>
                </c:pt>
                <c:pt idx="18">
                  <c:v>124.2105263158</c:v>
                </c:pt>
                <c:pt idx="19">
                  <c:v>109.57446808509999</c:v>
                </c:pt>
                <c:pt idx="20">
                  <c:v>100</c:v>
                </c:pt>
                <c:pt idx="21">
                  <c:v>108.9956574781003</c:v>
                </c:pt>
                <c:pt idx="22">
                  <c:v>137.2856767534</c:v>
                </c:pt>
                <c:pt idx="23">
                  <c:v>132.8757995604</c:v>
                </c:pt>
                <c:pt idx="24">
                  <c:v>124.7623366878</c:v>
                </c:pt>
                <c:pt idx="25">
                  <c:v>124.8179487729</c:v>
                </c:pt>
                <c:pt idx="26">
                  <c:v>127.2290859244</c:v>
                </c:pt>
                <c:pt idx="27">
                  <c:v>135.81123904230051</c:v>
                </c:pt>
                <c:pt idx="28">
                  <c:v>157.64625148530001</c:v>
                </c:pt>
                <c:pt idx="29">
                  <c:v>175.05571086769999</c:v>
                </c:pt>
                <c:pt idx="30">
                  <c:v>186.0497953428</c:v>
                </c:pt>
                <c:pt idx="31">
                  <c:v>188.39951034870001</c:v>
                </c:pt>
                <c:pt idx="32">
                  <c:v>179.10728348999999</c:v>
                </c:pt>
                <c:pt idx="33">
                  <c:v>178.13265925179999</c:v>
                </c:pt>
              </c:numCache>
            </c:numRef>
          </c:val>
          <c:smooth val="0"/>
          <c:extLst>
            <c:ext xmlns:c16="http://schemas.microsoft.com/office/drawing/2014/chart" uri="{C3380CC4-5D6E-409C-BE32-E72D297353CC}">
              <c16:uniqueId val="{00000004-910C-4648-8B7D-1185AF743759}"/>
            </c:ext>
          </c:extLst>
        </c:ser>
        <c:ser>
          <c:idx val="3"/>
          <c:order val="5"/>
          <c:tx>
            <c:strRef>
              <c:f>'Terms of Trade'!$A$8</c:f>
              <c:strCache>
                <c:ptCount val="1"/>
                <c:pt idx="0">
                  <c:v>Egypt</c:v>
                </c:pt>
              </c:strCache>
            </c:strRef>
          </c:tx>
          <c:spPr>
            <a:ln w="31750" cmpd="thinThick">
              <a:solidFill>
                <a:schemeClr val="accent3">
                  <a:lumMod val="50000"/>
                </a:schemeClr>
              </a:solidFill>
            </a:ln>
          </c:spPr>
          <c:marker>
            <c:symbol val="none"/>
          </c:marker>
          <c:cat>
            <c:strRef>
              <c:f>'Terms of Trade'!$B$4:$AI$4</c:f>
              <c:strCache>
                <c:ptCount val="34"/>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strCache>
            </c:strRef>
          </c:cat>
          <c:val>
            <c:numRef>
              <c:f>'Terms of Trade'!$B$8:$AI$8</c:f>
              <c:numCache>
                <c:formatCode>0.0</c:formatCode>
                <c:ptCount val="34"/>
                <c:pt idx="0">
                  <c:v>214</c:v>
                </c:pt>
                <c:pt idx="1">
                  <c:v>220</c:v>
                </c:pt>
                <c:pt idx="2">
                  <c:v>200</c:v>
                </c:pt>
                <c:pt idx="3">
                  <c:v>200</c:v>
                </c:pt>
                <c:pt idx="4">
                  <c:v>190.56603773579999</c:v>
                </c:pt>
                <c:pt idx="5">
                  <c:v>188.4615384615</c:v>
                </c:pt>
                <c:pt idx="6">
                  <c:v>163.26530612240001</c:v>
                </c:pt>
                <c:pt idx="7">
                  <c:v>117.2413793103</c:v>
                </c:pt>
                <c:pt idx="8">
                  <c:v>96</c:v>
                </c:pt>
                <c:pt idx="9">
                  <c:v>94.805194805200003</c:v>
                </c:pt>
                <c:pt idx="10">
                  <c:v>101.21951219509999</c:v>
                </c:pt>
                <c:pt idx="11">
                  <c:v>125</c:v>
                </c:pt>
                <c:pt idx="12">
                  <c:v>125</c:v>
                </c:pt>
                <c:pt idx="13">
                  <c:v>123.4567901234995</c:v>
                </c:pt>
                <c:pt idx="14">
                  <c:v>120</c:v>
                </c:pt>
                <c:pt idx="15">
                  <c:v>116.2790697674</c:v>
                </c:pt>
                <c:pt idx="16">
                  <c:v>111.1111111111</c:v>
                </c:pt>
                <c:pt idx="17">
                  <c:v>107.1428571428995</c:v>
                </c:pt>
                <c:pt idx="18">
                  <c:v>98.019801980200299</c:v>
                </c:pt>
                <c:pt idx="19">
                  <c:v>96.874999999999986</c:v>
                </c:pt>
                <c:pt idx="20">
                  <c:v>100</c:v>
                </c:pt>
                <c:pt idx="21">
                  <c:v>95.621671021399948</c:v>
                </c:pt>
                <c:pt idx="22">
                  <c:v>93.215423739599998</c:v>
                </c:pt>
                <c:pt idx="23">
                  <c:v>97.278574182999492</c:v>
                </c:pt>
                <c:pt idx="24">
                  <c:v>106.13455179109999</c:v>
                </c:pt>
                <c:pt idx="25">
                  <c:v>123.2932445417004</c:v>
                </c:pt>
                <c:pt idx="26">
                  <c:v>135.81146554060001</c:v>
                </c:pt>
                <c:pt idx="27">
                  <c:v>131.0995734618993</c:v>
                </c:pt>
                <c:pt idx="28">
                  <c:v>150.1485581538</c:v>
                </c:pt>
                <c:pt idx="29">
                  <c:v>138.6928543265</c:v>
                </c:pt>
                <c:pt idx="30">
                  <c:v>142.46838728450001</c:v>
                </c:pt>
                <c:pt idx="31">
                  <c:v>150.80255230949999</c:v>
                </c:pt>
                <c:pt idx="32">
                  <c:v>154.68064462640001</c:v>
                </c:pt>
                <c:pt idx="33">
                  <c:v>153.04718580510001</c:v>
                </c:pt>
              </c:numCache>
            </c:numRef>
          </c:val>
          <c:smooth val="0"/>
          <c:extLst>
            <c:ext xmlns:c16="http://schemas.microsoft.com/office/drawing/2014/chart" uri="{C3380CC4-5D6E-409C-BE32-E72D297353CC}">
              <c16:uniqueId val="{00000005-910C-4648-8B7D-1185AF743759}"/>
            </c:ext>
          </c:extLst>
        </c:ser>
        <c:ser>
          <c:idx val="4"/>
          <c:order val="6"/>
          <c:tx>
            <c:strRef>
              <c:f>'Terms of Trade'!$A$9</c:f>
              <c:strCache>
                <c:ptCount val="1"/>
                <c:pt idx="0">
                  <c:v>Ethiopia</c:v>
                </c:pt>
              </c:strCache>
            </c:strRef>
          </c:tx>
          <c:spPr>
            <a:ln>
              <a:solidFill>
                <a:srgbClr val="8064A2">
                  <a:lumMod val="75000"/>
                  <a:alpha val="75000"/>
                </a:srgbClr>
              </a:solidFill>
            </a:ln>
          </c:spPr>
          <c:marker>
            <c:symbol val="none"/>
          </c:marker>
          <c:cat>
            <c:strRef>
              <c:f>'Terms of Trade'!$B$4:$AI$4</c:f>
              <c:strCache>
                <c:ptCount val="34"/>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strCache>
            </c:strRef>
          </c:cat>
          <c:val>
            <c:numRef>
              <c:f>'Terms of Trade'!$B$9:$AI$9</c:f>
              <c:numCache>
                <c:formatCode>0.0</c:formatCode>
                <c:ptCount val="34"/>
                <c:pt idx="1">
                  <c:v>120.83333333329961</c:v>
                </c:pt>
                <c:pt idx="2">
                  <c:v>120.83333333329961</c:v>
                </c:pt>
                <c:pt idx="3">
                  <c:v>120.83333333329961</c:v>
                </c:pt>
                <c:pt idx="4">
                  <c:v>120.83333333329961</c:v>
                </c:pt>
                <c:pt idx="5">
                  <c:v>120.83333333329961</c:v>
                </c:pt>
                <c:pt idx="6">
                  <c:v>120.83333333329961</c:v>
                </c:pt>
                <c:pt idx="7">
                  <c:v>120.83333333329961</c:v>
                </c:pt>
                <c:pt idx="8">
                  <c:v>120.83333333329961</c:v>
                </c:pt>
                <c:pt idx="9">
                  <c:v>120.83333333329961</c:v>
                </c:pt>
                <c:pt idx="10">
                  <c:v>120.83333333329961</c:v>
                </c:pt>
                <c:pt idx="11">
                  <c:v>118.75</c:v>
                </c:pt>
                <c:pt idx="12">
                  <c:v>125</c:v>
                </c:pt>
                <c:pt idx="13">
                  <c:v>106.25</c:v>
                </c:pt>
                <c:pt idx="14">
                  <c:v>113.4020618557</c:v>
                </c:pt>
                <c:pt idx="15">
                  <c:v>150.9615384615</c:v>
                </c:pt>
                <c:pt idx="16">
                  <c:v>114.8148148148</c:v>
                </c:pt>
                <c:pt idx="17">
                  <c:v>126.9230769231</c:v>
                </c:pt>
                <c:pt idx="18">
                  <c:v>150</c:v>
                </c:pt>
                <c:pt idx="19">
                  <c:v>125</c:v>
                </c:pt>
                <c:pt idx="20">
                  <c:v>100</c:v>
                </c:pt>
                <c:pt idx="21">
                  <c:v>91.708829140700004</c:v>
                </c:pt>
                <c:pt idx="22">
                  <c:v>93.351872920299598</c:v>
                </c:pt>
                <c:pt idx="23">
                  <c:v>96.819518557399945</c:v>
                </c:pt>
                <c:pt idx="24">
                  <c:v>101.83704677659961</c:v>
                </c:pt>
                <c:pt idx="25">
                  <c:v>106.52869119159961</c:v>
                </c:pt>
                <c:pt idx="26">
                  <c:v>106.51445802809999</c:v>
                </c:pt>
                <c:pt idx="27">
                  <c:v>111.25520244969999</c:v>
                </c:pt>
                <c:pt idx="28">
                  <c:v>111.6722595133996</c:v>
                </c:pt>
                <c:pt idx="29">
                  <c:v>121.3623392417</c:v>
                </c:pt>
                <c:pt idx="30">
                  <c:v>129.2701509883</c:v>
                </c:pt>
                <c:pt idx="31">
                  <c:v>136.56571039810001</c:v>
                </c:pt>
                <c:pt idx="32">
                  <c:v>131.33981422939951</c:v>
                </c:pt>
                <c:pt idx="33">
                  <c:v>124.3709507502</c:v>
                </c:pt>
              </c:numCache>
            </c:numRef>
          </c:val>
          <c:smooth val="0"/>
          <c:extLst>
            <c:ext xmlns:c16="http://schemas.microsoft.com/office/drawing/2014/chart" uri="{C3380CC4-5D6E-409C-BE32-E72D297353CC}">
              <c16:uniqueId val="{00000006-910C-4648-8B7D-1185AF743759}"/>
            </c:ext>
          </c:extLst>
        </c:ser>
        <c:ser>
          <c:idx val="2"/>
          <c:order val="7"/>
          <c:tx>
            <c:strRef>
              <c:f>'Terms of Trade'!$A$7</c:f>
              <c:strCache>
                <c:ptCount val="1"/>
                <c:pt idx="0">
                  <c:v>Côte d'Ivoire</c:v>
                </c:pt>
              </c:strCache>
            </c:strRef>
          </c:tx>
          <c:spPr>
            <a:ln>
              <a:solidFill>
                <a:srgbClr val="4D7194"/>
              </a:solidFill>
            </a:ln>
          </c:spPr>
          <c:marker>
            <c:symbol val="none"/>
          </c:marker>
          <c:cat>
            <c:strRef>
              <c:f>'Terms of Trade'!$B$4:$AI$4</c:f>
              <c:strCache>
                <c:ptCount val="34"/>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strCache>
            </c:strRef>
          </c:cat>
          <c:val>
            <c:numRef>
              <c:f>'Terms of Trade'!$B$7:$AI$7</c:f>
              <c:numCache>
                <c:formatCode>0.0</c:formatCode>
                <c:ptCount val="34"/>
                <c:pt idx="0">
                  <c:v>202.8169014085</c:v>
                </c:pt>
                <c:pt idx="1">
                  <c:v>187.09677419350001</c:v>
                </c:pt>
                <c:pt idx="2">
                  <c:v>179.3103448276006</c:v>
                </c:pt>
                <c:pt idx="3">
                  <c:v>190.56603773579999</c:v>
                </c:pt>
                <c:pt idx="4">
                  <c:v>228.5714285714005</c:v>
                </c:pt>
                <c:pt idx="5">
                  <c:v>252.0833333333</c:v>
                </c:pt>
                <c:pt idx="6">
                  <c:v>259.61538461540101</c:v>
                </c:pt>
                <c:pt idx="7">
                  <c:v>213.3333333333</c:v>
                </c:pt>
                <c:pt idx="8">
                  <c:v>195.16129032260051</c:v>
                </c:pt>
                <c:pt idx="9">
                  <c:v>165.07936507939951</c:v>
                </c:pt>
                <c:pt idx="10">
                  <c:v>143.05555555559999</c:v>
                </c:pt>
                <c:pt idx="11">
                  <c:v>156.06060606060001</c:v>
                </c:pt>
                <c:pt idx="12">
                  <c:v>162.5</c:v>
                </c:pt>
                <c:pt idx="13">
                  <c:v>77.419354838700002</c:v>
                </c:pt>
                <c:pt idx="14">
                  <c:v>122.89156626510039</c:v>
                </c:pt>
                <c:pt idx="15">
                  <c:v>122</c:v>
                </c:pt>
                <c:pt idx="16">
                  <c:v>118.5185185184996</c:v>
                </c:pt>
                <c:pt idx="17">
                  <c:v>117.34693877550001</c:v>
                </c:pt>
                <c:pt idx="18">
                  <c:v>116.6666666667</c:v>
                </c:pt>
                <c:pt idx="19">
                  <c:v>118.1818181818</c:v>
                </c:pt>
                <c:pt idx="20">
                  <c:v>100</c:v>
                </c:pt>
                <c:pt idx="21">
                  <c:v>110.5254257256</c:v>
                </c:pt>
                <c:pt idx="22">
                  <c:v>141.82322632379999</c:v>
                </c:pt>
                <c:pt idx="23">
                  <c:v>137.9524480830012</c:v>
                </c:pt>
                <c:pt idx="24">
                  <c:v>130.441696089</c:v>
                </c:pt>
                <c:pt idx="25">
                  <c:v>131.04372466599989</c:v>
                </c:pt>
                <c:pt idx="26">
                  <c:v>133.3869793911</c:v>
                </c:pt>
                <c:pt idx="27">
                  <c:v>137.6607789853</c:v>
                </c:pt>
                <c:pt idx="28">
                  <c:v>140.69985558389951</c:v>
                </c:pt>
                <c:pt idx="29">
                  <c:v>149.8694293914003</c:v>
                </c:pt>
                <c:pt idx="30">
                  <c:v>162.53619638170051</c:v>
                </c:pt>
                <c:pt idx="31">
                  <c:v>160.5345891707</c:v>
                </c:pt>
                <c:pt idx="32">
                  <c:v>145.8732569879005</c:v>
                </c:pt>
                <c:pt idx="33">
                  <c:v>141.88125834120069</c:v>
                </c:pt>
              </c:numCache>
            </c:numRef>
          </c:val>
          <c:smooth val="0"/>
          <c:extLst>
            <c:ext xmlns:c16="http://schemas.microsoft.com/office/drawing/2014/chart" uri="{C3380CC4-5D6E-409C-BE32-E72D297353CC}">
              <c16:uniqueId val="{00000007-910C-4648-8B7D-1185AF743759}"/>
            </c:ext>
          </c:extLst>
        </c:ser>
        <c:ser>
          <c:idx val="5"/>
          <c:order val="8"/>
          <c:tx>
            <c:strRef>
              <c:f>'Terms of Trade'!$A$13</c:f>
              <c:strCache>
                <c:ptCount val="1"/>
                <c:pt idx="0">
                  <c:v>Morocco</c:v>
                </c:pt>
              </c:strCache>
            </c:strRef>
          </c:tx>
          <c:marker>
            <c:symbol val="none"/>
          </c:marker>
          <c:cat>
            <c:strRef>
              <c:f>'Terms of Trade'!$B$4:$AI$4</c:f>
              <c:strCache>
                <c:ptCount val="34"/>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strCache>
            </c:strRef>
          </c:cat>
          <c:val>
            <c:numRef>
              <c:f>'Terms of Trade'!$B$13:$AI$13</c:f>
              <c:numCache>
                <c:formatCode>0.0</c:formatCode>
                <c:ptCount val="34"/>
                <c:pt idx="0">
                  <c:v>90.163934426200001</c:v>
                </c:pt>
                <c:pt idx="1">
                  <c:v>85.344827586199983</c:v>
                </c:pt>
                <c:pt idx="2">
                  <c:v>89.108910891099569</c:v>
                </c:pt>
                <c:pt idx="3">
                  <c:v>80.198019801999948</c:v>
                </c:pt>
                <c:pt idx="4">
                  <c:v>79.797979798000213</c:v>
                </c:pt>
                <c:pt idx="5">
                  <c:v>78.787878787899686</c:v>
                </c:pt>
                <c:pt idx="6">
                  <c:v>82.857142857099475</c:v>
                </c:pt>
                <c:pt idx="7">
                  <c:v>82.300884955800001</c:v>
                </c:pt>
                <c:pt idx="8">
                  <c:v>92.592592592599402</c:v>
                </c:pt>
                <c:pt idx="9">
                  <c:v>89.189189189199979</c:v>
                </c:pt>
                <c:pt idx="10">
                  <c:v>84.92063492059998</c:v>
                </c:pt>
                <c:pt idx="11">
                  <c:v>88.793103448300599</c:v>
                </c:pt>
                <c:pt idx="12">
                  <c:v>92.035398230099474</c:v>
                </c:pt>
                <c:pt idx="13">
                  <c:v>88.181818181799628</c:v>
                </c:pt>
                <c:pt idx="14">
                  <c:v>79.674796747999494</c:v>
                </c:pt>
                <c:pt idx="15">
                  <c:v>89.0625</c:v>
                </c:pt>
                <c:pt idx="16">
                  <c:v>91.538461538499476</c:v>
                </c:pt>
                <c:pt idx="17">
                  <c:v>94.782608695700006</c:v>
                </c:pt>
                <c:pt idx="18">
                  <c:v>105.8823529412</c:v>
                </c:pt>
                <c:pt idx="19">
                  <c:v>103.8834951455997</c:v>
                </c:pt>
                <c:pt idx="20">
                  <c:v>100</c:v>
                </c:pt>
                <c:pt idx="21">
                  <c:v>96.879111352299475</c:v>
                </c:pt>
                <c:pt idx="22">
                  <c:v>101.0021100074997</c:v>
                </c:pt>
                <c:pt idx="23">
                  <c:v>105.49265735119999</c:v>
                </c:pt>
                <c:pt idx="24">
                  <c:v>104.7647943735</c:v>
                </c:pt>
                <c:pt idx="25">
                  <c:v>99.479742780899628</c:v>
                </c:pt>
                <c:pt idx="26">
                  <c:v>100.4007984297</c:v>
                </c:pt>
                <c:pt idx="27">
                  <c:v>98.424510065000305</c:v>
                </c:pt>
                <c:pt idx="28">
                  <c:v>131.7374211639</c:v>
                </c:pt>
                <c:pt idx="29">
                  <c:v>135.87731767640051</c:v>
                </c:pt>
                <c:pt idx="30">
                  <c:v>133.00491114459999</c:v>
                </c:pt>
                <c:pt idx="31">
                  <c:v>138.1380337874003</c:v>
                </c:pt>
                <c:pt idx="32">
                  <c:v>113.5704089361995</c:v>
                </c:pt>
                <c:pt idx="33">
                  <c:v>112.7722233312</c:v>
                </c:pt>
              </c:numCache>
            </c:numRef>
          </c:val>
          <c:smooth val="0"/>
          <c:extLst>
            <c:ext xmlns:c16="http://schemas.microsoft.com/office/drawing/2014/chart" uri="{C3380CC4-5D6E-409C-BE32-E72D297353CC}">
              <c16:uniqueId val="{00000008-910C-4648-8B7D-1185AF743759}"/>
            </c:ext>
          </c:extLst>
        </c:ser>
        <c:ser>
          <c:idx val="13"/>
          <c:order val="9"/>
          <c:tx>
            <c:strRef>
              <c:f>'Terms of Trade'!$A$18</c:f>
              <c:strCache>
                <c:ptCount val="1"/>
                <c:pt idx="0">
                  <c:v>Uganda</c:v>
                </c:pt>
              </c:strCache>
            </c:strRef>
          </c:tx>
          <c:spPr>
            <a:ln w="25400">
              <a:solidFill>
                <a:schemeClr val="tx1">
                  <a:lumMod val="85000"/>
                  <a:lumOff val="15000"/>
                </a:schemeClr>
              </a:solidFill>
              <a:prstDash val="lgDashDotDot"/>
            </a:ln>
          </c:spPr>
          <c:marker>
            <c:symbol val="none"/>
          </c:marker>
          <c:cat>
            <c:strRef>
              <c:f>'Terms of Trade'!$B$4:$AI$4</c:f>
              <c:strCache>
                <c:ptCount val="34"/>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strCache>
            </c:strRef>
          </c:cat>
          <c:val>
            <c:numRef>
              <c:f>'Terms of Trade'!$B$18:$AI$18</c:f>
              <c:numCache>
                <c:formatCode>General</c:formatCode>
                <c:ptCount val="34"/>
                <c:pt idx="2" formatCode="0.0">
                  <c:v>165.21739130430001</c:v>
                </c:pt>
                <c:pt idx="3" formatCode="0.0">
                  <c:v>247.16981132079999</c:v>
                </c:pt>
                <c:pt idx="4" formatCode="0.0">
                  <c:v>295.69892473119887</c:v>
                </c:pt>
                <c:pt idx="5" formatCode="0.0">
                  <c:v>315.625</c:v>
                </c:pt>
                <c:pt idx="6" formatCode="0.0">
                  <c:v>295.23809523809791</c:v>
                </c:pt>
                <c:pt idx="7" formatCode="0.0">
                  <c:v>191.71597633139999</c:v>
                </c:pt>
                <c:pt idx="8" formatCode="0.0">
                  <c:v>191.61290322580001</c:v>
                </c:pt>
                <c:pt idx="9" formatCode="0.0">
                  <c:v>183.07692307689999</c:v>
                </c:pt>
                <c:pt idx="10" formatCode="0.0">
                  <c:v>145.68965517239951</c:v>
                </c:pt>
                <c:pt idx="11" formatCode="0.0">
                  <c:v>133.96226415090001</c:v>
                </c:pt>
                <c:pt idx="12" formatCode="0.0">
                  <c:v>120.3883495145994</c:v>
                </c:pt>
                <c:pt idx="13" formatCode="0.0">
                  <c:v>113.4615384615003</c:v>
                </c:pt>
                <c:pt idx="14" formatCode="0.0">
                  <c:v>131.42857142860001</c:v>
                </c:pt>
                <c:pt idx="15" formatCode="0.0">
                  <c:v>197.16981132079999</c:v>
                </c:pt>
                <c:pt idx="16" formatCode="0.0">
                  <c:v>157.65765765770001</c:v>
                </c:pt>
                <c:pt idx="17" formatCode="0.0">
                  <c:v>156</c:v>
                </c:pt>
                <c:pt idx="18" formatCode="0.0">
                  <c:v>139</c:v>
                </c:pt>
                <c:pt idx="19" formatCode="0.0">
                  <c:v>120.618556701</c:v>
                </c:pt>
                <c:pt idx="20" formatCode="0.0">
                  <c:v>100</c:v>
                </c:pt>
                <c:pt idx="21" formatCode="0.0">
                  <c:v>92.964173360000302</c:v>
                </c:pt>
                <c:pt idx="22" formatCode="0.0">
                  <c:v>95.445428805600002</c:v>
                </c:pt>
                <c:pt idx="23" formatCode="0.0">
                  <c:v>95.822462984399948</c:v>
                </c:pt>
                <c:pt idx="24" formatCode="0.0">
                  <c:v>93.967427507400004</c:v>
                </c:pt>
                <c:pt idx="25" formatCode="0.0">
                  <c:v>96.483996742100004</c:v>
                </c:pt>
                <c:pt idx="26" formatCode="0.0">
                  <c:v>97.764035086800007</c:v>
                </c:pt>
                <c:pt idx="27" formatCode="0.0">
                  <c:v>99.700929017999982</c:v>
                </c:pt>
                <c:pt idx="28" formatCode="0.0">
                  <c:v>101.0636147751004</c:v>
                </c:pt>
                <c:pt idx="29" formatCode="0.0">
                  <c:v>108.9303084805</c:v>
                </c:pt>
                <c:pt idx="30" formatCode="0.0">
                  <c:v>114.4291768774995</c:v>
                </c:pt>
                <c:pt idx="31" formatCode="0.0">
                  <c:v>121.5292709723997</c:v>
                </c:pt>
                <c:pt idx="32" formatCode="0.0">
                  <c:v>111.201237095</c:v>
                </c:pt>
                <c:pt idx="33" formatCode="0.0">
                  <c:v>106.1492121472</c:v>
                </c:pt>
              </c:numCache>
            </c:numRef>
          </c:val>
          <c:smooth val="0"/>
          <c:extLst>
            <c:ext xmlns:c16="http://schemas.microsoft.com/office/drawing/2014/chart" uri="{C3380CC4-5D6E-409C-BE32-E72D297353CC}">
              <c16:uniqueId val="{00000009-910C-4648-8B7D-1185AF743759}"/>
            </c:ext>
          </c:extLst>
        </c:ser>
        <c:ser>
          <c:idx val="7"/>
          <c:order val="10"/>
          <c:tx>
            <c:strRef>
              <c:f>'Terms of Trade'!$A$12</c:f>
              <c:strCache>
                <c:ptCount val="1"/>
                <c:pt idx="0">
                  <c:v>Kenya</c:v>
                </c:pt>
              </c:strCache>
            </c:strRef>
          </c:tx>
          <c:spPr>
            <a:ln>
              <a:solidFill>
                <a:schemeClr val="accent5">
                  <a:lumMod val="75000"/>
                </a:schemeClr>
              </a:solidFill>
            </a:ln>
          </c:spPr>
          <c:marker>
            <c:symbol val="none"/>
          </c:marker>
          <c:cat>
            <c:strRef>
              <c:f>'Terms of Trade'!$B$4:$AI$4</c:f>
              <c:strCache>
                <c:ptCount val="34"/>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strCache>
            </c:strRef>
          </c:cat>
          <c:val>
            <c:numRef>
              <c:f>'Terms of Trade'!$B$12:$AI$12</c:f>
              <c:numCache>
                <c:formatCode>0.0</c:formatCode>
                <c:ptCount val="34"/>
                <c:pt idx="0">
                  <c:v>100.72463768119999</c:v>
                </c:pt>
                <c:pt idx="1">
                  <c:v>88.111888111899475</c:v>
                </c:pt>
                <c:pt idx="2">
                  <c:v>81.617647058800003</c:v>
                </c:pt>
                <c:pt idx="3">
                  <c:v>77.372262773699475</c:v>
                </c:pt>
                <c:pt idx="4">
                  <c:v>87.022900763399946</c:v>
                </c:pt>
                <c:pt idx="5">
                  <c:v>76.691729323299981</c:v>
                </c:pt>
                <c:pt idx="6">
                  <c:v>85.496183206100113</c:v>
                </c:pt>
                <c:pt idx="7">
                  <c:v>77.862595419800002</c:v>
                </c:pt>
                <c:pt idx="8">
                  <c:v>81.06060606059998</c:v>
                </c:pt>
                <c:pt idx="9">
                  <c:v>79.365079365100001</c:v>
                </c:pt>
                <c:pt idx="10">
                  <c:v>70.149253731300405</c:v>
                </c:pt>
                <c:pt idx="11">
                  <c:v>78.688524590200004</c:v>
                </c:pt>
                <c:pt idx="12">
                  <c:v>81.034482758599495</c:v>
                </c:pt>
                <c:pt idx="13">
                  <c:v>94.871794871799494</c:v>
                </c:pt>
                <c:pt idx="14">
                  <c:v>107.2289156627</c:v>
                </c:pt>
                <c:pt idx="15">
                  <c:v>103.8834951455997</c:v>
                </c:pt>
                <c:pt idx="16">
                  <c:v>108.2474226804004</c:v>
                </c:pt>
                <c:pt idx="17">
                  <c:v>114.0186915888</c:v>
                </c:pt>
                <c:pt idx="18">
                  <c:v>109.90990990989999</c:v>
                </c:pt>
                <c:pt idx="19">
                  <c:v>98.076923076900002</c:v>
                </c:pt>
                <c:pt idx="20">
                  <c:v>100</c:v>
                </c:pt>
                <c:pt idx="21">
                  <c:v>95.116264224999995</c:v>
                </c:pt>
                <c:pt idx="22">
                  <c:v>91.596767490299982</c:v>
                </c:pt>
                <c:pt idx="23">
                  <c:v>90.918202841500005</c:v>
                </c:pt>
                <c:pt idx="24">
                  <c:v>89.715440851099672</c:v>
                </c:pt>
                <c:pt idx="25">
                  <c:v>89.982458501999801</c:v>
                </c:pt>
                <c:pt idx="26">
                  <c:v>89.082105301399949</c:v>
                </c:pt>
                <c:pt idx="27">
                  <c:v>86.417012482000374</c:v>
                </c:pt>
                <c:pt idx="28">
                  <c:v>86.150208298999701</c:v>
                </c:pt>
                <c:pt idx="29">
                  <c:v>96.625758247399446</c:v>
                </c:pt>
                <c:pt idx="30">
                  <c:v>95.252388460899468</c:v>
                </c:pt>
                <c:pt idx="31">
                  <c:v>92.180336708399494</c:v>
                </c:pt>
                <c:pt idx="32">
                  <c:v>92.241858532099613</c:v>
                </c:pt>
                <c:pt idx="33">
                  <c:v>88.307179955099983</c:v>
                </c:pt>
              </c:numCache>
            </c:numRef>
          </c:val>
          <c:smooth val="0"/>
          <c:extLst>
            <c:ext xmlns:c16="http://schemas.microsoft.com/office/drawing/2014/chart" uri="{C3380CC4-5D6E-409C-BE32-E72D297353CC}">
              <c16:uniqueId val="{0000000A-910C-4648-8B7D-1185AF743759}"/>
            </c:ext>
          </c:extLst>
        </c:ser>
        <c:ser>
          <c:idx val="1"/>
          <c:order val="11"/>
          <c:tx>
            <c:strRef>
              <c:f>'Terms of Trade'!$A$6</c:f>
              <c:strCache>
                <c:ptCount val="1"/>
                <c:pt idx="0">
                  <c:v>Botswana</c:v>
                </c:pt>
              </c:strCache>
            </c:strRef>
          </c:tx>
          <c:spPr>
            <a:ln>
              <a:prstDash val="lgDash"/>
            </a:ln>
          </c:spPr>
          <c:marker>
            <c:symbol val="none"/>
          </c:marker>
          <c:cat>
            <c:strRef>
              <c:f>'Terms of Trade'!$B$4:$AI$4</c:f>
              <c:strCache>
                <c:ptCount val="34"/>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strCache>
            </c:strRef>
          </c:cat>
          <c:val>
            <c:numRef>
              <c:f>'Terms of Trade'!$B$6:$AI$6</c:f>
              <c:numCache>
                <c:formatCode>0.0</c:formatCode>
                <c:ptCount val="34"/>
                <c:pt idx="0">
                  <c:v>83.505154639200299</c:v>
                </c:pt>
                <c:pt idx="1">
                  <c:v>74.257425742600006</c:v>
                </c:pt>
                <c:pt idx="2">
                  <c:v>67.741935483899994</c:v>
                </c:pt>
                <c:pt idx="3">
                  <c:v>62.886597938100003</c:v>
                </c:pt>
                <c:pt idx="4">
                  <c:v>68.604651162799598</c:v>
                </c:pt>
                <c:pt idx="5">
                  <c:v>82.8125</c:v>
                </c:pt>
                <c:pt idx="6">
                  <c:v>82.666666666699982</c:v>
                </c:pt>
                <c:pt idx="7">
                  <c:v>89.130434782599465</c:v>
                </c:pt>
                <c:pt idx="8">
                  <c:v>101.1235955055997</c:v>
                </c:pt>
                <c:pt idx="9">
                  <c:v>102.2471910112003</c:v>
                </c:pt>
                <c:pt idx="10">
                  <c:v>98.130841121499358</c:v>
                </c:pt>
                <c:pt idx="11">
                  <c:v>91.818181818199491</c:v>
                </c:pt>
                <c:pt idx="12">
                  <c:v>84.166666666699982</c:v>
                </c:pt>
                <c:pt idx="13">
                  <c:v>85.470085470100003</c:v>
                </c:pt>
                <c:pt idx="14">
                  <c:v>89.565217391299981</c:v>
                </c:pt>
                <c:pt idx="15">
                  <c:v>89.344262295099995</c:v>
                </c:pt>
                <c:pt idx="16">
                  <c:v>93.75</c:v>
                </c:pt>
                <c:pt idx="17">
                  <c:v>98.181818181799628</c:v>
                </c:pt>
                <c:pt idx="18">
                  <c:v>100</c:v>
                </c:pt>
                <c:pt idx="19">
                  <c:v>100</c:v>
                </c:pt>
                <c:pt idx="20">
                  <c:v>100</c:v>
                </c:pt>
                <c:pt idx="21">
                  <c:v>99.565030412099475</c:v>
                </c:pt>
                <c:pt idx="22">
                  <c:v>97.852918887199465</c:v>
                </c:pt>
                <c:pt idx="23">
                  <c:v>94.883003758699701</c:v>
                </c:pt>
                <c:pt idx="24">
                  <c:v>94.033574699100299</c:v>
                </c:pt>
                <c:pt idx="25">
                  <c:v>89.665877675199468</c:v>
                </c:pt>
                <c:pt idx="26">
                  <c:v>94.085146943399948</c:v>
                </c:pt>
                <c:pt idx="27">
                  <c:v>98.505951679500001</c:v>
                </c:pt>
                <c:pt idx="28">
                  <c:v>81.514712658700006</c:v>
                </c:pt>
                <c:pt idx="29">
                  <c:v>82.1436799385</c:v>
                </c:pt>
                <c:pt idx="30">
                  <c:v>85.419037008000004</c:v>
                </c:pt>
                <c:pt idx="31">
                  <c:v>83.044366401100305</c:v>
                </c:pt>
                <c:pt idx="32">
                  <c:v>82.639334658699482</c:v>
                </c:pt>
                <c:pt idx="33">
                  <c:v>82.324667654099983</c:v>
                </c:pt>
              </c:numCache>
            </c:numRef>
          </c:val>
          <c:smooth val="0"/>
          <c:extLst>
            <c:ext xmlns:c16="http://schemas.microsoft.com/office/drawing/2014/chart" uri="{C3380CC4-5D6E-409C-BE32-E72D297353CC}">
              <c16:uniqueId val="{0000000B-910C-4648-8B7D-1185AF743759}"/>
            </c:ext>
          </c:extLst>
        </c:ser>
        <c:ser>
          <c:idx val="8"/>
          <c:order val="12"/>
          <c:tx>
            <c:strRef>
              <c:f>'Terms of Trade'!$A$22</c:f>
              <c:strCache>
                <c:ptCount val="1"/>
                <c:pt idx="0">
                  <c:v>Mauritius</c:v>
                </c:pt>
              </c:strCache>
            </c:strRef>
          </c:tx>
          <c:spPr>
            <a:ln cmpd="dbl"/>
          </c:spPr>
          <c:marker>
            <c:symbol val="none"/>
          </c:marker>
          <c:cat>
            <c:strRef>
              <c:f>'Terms of Trade'!$B$4:$AI$4</c:f>
              <c:strCache>
                <c:ptCount val="34"/>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strCache>
            </c:strRef>
          </c:cat>
          <c:val>
            <c:numRef>
              <c:f>'Terms of Trade'!$B$22:$AI$22</c:f>
              <c:numCache>
                <c:formatCode>0.0</c:formatCode>
                <c:ptCount val="34"/>
                <c:pt idx="0">
                  <c:v>92.5</c:v>
                </c:pt>
                <c:pt idx="1">
                  <c:v>82.417582417600002</c:v>
                </c:pt>
                <c:pt idx="2">
                  <c:v>78.048780487800002</c:v>
                </c:pt>
                <c:pt idx="3">
                  <c:v>79.746835442999981</c:v>
                </c:pt>
                <c:pt idx="4">
                  <c:v>81.333333333299464</c:v>
                </c:pt>
                <c:pt idx="5">
                  <c:v>80.281690140799981</c:v>
                </c:pt>
                <c:pt idx="6">
                  <c:v>87.012987012999446</c:v>
                </c:pt>
                <c:pt idx="7">
                  <c:v>96.385542168699402</c:v>
                </c:pt>
                <c:pt idx="8">
                  <c:v>96.629213483100301</c:v>
                </c:pt>
                <c:pt idx="9">
                  <c:v>93.333333333299464</c:v>
                </c:pt>
                <c:pt idx="10">
                  <c:v>92.631578947399902</c:v>
                </c:pt>
                <c:pt idx="11">
                  <c:v>94.174757281599511</c:v>
                </c:pt>
                <c:pt idx="12">
                  <c:v>93.137254901999995</c:v>
                </c:pt>
                <c:pt idx="13">
                  <c:v>90.566037735799512</c:v>
                </c:pt>
                <c:pt idx="14">
                  <c:v>89.215686274500001</c:v>
                </c:pt>
                <c:pt idx="15">
                  <c:v>88.495575221199999</c:v>
                </c:pt>
                <c:pt idx="16">
                  <c:v>90.677966101699482</c:v>
                </c:pt>
                <c:pt idx="17">
                  <c:v>91.379310344799464</c:v>
                </c:pt>
                <c:pt idx="18">
                  <c:v>94.174757281599511</c:v>
                </c:pt>
                <c:pt idx="19">
                  <c:v>96.938775510199491</c:v>
                </c:pt>
                <c:pt idx="20">
                  <c:v>100</c:v>
                </c:pt>
                <c:pt idx="21">
                  <c:v>94.521819870000002</c:v>
                </c:pt>
                <c:pt idx="22">
                  <c:v>98.138297872299475</c:v>
                </c:pt>
                <c:pt idx="23">
                  <c:v>104.4444444444004</c:v>
                </c:pt>
                <c:pt idx="24">
                  <c:v>100.8421052632001</c:v>
                </c:pt>
                <c:pt idx="25">
                  <c:v>91.916439600399997</c:v>
                </c:pt>
                <c:pt idx="26">
                  <c:v>86.370967741900003</c:v>
                </c:pt>
                <c:pt idx="27">
                  <c:v>85.880781366699281</c:v>
                </c:pt>
                <c:pt idx="28">
                  <c:v>76.184802834599282</c:v>
                </c:pt>
                <c:pt idx="29">
                  <c:v>80.518243007799981</c:v>
                </c:pt>
                <c:pt idx="30">
                  <c:v>72.766809636600001</c:v>
                </c:pt>
                <c:pt idx="31">
                  <c:v>71.047335788900213</c:v>
                </c:pt>
                <c:pt idx="32">
                  <c:v>71.664478601699628</c:v>
                </c:pt>
                <c:pt idx="33">
                  <c:v>75.997674853800007</c:v>
                </c:pt>
              </c:numCache>
            </c:numRef>
          </c:val>
          <c:smooth val="0"/>
          <c:extLst>
            <c:ext xmlns:c16="http://schemas.microsoft.com/office/drawing/2014/chart" uri="{C3380CC4-5D6E-409C-BE32-E72D297353CC}">
              <c16:uniqueId val="{0000000C-910C-4648-8B7D-1185AF743759}"/>
            </c:ext>
          </c:extLst>
        </c:ser>
        <c:dLbls>
          <c:showLegendKey val="0"/>
          <c:showVal val="0"/>
          <c:showCatName val="0"/>
          <c:showSerName val="0"/>
          <c:showPercent val="0"/>
          <c:showBubbleSize val="0"/>
        </c:dLbls>
        <c:smooth val="0"/>
        <c:axId val="-2047817768"/>
        <c:axId val="-2047820968"/>
      </c:lineChart>
      <c:catAx>
        <c:axId val="-2047817768"/>
        <c:scaling>
          <c:orientation val="minMax"/>
        </c:scaling>
        <c:delete val="0"/>
        <c:axPos val="b"/>
        <c:numFmt formatCode="General" sourceLinked="1"/>
        <c:majorTickMark val="out"/>
        <c:minorTickMark val="none"/>
        <c:tickLblPos val="nextTo"/>
        <c:txPr>
          <a:bodyPr rot="-5400000" vert="horz"/>
          <a:lstStyle/>
          <a:p>
            <a:pPr>
              <a:defRPr sz="1200"/>
            </a:pPr>
            <a:endParaRPr lang="en-US"/>
          </a:p>
        </c:txPr>
        <c:crossAx val="-2047820968"/>
        <c:crosses val="autoZero"/>
        <c:auto val="1"/>
        <c:lblAlgn val="ctr"/>
        <c:lblOffset val="100"/>
        <c:tickLblSkip val="2"/>
        <c:noMultiLvlLbl val="0"/>
      </c:catAx>
      <c:valAx>
        <c:axId val="-2047820968"/>
        <c:scaling>
          <c:orientation val="minMax"/>
          <c:max val="400"/>
        </c:scaling>
        <c:delete val="0"/>
        <c:axPos val="l"/>
        <c:majorGridlines>
          <c:spPr>
            <a:ln w="3175">
              <a:solidFill>
                <a:sysClr val="windowText" lastClr="000000">
                  <a:alpha val="9000"/>
                </a:sysClr>
              </a:solidFill>
              <a:prstDash val="sysDash"/>
            </a:ln>
          </c:spPr>
        </c:majorGridlines>
        <c:numFmt formatCode="0" sourceLinked="0"/>
        <c:majorTickMark val="out"/>
        <c:minorTickMark val="none"/>
        <c:tickLblPos val="nextTo"/>
        <c:txPr>
          <a:bodyPr/>
          <a:lstStyle/>
          <a:p>
            <a:pPr>
              <a:defRPr sz="1200"/>
            </a:pPr>
            <a:endParaRPr lang="en-US"/>
          </a:p>
        </c:txPr>
        <c:crossAx val="-2047817768"/>
        <c:crosses val="autoZero"/>
        <c:crossBetween val="between"/>
      </c:valAx>
    </c:plotArea>
    <c:legend>
      <c:legendPos val="r"/>
      <c:layout>
        <c:manualLayout>
          <c:xMode val="edge"/>
          <c:yMode val="edge"/>
          <c:x val="0.73941173652678704"/>
          <c:y val="0.29376997858413201"/>
          <c:w val="0.22823622047244199"/>
          <c:h val="0.45073808420563899"/>
        </c:manualLayout>
      </c:layout>
      <c:overlay val="0"/>
      <c:txPr>
        <a:bodyPr/>
        <a:lstStyle/>
        <a:p>
          <a:pPr>
            <a:defRPr sz="1200"/>
          </a:pPr>
          <a:endParaRPr lang="en-US"/>
        </a:p>
      </c:txPr>
    </c:legend>
    <c:plotVisOnly val="1"/>
    <c:dispBlanksAs val="gap"/>
    <c:showDLblsOverMax val="0"/>
  </c:chart>
  <c:spPr>
    <a:ln>
      <a:noFill/>
    </a:ln>
  </c:spPr>
  <c:txPr>
    <a:bodyPr/>
    <a:lstStyle/>
    <a:p>
      <a:pPr>
        <a:defRPr sz="1000">
          <a:latin typeface="Arial" pitchFamily="34" charset="0"/>
          <a:cs typeface="Arial" pitchFamily="34" charset="0"/>
        </a:defRPr>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rgbClr val="FF0000"/>
                </a:solidFill>
                <a:latin typeface="Arial" panose="020B0604020202020204" pitchFamily="34" charset="0"/>
                <a:ea typeface="+mn-ea"/>
                <a:cs typeface="+mn-cs"/>
              </a:defRPr>
            </a:pPr>
            <a:r>
              <a:rPr lang="en-GB" sz="1450" b="1" baseline="0" dirty="0">
                <a:solidFill>
                  <a:schemeClr val="tx1"/>
                </a:solidFill>
              </a:rPr>
              <a:t>MSCI Indices Current Price/Book and 5y Range </a:t>
            </a:r>
          </a:p>
          <a:p>
            <a:pPr>
              <a:defRPr sz="1400" b="0" i="0" u="none" strike="noStrike" kern="1200" spc="0" baseline="0">
                <a:solidFill>
                  <a:srgbClr val="FF0000"/>
                </a:solidFill>
                <a:latin typeface="Arial" panose="020B0604020202020204" pitchFamily="34" charset="0"/>
                <a:ea typeface="+mn-ea"/>
                <a:cs typeface="+mn-cs"/>
              </a:defRPr>
            </a:pPr>
            <a:r>
              <a:rPr lang="en-GB" sz="1200" b="0" baseline="0" dirty="0">
                <a:solidFill>
                  <a:schemeClr val="tx1"/>
                </a:solidFill>
              </a:rPr>
              <a:t>(* indicates local index)</a:t>
            </a:r>
          </a:p>
        </c:rich>
      </c:tx>
      <c:layout>
        <c:manualLayout>
          <c:xMode val="edge"/>
          <c:yMode val="edge"/>
          <c:x val="0.16010000946396899"/>
          <c:y val="2.7170714074342201E-2"/>
        </c:manualLayout>
      </c:layout>
      <c:overlay val="0"/>
      <c:spPr>
        <a:noFill/>
        <a:ln>
          <a:noFill/>
        </a:ln>
        <a:effectLst/>
      </c:spPr>
    </c:title>
    <c:autoTitleDeleted val="0"/>
    <c:plotArea>
      <c:layout>
        <c:manualLayout>
          <c:layoutTarget val="inner"/>
          <c:xMode val="edge"/>
          <c:yMode val="edge"/>
          <c:x val="7.4377195400785398E-2"/>
          <c:y val="0.16785642894042299"/>
          <c:w val="0.921593588366725"/>
          <c:h val="0.63764571567859396"/>
        </c:manualLayout>
      </c:layout>
      <c:stockChart>
        <c:ser>
          <c:idx val="0"/>
          <c:order val="0"/>
          <c:tx>
            <c:strRef>
              <c:f>'BLOOM DATA'!$AI$3</c:f>
              <c:strCache>
                <c:ptCount val="1"/>
                <c:pt idx="0">
                  <c:v>Max</c:v>
                </c:pt>
              </c:strCache>
            </c:strRef>
          </c:tx>
          <c:spPr>
            <a:ln w="28575" cap="rnd">
              <a:noFill/>
              <a:round/>
            </a:ln>
            <a:effectLst/>
          </c:spPr>
          <c:marker>
            <c:symbol val="none"/>
          </c:marker>
          <c:cat>
            <c:strRef>
              <c:f>'BLOOM DATA'!$AJ$2:$CP$2</c:f>
              <c:strCache>
                <c:ptCount val="51"/>
                <c:pt idx="0">
                  <c:v>FRONTIER</c:v>
                </c:pt>
                <c:pt idx="1">
                  <c:v>EM</c:v>
                </c:pt>
                <c:pt idx="2">
                  <c:v>FM Asia</c:v>
                </c:pt>
                <c:pt idx="3">
                  <c:v>FM Africa</c:v>
                </c:pt>
                <c:pt idx="4">
                  <c:v>World</c:v>
                </c:pt>
                <c:pt idx="7">
                  <c:v>TURKEY</c:v>
                </c:pt>
                <c:pt idx="8">
                  <c:v>Philippines</c:v>
                </c:pt>
                <c:pt idx="9">
                  <c:v>Colombia</c:v>
                </c:pt>
                <c:pt idx="10">
                  <c:v>Peru</c:v>
                </c:pt>
                <c:pt idx="13">
                  <c:v>ARGENTINA</c:v>
                </c:pt>
                <c:pt idx="14">
                  <c:v>Romania</c:v>
                </c:pt>
                <c:pt idx="15">
                  <c:v>Kazakhstan</c:v>
                </c:pt>
                <c:pt idx="16">
                  <c:v>Ukraine</c:v>
                </c:pt>
                <c:pt idx="20">
                  <c:v>Pakistan</c:v>
                </c:pt>
                <c:pt idx="21">
                  <c:v>Vietnam</c:v>
                </c:pt>
                <c:pt idx="22">
                  <c:v>Bangladesh</c:v>
                </c:pt>
                <c:pt idx="23">
                  <c:v>Sri Lanka</c:v>
                </c:pt>
                <c:pt idx="24">
                  <c:v>Philippines</c:v>
                </c:pt>
                <c:pt idx="25">
                  <c:v>Thailand</c:v>
                </c:pt>
                <c:pt idx="28">
                  <c:v>NIGERIA</c:v>
                </c:pt>
                <c:pt idx="29">
                  <c:v>Kenya</c:v>
                </c:pt>
                <c:pt idx="30">
                  <c:v>Zimbabwe*</c:v>
                </c:pt>
                <c:pt idx="31">
                  <c:v>Mauritius</c:v>
                </c:pt>
                <c:pt idx="32">
                  <c:v>Botswana*</c:v>
                </c:pt>
                <c:pt idx="33">
                  <c:v>Ghana*</c:v>
                </c:pt>
                <c:pt idx="36">
                  <c:v>EGYPT</c:v>
                </c:pt>
                <c:pt idx="37">
                  <c:v>Morocco</c:v>
                </c:pt>
                <c:pt idx="38">
                  <c:v>Tunisia</c:v>
                </c:pt>
                <c:pt idx="41">
                  <c:v>SAUDI</c:v>
                </c:pt>
                <c:pt idx="42">
                  <c:v>UAE</c:v>
                </c:pt>
                <c:pt idx="43">
                  <c:v>Qatar*</c:v>
                </c:pt>
                <c:pt idx="44">
                  <c:v>Kuwait*</c:v>
                </c:pt>
                <c:pt idx="45">
                  <c:v>Oman*</c:v>
                </c:pt>
                <c:pt idx="46">
                  <c:v>Bahrain</c:v>
                </c:pt>
                <c:pt idx="49">
                  <c:v>Jordan*</c:v>
                </c:pt>
                <c:pt idx="50">
                  <c:v>Lebanon*</c:v>
                </c:pt>
              </c:strCache>
            </c:strRef>
          </c:cat>
          <c:val>
            <c:numRef>
              <c:f>'BLOOM DATA'!$AJ$3:$CP$3</c:f>
              <c:numCache>
                <c:formatCode>0.0</c:formatCode>
                <c:ptCount val="51"/>
                <c:pt idx="0">
                  <c:v>1.9898</c:v>
                </c:pt>
                <c:pt idx="1">
                  <c:v>1.9879</c:v>
                </c:pt>
                <c:pt idx="2">
                  <c:v>2.2862</c:v>
                </c:pt>
                <c:pt idx="3">
                  <c:v>3.08</c:v>
                </c:pt>
                <c:pt idx="4">
                  <c:v>2.3220000000000001</c:v>
                </c:pt>
                <c:pt idx="7">
                  <c:v>2.0636000000000001</c:v>
                </c:pt>
                <c:pt idx="8">
                  <c:v>3.5003000000000002</c:v>
                </c:pt>
                <c:pt idx="9">
                  <c:v>2.2092000000000001</c:v>
                </c:pt>
                <c:pt idx="10">
                  <c:v>5.2122000000000002</c:v>
                </c:pt>
                <c:pt idx="13">
                  <c:v>2.5442999999999998</c:v>
                </c:pt>
                <c:pt idx="14">
                  <c:v>1.4857</c:v>
                </c:pt>
                <c:pt idx="15">
                  <c:v>1.3617999999999999</c:v>
                </c:pt>
                <c:pt idx="16">
                  <c:v>2.5954000000000002</c:v>
                </c:pt>
                <c:pt idx="20">
                  <c:v>2.466299999999999</c:v>
                </c:pt>
                <c:pt idx="21">
                  <c:v>4.1429999999999954</c:v>
                </c:pt>
                <c:pt idx="22">
                  <c:v>5.9907000000000004</c:v>
                </c:pt>
                <c:pt idx="23">
                  <c:v>3.2663000000000002</c:v>
                </c:pt>
                <c:pt idx="24">
                  <c:v>3.5003000000000002</c:v>
                </c:pt>
                <c:pt idx="25">
                  <c:v>2.5830000000000002</c:v>
                </c:pt>
                <c:pt idx="28">
                  <c:v>3.0527000000000002</c:v>
                </c:pt>
                <c:pt idx="29">
                  <c:v>4.4417</c:v>
                </c:pt>
                <c:pt idx="30">
                  <c:v>1.8445</c:v>
                </c:pt>
                <c:pt idx="31">
                  <c:v>1.7625</c:v>
                </c:pt>
                <c:pt idx="32">
                  <c:v>3.0204</c:v>
                </c:pt>
                <c:pt idx="33">
                  <c:v>3.7507999999999999</c:v>
                </c:pt>
                <c:pt idx="36">
                  <c:v>2.9238</c:v>
                </c:pt>
                <c:pt idx="37">
                  <c:v>4.8984999999999976</c:v>
                </c:pt>
                <c:pt idx="38">
                  <c:v>2.7825000000000002</c:v>
                </c:pt>
                <c:pt idx="41">
                  <c:v>2.7</c:v>
                </c:pt>
                <c:pt idx="42">
                  <c:v>2.3041</c:v>
                </c:pt>
                <c:pt idx="43">
                  <c:v>2.378899999999998</c:v>
                </c:pt>
                <c:pt idx="44">
                  <c:v>1.5971</c:v>
                </c:pt>
                <c:pt idx="45">
                  <c:v>1.8634999999999999</c:v>
                </c:pt>
                <c:pt idx="46">
                  <c:v>1.4427000000000001</c:v>
                </c:pt>
                <c:pt idx="49">
                  <c:v>1.2773000000000001</c:v>
                </c:pt>
                <c:pt idx="50">
                  <c:v>1.1870000000000001</c:v>
                </c:pt>
              </c:numCache>
            </c:numRef>
          </c:val>
          <c:smooth val="0"/>
          <c:extLst>
            <c:ext xmlns:c16="http://schemas.microsoft.com/office/drawing/2014/chart" uri="{C3380CC4-5D6E-409C-BE32-E72D297353CC}">
              <c16:uniqueId val="{00000000-7042-4B12-9C48-3E55B5B3BF7B}"/>
            </c:ext>
          </c:extLst>
        </c:ser>
        <c:ser>
          <c:idx val="1"/>
          <c:order val="1"/>
          <c:tx>
            <c:strRef>
              <c:f>'BLOOM DATA'!$AI$4</c:f>
              <c:strCache>
                <c:ptCount val="1"/>
                <c:pt idx="0">
                  <c:v>Current</c:v>
                </c:pt>
              </c:strCache>
            </c:strRef>
          </c:tx>
          <c:spPr>
            <a:ln w="28575" cap="rnd">
              <a:noFill/>
              <a:round/>
            </a:ln>
            <a:effectLst/>
          </c:spPr>
          <c:marker>
            <c:symbol val="circle"/>
            <c:size val="6"/>
            <c:spPr>
              <a:solidFill>
                <a:srgbClr val="960000"/>
              </a:solidFill>
              <a:ln w="9525">
                <a:solidFill>
                  <a:srgbClr val="960000"/>
                </a:solidFill>
              </a:ln>
              <a:effectLst/>
            </c:spPr>
          </c:marker>
          <c:dPt>
            <c:idx val="28"/>
            <c:marker>
              <c:symbol val="diamond"/>
              <c:size val="8"/>
              <c:spPr>
                <a:solidFill>
                  <a:srgbClr val="009900"/>
                </a:solidFill>
                <a:ln w="19050">
                  <a:solidFill>
                    <a:schemeClr val="tx1"/>
                  </a:solidFill>
                </a:ln>
                <a:effectLst/>
              </c:spPr>
            </c:marker>
            <c:bubble3D val="0"/>
            <c:extLst>
              <c:ext xmlns:c16="http://schemas.microsoft.com/office/drawing/2014/chart" uri="{C3380CC4-5D6E-409C-BE32-E72D297353CC}">
                <c16:uniqueId val="{00000001-7042-4B12-9C48-3E55B5B3BF7B}"/>
              </c:ext>
            </c:extLst>
          </c:dPt>
          <c:cat>
            <c:strRef>
              <c:f>'BLOOM DATA'!$AJ$2:$CP$2</c:f>
              <c:strCache>
                <c:ptCount val="51"/>
                <c:pt idx="0">
                  <c:v>FRONTIER</c:v>
                </c:pt>
                <c:pt idx="1">
                  <c:v>EM</c:v>
                </c:pt>
                <c:pt idx="2">
                  <c:v>FM Asia</c:v>
                </c:pt>
                <c:pt idx="3">
                  <c:v>FM Africa</c:v>
                </c:pt>
                <c:pt idx="4">
                  <c:v>World</c:v>
                </c:pt>
                <c:pt idx="7">
                  <c:v>TURKEY</c:v>
                </c:pt>
                <c:pt idx="8">
                  <c:v>Philippines</c:v>
                </c:pt>
                <c:pt idx="9">
                  <c:v>Colombia</c:v>
                </c:pt>
                <c:pt idx="10">
                  <c:v>Peru</c:v>
                </c:pt>
                <c:pt idx="13">
                  <c:v>ARGENTINA</c:v>
                </c:pt>
                <c:pt idx="14">
                  <c:v>Romania</c:v>
                </c:pt>
                <c:pt idx="15">
                  <c:v>Kazakhstan</c:v>
                </c:pt>
                <c:pt idx="16">
                  <c:v>Ukraine</c:v>
                </c:pt>
                <c:pt idx="20">
                  <c:v>Pakistan</c:v>
                </c:pt>
                <c:pt idx="21">
                  <c:v>Vietnam</c:v>
                </c:pt>
                <c:pt idx="22">
                  <c:v>Bangladesh</c:v>
                </c:pt>
                <c:pt idx="23">
                  <c:v>Sri Lanka</c:v>
                </c:pt>
                <c:pt idx="24">
                  <c:v>Philippines</c:v>
                </c:pt>
                <c:pt idx="25">
                  <c:v>Thailand</c:v>
                </c:pt>
                <c:pt idx="28">
                  <c:v>NIGERIA</c:v>
                </c:pt>
                <c:pt idx="29">
                  <c:v>Kenya</c:v>
                </c:pt>
                <c:pt idx="30">
                  <c:v>Zimbabwe*</c:v>
                </c:pt>
                <c:pt idx="31">
                  <c:v>Mauritius</c:v>
                </c:pt>
                <c:pt idx="32">
                  <c:v>Botswana*</c:v>
                </c:pt>
                <c:pt idx="33">
                  <c:v>Ghana*</c:v>
                </c:pt>
                <c:pt idx="36">
                  <c:v>EGYPT</c:v>
                </c:pt>
                <c:pt idx="37">
                  <c:v>Morocco</c:v>
                </c:pt>
                <c:pt idx="38">
                  <c:v>Tunisia</c:v>
                </c:pt>
                <c:pt idx="41">
                  <c:v>SAUDI</c:v>
                </c:pt>
                <c:pt idx="42">
                  <c:v>UAE</c:v>
                </c:pt>
                <c:pt idx="43">
                  <c:v>Qatar*</c:v>
                </c:pt>
                <c:pt idx="44">
                  <c:v>Kuwait*</c:v>
                </c:pt>
                <c:pt idx="45">
                  <c:v>Oman*</c:v>
                </c:pt>
                <c:pt idx="46">
                  <c:v>Bahrain</c:v>
                </c:pt>
                <c:pt idx="49">
                  <c:v>Jordan*</c:v>
                </c:pt>
                <c:pt idx="50">
                  <c:v>Lebanon*</c:v>
                </c:pt>
              </c:strCache>
            </c:strRef>
          </c:cat>
          <c:val>
            <c:numRef>
              <c:f>'BLOOM DATA'!$AJ$4:$CP$4</c:f>
              <c:numCache>
                <c:formatCode>0.0_);[Red]\(0.0\)</c:formatCode>
                <c:ptCount val="51"/>
                <c:pt idx="0">
                  <c:v>1.4862423603843931</c:v>
                </c:pt>
                <c:pt idx="1">
                  <c:v>1.583441548318377</c:v>
                </c:pt>
                <c:pt idx="2">
                  <c:v>2.0523010772248171</c:v>
                </c:pt>
                <c:pt idx="3">
                  <c:v>1.788831567127896</c:v>
                </c:pt>
                <c:pt idx="4">
                  <c:v>2.1777064257829881</c:v>
                </c:pt>
                <c:pt idx="7" formatCode="0.0">
                  <c:v>1.226504850072256</c:v>
                </c:pt>
                <c:pt idx="8" formatCode="0.0">
                  <c:v>2.7558899850104912</c:v>
                </c:pt>
                <c:pt idx="9" formatCode="0.0">
                  <c:v>1.300590886546368</c:v>
                </c:pt>
                <c:pt idx="10" formatCode="0.0">
                  <c:v>2.0369235385114268</c:v>
                </c:pt>
                <c:pt idx="13" formatCode="0.0">
                  <c:v>1.8882266276433031</c:v>
                </c:pt>
                <c:pt idx="14" formatCode="0.0">
                  <c:v>1.0317881864526901</c:v>
                </c:pt>
                <c:pt idx="15" formatCode="0.0">
                  <c:v>0.68870854100707501</c:v>
                </c:pt>
                <c:pt idx="16" formatCode="0.0">
                  <c:v>1.3791816880442771</c:v>
                </c:pt>
                <c:pt idx="20" formatCode="0.0">
                  <c:v>1.778333796617664</c:v>
                </c:pt>
                <c:pt idx="21" formatCode="0.0">
                  <c:v>4.0758547879993312</c:v>
                </c:pt>
                <c:pt idx="22" formatCode="0.0">
                  <c:v>4.2847735341370461</c:v>
                </c:pt>
                <c:pt idx="23" formatCode="0.0">
                  <c:v>1.5289845685472321</c:v>
                </c:pt>
                <c:pt idx="24" formatCode="0.0">
                  <c:v>2.7558899850104912</c:v>
                </c:pt>
                <c:pt idx="25" formatCode="0.0">
                  <c:v>2.039713137439803</c:v>
                </c:pt>
                <c:pt idx="28" formatCode="0.0">
                  <c:v>1.3287363878032521</c:v>
                </c:pt>
                <c:pt idx="29" formatCode="0.0">
                  <c:v>3.0915880840741821</c:v>
                </c:pt>
                <c:pt idx="30" formatCode="0.0">
                  <c:v>0.76259046556883103</c:v>
                </c:pt>
                <c:pt idx="31" formatCode="0.0">
                  <c:v>1.3982275493810581</c:v>
                </c:pt>
                <c:pt idx="32">
                  <c:v>2.0576096413291181</c:v>
                </c:pt>
                <c:pt idx="33">
                  <c:v>1.564944445903254</c:v>
                </c:pt>
                <c:pt idx="36">
                  <c:v>2.2661750887463752</c:v>
                </c:pt>
                <c:pt idx="37">
                  <c:v>2.8397838895134511</c:v>
                </c:pt>
                <c:pt idx="38">
                  <c:v>2.0367868212903</c:v>
                </c:pt>
                <c:pt idx="41">
                  <c:v>1.3281515663793979</c:v>
                </c:pt>
                <c:pt idx="42">
                  <c:v>1.7438276522144709</c:v>
                </c:pt>
                <c:pt idx="43">
                  <c:v>1.6000658281815221</c:v>
                </c:pt>
                <c:pt idx="44">
                  <c:v>0.99706530169698804</c:v>
                </c:pt>
                <c:pt idx="45">
                  <c:v>1.145972119160853</c:v>
                </c:pt>
                <c:pt idx="46">
                  <c:v>1.1378079199327551</c:v>
                </c:pt>
                <c:pt idx="49">
                  <c:v>1.246387139386824</c:v>
                </c:pt>
                <c:pt idx="50">
                  <c:v>0.82201777405849297</c:v>
                </c:pt>
              </c:numCache>
            </c:numRef>
          </c:val>
          <c:smooth val="0"/>
          <c:extLst>
            <c:ext xmlns:c16="http://schemas.microsoft.com/office/drawing/2014/chart" uri="{C3380CC4-5D6E-409C-BE32-E72D297353CC}">
              <c16:uniqueId val="{00000002-7042-4B12-9C48-3E55B5B3BF7B}"/>
            </c:ext>
          </c:extLst>
        </c:ser>
        <c:ser>
          <c:idx val="2"/>
          <c:order val="2"/>
          <c:tx>
            <c:strRef>
              <c:f>'BLOOM DATA'!$AI$5</c:f>
              <c:strCache>
                <c:ptCount val="1"/>
                <c:pt idx="0">
                  <c:v>Min</c:v>
                </c:pt>
              </c:strCache>
            </c:strRef>
          </c:tx>
          <c:spPr>
            <a:ln w="28575" cap="rnd">
              <a:noFill/>
              <a:round/>
            </a:ln>
            <a:effectLst/>
          </c:spPr>
          <c:marker>
            <c:symbol val="dot"/>
            <c:size val="2"/>
            <c:spPr>
              <a:noFill/>
              <a:ln w="9525">
                <a:noFill/>
              </a:ln>
              <a:effectLst/>
            </c:spPr>
          </c:marker>
          <c:cat>
            <c:strRef>
              <c:f>'BLOOM DATA'!$AJ$2:$CP$2</c:f>
              <c:strCache>
                <c:ptCount val="51"/>
                <c:pt idx="0">
                  <c:v>FRONTIER</c:v>
                </c:pt>
                <c:pt idx="1">
                  <c:v>EM</c:v>
                </c:pt>
                <c:pt idx="2">
                  <c:v>FM Asia</c:v>
                </c:pt>
                <c:pt idx="3">
                  <c:v>FM Africa</c:v>
                </c:pt>
                <c:pt idx="4">
                  <c:v>World</c:v>
                </c:pt>
                <c:pt idx="7">
                  <c:v>TURKEY</c:v>
                </c:pt>
                <c:pt idx="8">
                  <c:v>Philippines</c:v>
                </c:pt>
                <c:pt idx="9">
                  <c:v>Colombia</c:v>
                </c:pt>
                <c:pt idx="10">
                  <c:v>Peru</c:v>
                </c:pt>
                <c:pt idx="13">
                  <c:v>ARGENTINA</c:v>
                </c:pt>
                <c:pt idx="14">
                  <c:v>Romania</c:v>
                </c:pt>
                <c:pt idx="15">
                  <c:v>Kazakhstan</c:v>
                </c:pt>
                <c:pt idx="16">
                  <c:v>Ukraine</c:v>
                </c:pt>
                <c:pt idx="20">
                  <c:v>Pakistan</c:v>
                </c:pt>
                <c:pt idx="21">
                  <c:v>Vietnam</c:v>
                </c:pt>
                <c:pt idx="22">
                  <c:v>Bangladesh</c:v>
                </c:pt>
                <c:pt idx="23">
                  <c:v>Sri Lanka</c:v>
                </c:pt>
                <c:pt idx="24">
                  <c:v>Philippines</c:v>
                </c:pt>
                <c:pt idx="25">
                  <c:v>Thailand</c:v>
                </c:pt>
                <c:pt idx="28">
                  <c:v>NIGERIA</c:v>
                </c:pt>
                <c:pt idx="29">
                  <c:v>Kenya</c:v>
                </c:pt>
                <c:pt idx="30">
                  <c:v>Zimbabwe*</c:v>
                </c:pt>
                <c:pt idx="31">
                  <c:v>Mauritius</c:v>
                </c:pt>
                <c:pt idx="32">
                  <c:v>Botswana*</c:v>
                </c:pt>
                <c:pt idx="33">
                  <c:v>Ghana*</c:v>
                </c:pt>
                <c:pt idx="36">
                  <c:v>EGYPT</c:v>
                </c:pt>
                <c:pt idx="37">
                  <c:v>Morocco</c:v>
                </c:pt>
                <c:pt idx="38">
                  <c:v>Tunisia</c:v>
                </c:pt>
                <c:pt idx="41">
                  <c:v>SAUDI</c:v>
                </c:pt>
                <c:pt idx="42">
                  <c:v>UAE</c:v>
                </c:pt>
                <c:pt idx="43">
                  <c:v>Qatar*</c:v>
                </c:pt>
                <c:pt idx="44">
                  <c:v>Kuwait*</c:v>
                </c:pt>
                <c:pt idx="45">
                  <c:v>Oman*</c:v>
                </c:pt>
                <c:pt idx="46">
                  <c:v>Bahrain</c:v>
                </c:pt>
                <c:pt idx="49">
                  <c:v>Jordan*</c:v>
                </c:pt>
                <c:pt idx="50">
                  <c:v>Lebanon*</c:v>
                </c:pt>
              </c:strCache>
            </c:strRef>
          </c:cat>
          <c:val>
            <c:numRef>
              <c:f>'BLOOM DATA'!$AJ$5:$CP$5</c:f>
              <c:numCache>
                <c:formatCode>0.0</c:formatCode>
                <c:ptCount val="51"/>
                <c:pt idx="0">
                  <c:v>1.2609999999999999</c:v>
                </c:pt>
                <c:pt idx="1">
                  <c:v>1.2</c:v>
                </c:pt>
                <c:pt idx="2">
                  <c:v>1.7537</c:v>
                </c:pt>
                <c:pt idx="3">
                  <c:v>1.4412</c:v>
                </c:pt>
                <c:pt idx="4">
                  <c:v>1.4469000000000001</c:v>
                </c:pt>
                <c:pt idx="7">
                  <c:v>1.097</c:v>
                </c:pt>
                <c:pt idx="8">
                  <c:v>2.3054000000000001</c:v>
                </c:pt>
                <c:pt idx="9">
                  <c:v>0.86580000000000001</c:v>
                </c:pt>
                <c:pt idx="10">
                  <c:v>1.3249</c:v>
                </c:pt>
                <c:pt idx="13">
                  <c:v>0.65600000000000003</c:v>
                </c:pt>
                <c:pt idx="14">
                  <c:v>0.72399999999999998</c:v>
                </c:pt>
                <c:pt idx="15">
                  <c:v>0.68870854100707501</c:v>
                </c:pt>
                <c:pt idx="16">
                  <c:v>0.33779999999999999</c:v>
                </c:pt>
                <c:pt idx="20">
                  <c:v>1.4399</c:v>
                </c:pt>
                <c:pt idx="21">
                  <c:v>1.7905</c:v>
                </c:pt>
                <c:pt idx="22">
                  <c:v>1.2767999999999999</c:v>
                </c:pt>
                <c:pt idx="23">
                  <c:v>1.3442000000000001</c:v>
                </c:pt>
                <c:pt idx="24">
                  <c:v>2.3054000000000001</c:v>
                </c:pt>
                <c:pt idx="25">
                  <c:v>1.6152</c:v>
                </c:pt>
                <c:pt idx="28">
                  <c:v>1.0765</c:v>
                </c:pt>
                <c:pt idx="29">
                  <c:v>1.9842</c:v>
                </c:pt>
                <c:pt idx="30">
                  <c:v>0.69210000000000005</c:v>
                </c:pt>
                <c:pt idx="31">
                  <c:v>1.1716</c:v>
                </c:pt>
                <c:pt idx="32">
                  <c:v>2</c:v>
                </c:pt>
                <c:pt idx="33">
                  <c:v>1.1581999999999999</c:v>
                </c:pt>
                <c:pt idx="36">
                  <c:v>1.0261</c:v>
                </c:pt>
                <c:pt idx="37">
                  <c:v>2.015699999999998</c:v>
                </c:pt>
                <c:pt idx="38">
                  <c:v>1.7005999999999999</c:v>
                </c:pt>
                <c:pt idx="41">
                  <c:v>1.2092000000000001</c:v>
                </c:pt>
                <c:pt idx="42">
                  <c:v>0.69159999999999999</c:v>
                </c:pt>
                <c:pt idx="43">
                  <c:v>1.2919</c:v>
                </c:pt>
                <c:pt idx="44">
                  <c:v>0.89870000000000005</c:v>
                </c:pt>
                <c:pt idx="45">
                  <c:v>1.0185999999999999</c:v>
                </c:pt>
                <c:pt idx="46">
                  <c:v>0.65080000000000005</c:v>
                </c:pt>
                <c:pt idx="49">
                  <c:v>0.98499999999999999</c:v>
                </c:pt>
                <c:pt idx="50">
                  <c:v>0.7722</c:v>
                </c:pt>
              </c:numCache>
            </c:numRef>
          </c:val>
          <c:smooth val="0"/>
          <c:extLst>
            <c:ext xmlns:c16="http://schemas.microsoft.com/office/drawing/2014/chart" uri="{C3380CC4-5D6E-409C-BE32-E72D297353CC}">
              <c16:uniqueId val="{00000003-7042-4B12-9C48-3E55B5B3BF7B}"/>
            </c:ext>
          </c:extLst>
        </c:ser>
        <c:dLbls>
          <c:showLegendKey val="0"/>
          <c:showVal val="0"/>
          <c:showCatName val="0"/>
          <c:showSerName val="0"/>
          <c:showPercent val="0"/>
          <c:showBubbleSize val="0"/>
        </c:dLbls>
        <c:hiLowLines>
          <c:spPr>
            <a:ln w="38100" cap="flat" cmpd="dbl" algn="ctr">
              <a:solidFill>
                <a:schemeClr val="accent2">
                  <a:lumMod val="75000"/>
                  <a:alpha val="50000"/>
                </a:schemeClr>
              </a:solidFill>
              <a:round/>
            </a:ln>
            <a:effectLst>
              <a:outerShdw blurRad="50800" dist="38100" dir="8100000" algn="tr" rotWithShape="0">
                <a:prstClr val="black">
                  <a:alpha val="40000"/>
                </a:prstClr>
              </a:outerShdw>
            </a:effectLst>
          </c:spPr>
        </c:hiLowLines>
        <c:axId val="-2088825864"/>
        <c:axId val="-2088856264"/>
      </c:stockChart>
      <c:catAx>
        <c:axId val="-2088825864"/>
        <c:scaling>
          <c:orientation val="minMax"/>
        </c:scaling>
        <c:delete val="0"/>
        <c:axPos val="b"/>
        <c:numFmt formatCode="General" sourceLinked="1"/>
        <c:majorTickMark val="none"/>
        <c:minorTickMark val="none"/>
        <c:tickLblPos val="nextTo"/>
        <c:spPr>
          <a:noFill/>
          <a:ln w="9525" cap="flat" cmpd="sng" algn="ctr">
            <a:solidFill>
              <a:schemeClr val="tx1">
                <a:lumMod val="50000"/>
                <a:lumOff val="50000"/>
              </a:schemeClr>
            </a:solidFill>
            <a:round/>
          </a:ln>
          <a:effectLst/>
        </c:spPr>
        <c:txPr>
          <a:bodyPr rot="-5400000" spcFirstLastPara="1" vertOverflow="ellipsis" vert="horz" wrap="square" anchor="ctr" anchorCtr="1"/>
          <a:lstStyle/>
          <a:p>
            <a:pPr>
              <a:defRPr sz="1000" b="0" i="0" u="none" strike="noStrike" kern="1200" baseline="0">
                <a:solidFill>
                  <a:schemeClr val="tx1"/>
                </a:solidFill>
                <a:latin typeface="Arial" panose="020B0604020202020204" pitchFamily="34" charset="0"/>
                <a:ea typeface="+mn-ea"/>
                <a:cs typeface="+mn-cs"/>
              </a:defRPr>
            </a:pPr>
            <a:endParaRPr lang="en-US"/>
          </a:p>
        </c:txPr>
        <c:crossAx val="-2088856264"/>
        <c:crosses val="autoZero"/>
        <c:auto val="1"/>
        <c:lblAlgn val="ctr"/>
        <c:lblOffset val="100"/>
        <c:noMultiLvlLbl val="0"/>
      </c:catAx>
      <c:valAx>
        <c:axId val="-2088856264"/>
        <c:scaling>
          <c:orientation val="minMax"/>
          <c:max val="6"/>
          <c:min val="0"/>
        </c:scaling>
        <c:delete val="0"/>
        <c:axPos val="l"/>
        <c:majorGridlines>
          <c:spPr>
            <a:ln w="9525" cap="flat" cmpd="sng" algn="ctr">
              <a:solidFill>
                <a:sysClr val="windowText" lastClr="000000">
                  <a:alpha val="7000"/>
                </a:sysClr>
              </a:solidFill>
              <a:prstDash val="sysDash"/>
              <a:round/>
            </a:ln>
            <a:effectLst/>
          </c:spPr>
        </c:majorGridlines>
        <c:numFmt formatCode="0.0" sourceLinked="1"/>
        <c:majorTickMark val="none"/>
        <c:minorTickMark val="none"/>
        <c:tickLblPos val="nextTo"/>
        <c:spPr>
          <a:noFill/>
          <a:ln>
            <a:solidFill>
              <a:schemeClr val="tx1">
                <a:lumMod val="50000"/>
                <a:lumOff val="50000"/>
              </a:schemeClr>
            </a:solidFill>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mn-cs"/>
              </a:defRPr>
            </a:pPr>
            <a:endParaRPr lang="en-US"/>
          </a:p>
        </c:txPr>
        <c:crossAx val="-2088825864"/>
        <c:crosses val="autoZero"/>
        <c:crossBetween val="between"/>
        <c:majorUnit val="0.5"/>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baseline="0">
          <a:solidFill>
            <a:sysClr val="windowText" lastClr="000000"/>
          </a:solidFill>
          <a:latin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sz="1450">
                <a:latin typeface="Arial"/>
                <a:cs typeface="Arial"/>
              </a:rPr>
              <a:t>CBN Claims on Federal Government</a:t>
            </a:r>
          </a:p>
          <a:p>
            <a:pPr>
              <a:defRPr/>
            </a:pPr>
            <a:r>
              <a:rPr lang="en-US" sz="1200" b="0">
                <a:latin typeface="Arial"/>
                <a:cs typeface="Arial"/>
              </a:rPr>
              <a:t>(Naira</a:t>
            </a:r>
            <a:r>
              <a:rPr lang="en-US" sz="1200" b="0" baseline="0">
                <a:latin typeface="Arial"/>
                <a:cs typeface="Arial"/>
              </a:rPr>
              <a:t> billions)</a:t>
            </a:r>
            <a:endParaRPr lang="en-US" sz="1200" b="0">
              <a:latin typeface="Arial"/>
              <a:cs typeface="Arial"/>
            </a:endParaRPr>
          </a:p>
        </c:rich>
      </c:tx>
      <c:overlay val="1"/>
      <c:spPr>
        <a:solidFill>
          <a:schemeClr val="bg1"/>
        </a:solidFill>
      </c:spPr>
    </c:title>
    <c:autoTitleDeleted val="0"/>
    <c:plotArea>
      <c:layout>
        <c:manualLayout>
          <c:layoutTarget val="inner"/>
          <c:xMode val="edge"/>
          <c:yMode val="edge"/>
          <c:x val="9.2850654306509503E-2"/>
          <c:y val="0.13644524236983799"/>
          <c:w val="0.853557454254388"/>
          <c:h val="0.76362035086727298"/>
        </c:manualLayout>
      </c:layout>
      <c:barChart>
        <c:barDir val="col"/>
        <c:grouping val="stacked"/>
        <c:varyColors val="0"/>
        <c:ser>
          <c:idx val="0"/>
          <c:order val="0"/>
          <c:tx>
            <c:strRef>
              <c:f>Sheet1!$B$2</c:f>
              <c:strCache>
                <c:ptCount val="1"/>
                <c:pt idx="0">
                  <c:v>T-Bills &amp; Rediscounts</c:v>
                </c:pt>
              </c:strCache>
            </c:strRef>
          </c:tx>
          <c:spPr>
            <a:solidFill>
              <a:schemeClr val="bg1">
                <a:lumMod val="65000"/>
              </a:schemeClr>
            </a:solidFill>
          </c:spPr>
          <c:invertIfNegative val="0"/>
          <c:cat>
            <c:numRef>
              <c:f>Sheet1!$A$4:$A$49</c:f>
              <c:numCache>
                <c:formatCode>mmm\-yy</c:formatCode>
                <c:ptCount val="46"/>
                <c:pt idx="0">
                  <c:v>41275</c:v>
                </c:pt>
                <c:pt idx="1">
                  <c:v>41306</c:v>
                </c:pt>
                <c:pt idx="2">
                  <c:v>41334</c:v>
                </c:pt>
                <c:pt idx="3">
                  <c:v>41365</c:v>
                </c:pt>
                <c:pt idx="4">
                  <c:v>41395</c:v>
                </c:pt>
                <c:pt idx="5">
                  <c:v>41426</c:v>
                </c:pt>
                <c:pt idx="6">
                  <c:v>41456</c:v>
                </c:pt>
                <c:pt idx="7">
                  <c:v>41487</c:v>
                </c:pt>
                <c:pt idx="8">
                  <c:v>41518</c:v>
                </c:pt>
                <c:pt idx="9">
                  <c:v>41548</c:v>
                </c:pt>
                <c:pt idx="10">
                  <c:v>41579</c:v>
                </c:pt>
                <c:pt idx="11">
                  <c:v>41609</c:v>
                </c:pt>
                <c:pt idx="12">
                  <c:v>41640</c:v>
                </c:pt>
                <c:pt idx="13">
                  <c:v>41671</c:v>
                </c:pt>
                <c:pt idx="14">
                  <c:v>41699</c:v>
                </c:pt>
                <c:pt idx="15">
                  <c:v>41730</c:v>
                </c:pt>
                <c:pt idx="16">
                  <c:v>41760</c:v>
                </c:pt>
                <c:pt idx="17">
                  <c:v>41791</c:v>
                </c:pt>
                <c:pt idx="18">
                  <c:v>41821</c:v>
                </c:pt>
                <c:pt idx="19">
                  <c:v>41852</c:v>
                </c:pt>
                <c:pt idx="20">
                  <c:v>41883</c:v>
                </c:pt>
                <c:pt idx="21">
                  <c:v>41913</c:v>
                </c:pt>
                <c:pt idx="22">
                  <c:v>41944</c:v>
                </c:pt>
                <c:pt idx="23">
                  <c:v>41974</c:v>
                </c:pt>
                <c:pt idx="24">
                  <c:v>42005</c:v>
                </c:pt>
                <c:pt idx="25">
                  <c:v>42036</c:v>
                </c:pt>
                <c:pt idx="26">
                  <c:v>42064</c:v>
                </c:pt>
                <c:pt idx="27">
                  <c:v>42095</c:v>
                </c:pt>
                <c:pt idx="28">
                  <c:v>42125</c:v>
                </c:pt>
                <c:pt idx="29">
                  <c:v>42156</c:v>
                </c:pt>
                <c:pt idx="30">
                  <c:v>42186</c:v>
                </c:pt>
                <c:pt idx="31">
                  <c:v>42217</c:v>
                </c:pt>
                <c:pt idx="32">
                  <c:v>42248</c:v>
                </c:pt>
                <c:pt idx="33">
                  <c:v>42278</c:v>
                </c:pt>
                <c:pt idx="34">
                  <c:v>42309</c:v>
                </c:pt>
                <c:pt idx="35">
                  <c:v>42339</c:v>
                </c:pt>
                <c:pt idx="36">
                  <c:v>42370</c:v>
                </c:pt>
                <c:pt idx="37">
                  <c:v>42401</c:v>
                </c:pt>
                <c:pt idx="38">
                  <c:v>42430</c:v>
                </c:pt>
                <c:pt idx="39">
                  <c:v>42461</c:v>
                </c:pt>
                <c:pt idx="40">
                  <c:v>42491</c:v>
                </c:pt>
                <c:pt idx="41">
                  <c:v>42522</c:v>
                </c:pt>
                <c:pt idx="42">
                  <c:v>42552</c:v>
                </c:pt>
                <c:pt idx="43">
                  <c:v>42583</c:v>
                </c:pt>
                <c:pt idx="44">
                  <c:v>42614</c:v>
                </c:pt>
                <c:pt idx="45">
                  <c:v>42644</c:v>
                </c:pt>
              </c:numCache>
            </c:numRef>
          </c:cat>
          <c:val>
            <c:numRef>
              <c:f>Sheet1!$B$4:$B$49</c:f>
              <c:numCache>
                <c:formatCode>#,##0</c:formatCode>
                <c:ptCount val="46"/>
                <c:pt idx="0">
                  <c:v>155685.79999999999</c:v>
                </c:pt>
                <c:pt idx="1">
                  <c:v>172768.6</c:v>
                </c:pt>
                <c:pt idx="2">
                  <c:v>149927</c:v>
                </c:pt>
                <c:pt idx="3">
                  <c:v>132129.79999999999</c:v>
                </c:pt>
                <c:pt idx="4">
                  <c:v>134299.70000000001</c:v>
                </c:pt>
                <c:pt idx="5">
                  <c:v>132304.29999999999</c:v>
                </c:pt>
                <c:pt idx="6">
                  <c:v>133063.4</c:v>
                </c:pt>
                <c:pt idx="7">
                  <c:v>145775</c:v>
                </c:pt>
                <c:pt idx="8">
                  <c:v>159479.4</c:v>
                </c:pt>
                <c:pt idx="9">
                  <c:v>157474</c:v>
                </c:pt>
                <c:pt idx="10">
                  <c:v>149434.20000000001</c:v>
                </c:pt>
                <c:pt idx="11">
                  <c:v>127422</c:v>
                </c:pt>
                <c:pt idx="12">
                  <c:v>105409.8</c:v>
                </c:pt>
                <c:pt idx="13">
                  <c:v>101749.8</c:v>
                </c:pt>
                <c:pt idx="14">
                  <c:v>55692.9</c:v>
                </c:pt>
                <c:pt idx="15">
                  <c:v>60997.8</c:v>
                </c:pt>
                <c:pt idx="16">
                  <c:v>78177.899999999994</c:v>
                </c:pt>
                <c:pt idx="17">
                  <c:v>39176.9</c:v>
                </c:pt>
                <c:pt idx="18">
                  <c:v>42026.9</c:v>
                </c:pt>
                <c:pt idx="19">
                  <c:v>40760.1</c:v>
                </c:pt>
                <c:pt idx="20">
                  <c:v>37281.1</c:v>
                </c:pt>
                <c:pt idx="21">
                  <c:v>36347.5</c:v>
                </c:pt>
                <c:pt idx="22">
                  <c:v>35238.699999999997</c:v>
                </c:pt>
                <c:pt idx="23">
                  <c:v>48836.4</c:v>
                </c:pt>
                <c:pt idx="24">
                  <c:v>55908.9</c:v>
                </c:pt>
                <c:pt idx="25">
                  <c:v>88137.5</c:v>
                </c:pt>
                <c:pt idx="26">
                  <c:v>137356</c:v>
                </c:pt>
                <c:pt idx="27">
                  <c:v>60997.8</c:v>
                </c:pt>
                <c:pt idx="28">
                  <c:v>159899.4</c:v>
                </c:pt>
                <c:pt idx="29">
                  <c:v>173864.7</c:v>
                </c:pt>
                <c:pt idx="30">
                  <c:v>181187.3</c:v>
                </c:pt>
                <c:pt idx="31">
                  <c:v>176704.7</c:v>
                </c:pt>
                <c:pt idx="32">
                  <c:v>108293.5</c:v>
                </c:pt>
                <c:pt idx="33">
                  <c:v>79337.100000000006</c:v>
                </c:pt>
                <c:pt idx="34">
                  <c:v>36463.1</c:v>
                </c:pt>
                <c:pt idx="35">
                  <c:v>100658.9</c:v>
                </c:pt>
                <c:pt idx="36">
                  <c:v>212509.2</c:v>
                </c:pt>
                <c:pt idx="37">
                  <c:v>185065.4</c:v>
                </c:pt>
                <c:pt idx="38">
                  <c:v>156610.20000000001</c:v>
                </c:pt>
                <c:pt idx="39">
                  <c:v>156834.6</c:v>
                </c:pt>
                <c:pt idx="40">
                  <c:v>128193.60000000001</c:v>
                </c:pt>
                <c:pt idx="41">
                  <c:v>122309.8</c:v>
                </c:pt>
                <c:pt idx="42">
                  <c:v>116783.1</c:v>
                </c:pt>
                <c:pt idx="43">
                  <c:v>83097.320000000007</c:v>
                </c:pt>
                <c:pt idx="44">
                  <c:v>82986.179999999993</c:v>
                </c:pt>
                <c:pt idx="45">
                  <c:v>150038.57</c:v>
                </c:pt>
              </c:numCache>
            </c:numRef>
          </c:val>
          <c:extLst>
            <c:ext xmlns:c16="http://schemas.microsoft.com/office/drawing/2014/chart" uri="{C3380CC4-5D6E-409C-BE32-E72D297353CC}">
              <c16:uniqueId val="{00000000-1564-4B74-9EAC-FEA64CBED017}"/>
            </c:ext>
          </c:extLst>
        </c:ser>
        <c:ser>
          <c:idx val="1"/>
          <c:order val="1"/>
          <c:tx>
            <c:strRef>
              <c:f>Sheet1!$C$2</c:f>
              <c:strCache>
                <c:ptCount val="1"/>
                <c:pt idx="0">
                  <c:v>Converted Bonds</c:v>
                </c:pt>
              </c:strCache>
            </c:strRef>
          </c:tx>
          <c:spPr>
            <a:solidFill>
              <a:schemeClr val="tx1">
                <a:lumMod val="65000"/>
                <a:lumOff val="35000"/>
              </a:schemeClr>
            </a:solidFill>
          </c:spPr>
          <c:invertIfNegative val="0"/>
          <c:cat>
            <c:numRef>
              <c:f>Sheet1!$A$4:$A$49</c:f>
              <c:numCache>
                <c:formatCode>mmm\-yy</c:formatCode>
                <c:ptCount val="46"/>
                <c:pt idx="0">
                  <c:v>41275</c:v>
                </c:pt>
                <c:pt idx="1">
                  <c:v>41306</c:v>
                </c:pt>
                <c:pt idx="2">
                  <c:v>41334</c:v>
                </c:pt>
                <c:pt idx="3">
                  <c:v>41365</c:v>
                </c:pt>
                <c:pt idx="4">
                  <c:v>41395</c:v>
                </c:pt>
                <c:pt idx="5">
                  <c:v>41426</c:v>
                </c:pt>
                <c:pt idx="6">
                  <c:v>41456</c:v>
                </c:pt>
                <c:pt idx="7">
                  <c:v>41487</c:v>
                </c:pt>
                <c:pt idx="8">
                  <c:v>41518</c:v>
                </c:pt>
                <c:pt idx="9">
                  <c:v>41548</c:v>
                </c:pt>
                <c:pt idx="10">
                  <c:v>41579</c:v>
                </c:pt>
                <c:pt idx="11">
                  <c:v>41609</c:v>
                </c:pt>
                <c:pt idx="12">
                  <c:v>41640</c:v>
                </c:pt>
                <c:pt idx="13">
                  <c:v>41671</c:v>
                </c:pt>
                <c:pt idx="14">
                  <c:v>41699</c:v>
                </c:pt>
                <c:pt idx="15">
                  <c:v>41730</c:v>
                </c:pt>
                <c:pt idx="16">
                  <c:v>41760</c:v>
                </c:pt>
                <c:pt idx="17">
                  <c:v>41791</c:v>
                </c:pt>
                <c:pt idx="18">
                  <c:v>41821</c:v>
                </c:pt>
                <c:pt idx="19">
                  <c:v>41852</c:v>
                </c:pt>
                <c:pt idx="20">
                  <c:v>41883</c:v>
                </c:pt>
                <c:pt idx="21">
                  <c:v>41913</c:v>
                </c:pt>
                <c:pt idx="22">
                  <c:v>41944</c:v>
                </c:pt>
                <c:pt idx="23">
                  <c:v>41974</c:v>
                </c:pt>
                <c:pt idx="24">
                  <c:v>42005</c:v>
                </c:pt>
                <c:pt idx="25">
                  <c:v>42036</c:v>
                </c:pt>
                <c:pt idx="26">
                  <c:v>42064</c:v>
                </c:pt>
                <c:pt idx="27">
                  <c:v>42095</c:v>
                </c:pt>
                <c:pt idx="28">
                  <c:v>42125</c:v>
                </c:pt>
                <c:pt idx="29">
                  <c:v>42156</c:v>
                </c:pt>
                <c:pt idx="30">
                  <c:v>42186</c:v>
                </c:pt>
                <c:pt idx="31">
                  <c:v>42217</c:v>
                </c:pt>
                <c:pt idx="32">
                  <c:v>42248</c:v>
                </c:pt>
                <c:pt idx="33">
                  <c:v>42278</c:v>
                </c:pt>
                <c:pt idx="34">
                  <c:v>42309</c:v>
                </c:pt>
                <c:pt idx="35">
                  <c:v>42339</c:v>
                </c:pt>
                <c:pt idx="36">
                  <c:v>42370</c:v>
                </c:pt>
                <c:pt idx="37">
                  <c:v>42401</c:v>
                </c:pt>
                <c:pt idx="38">
                  <c:v>42430</c:v>
                </c:pt>
                <c:pt idx="39">
                  <c:v>42461</c:v>
                </c:pt>
                <c:pt idx="40">
                  <c:v>42491</c:v>
                </c:pt>
                <c:pt idx="41">
                  <c:v>42522</c:v>
                </c:pt>
                <c:pt idx="42">
                  <c:v>42552</c:v>
                </c:pt>
                <c:pt idx="43">
                  <c:v>42583</c:v>
                </c:pt>
                <c:pt idx="44">
                  <c:v>42614</c:v>
                </c:pt>
                <c:pt idx="45">
                  <c:v>42644</c:v>
                </c:pt>
              </c:numCache>
            </c:numRef>
          </c:cat>
          <c:val>
            <c:numRef>
              <c:f>Sheet1!$C$4:$C$49</c:f>
              <c:numCache>
                <c:formatCode>#,##0</c:formatCode>
                <c:ptCount val="46"/>
                <c:pt idx="0">
                  <c:v>318079.90000000002</c:v>
                </c:pt>
                <c:pt idx="1">
                  <c:v>191421.6</c:v>
                </c:pt>
                <c:pt idx="2">
                  <c:v>226663.7</c:v>
                </c:pt>
                <c:pt idx="3">
                  <c:v>238862.6</c:v>
                </c:pt>
                <c:pt idx="4">
                  <c:v>236252</c:v>
                </c:pt>
                <c:pt idx="5">
                  <c:v>235827.6</c:v>
                </c:pt>
                <c:pt idx="6">
                  <c:v>223926</c:v>
                </c:pt>
                <c:pt idx="7">
                  <c:v>230433.4</c:v>
                </c:pt>
                <c:pt idx="8">
                  <c:v>230424.1</c:v>
                </c:pt>
                <c:pt idx="9">
                  <c:v>310973.90000000002</c:v>
                </c:pt>
                <c:pt idx="10">
                  <c:v>289943.8</c:v>
                </c:pt>
                <c:pt idx="11">
                  <c:v>301532.59999999998</c:v>
                </c:pt>
                <c:pt idx="12">
                  <c:v>313121.40000000002</c:v>
                </c:pt>
                <c:pt idx="13">
                  <c:v>289225.40000000002</c:v>
                </c:pt>
                <c:pt idx="14">
                  <c:v>209089.7</c:v>
                </c:pt>
                <c:pt idx="15">
                  <c:v>286334</c:v>
                </c:pt>
                <c:pt idx="16">
                  <c:v>284935.90000000002</c:v>
                </c:pt>
                <c:pt idx="17">
                  <c:v>268151.3</c:v>
                </c:pt>
                <c:pt idx="18">
                  <c:v>260865.8</c:v>
                </c:pt>
                <c:pt idx="19">
                  <c:v>266712.90000000002</c:v>
                </c:pt>
                <c:pt idx="20">
                  <c:v>250498.6</c:v>
                </c:pt>
                <c:pt idx="21">
                  <c:v>253485</c:v>
                </c:pt>
                <c:pt idx="22">
                  <c:v>243460.8</c:v>
                </c:pt>
                <c:pt idx="23">
                  <c:v>246669.9</c:v>
                </c:pt>
                <c:pt idx="24">
                  <c:v>241762.7</c:v>
                </c:pt>
                <c:pt idx="25">
                  <c:v>241387.3</c:v>
                </c:pt>
                <c:pt idx="26">
                  <c:v>474844.3</c:v>
                </c:pt>
                <c:pt idx="27">
                  <c:v>286334</c:v>
                </c:pt>
                <c:pt idx="28">
                  <c:v>469099.6</c:v>
                </c:pt>
                <c:pt idx="29">
                  <c:v>667341.6</c:v>
                </c:pt>
                <c:pt idx="30">
                  <c:v>657793.19999999995</c:v>
                </c:pt>
                <c:pt idx="31">
                  <c:v>636920.69999999995</c:v>
                </c:pt>
                <c:pt idx="32">
                  <c:v>637585.4</c:v>
                </c:pt>
                <c:pt idx="33">
                  <c:v>658819.30000000005</c:v>
                </c:pt>
                <c:pt idx="34">
                  <c:v>614540.9</c:v>
                </c:pt>
                <c:pt idx="35">
                  <c:v>612631.9</c:v>
                </c:pt>
                <c:pt idx="36">
                  <c:v>607159.9</c:v>
                </c:pt>
                <c:pt idx="37">
                  <c:v>653910.9</c:v>
                </c:pt>
                <c:pt idx="38">
                  <c:v>1627373.9</c:v>
                </c:pt>
                <c:pt idx="39">
                  <c:v>1526258.9</c:v>
                </c:pt>
                <c:pt idx="40">
                  <c:v>1748570.7</c:v>
                </c:pt>
                <c:pt idx="41">
                  <c:v>1774370.5</c:v>
                </c:pt>
                <c:pt idx="42">
                  <c:v>1792011.1</c:v>
                </c:pt>
                <c:pt idx="43">
                  <c:v>1868784.81</c:v>
                </c:pt>
                <c:pt idx="44">
                  <c:v>1870117.05</c:v>
                </c:pt>
                <c:pt idx="45">
                  <c:v>1906550.15</c:v>
                </c:pt>
              </c:numCache>
            </c:numRef>
          </c:val>
          <c:extLst>
            <c:ext xmlns:c16="http://schemas.microsoft.com/office/drawing/2014/chart" uri="{C3380CC4-5D6E-409C-BE32-E72D297353CC}">
              <c16:uniqueId val="{00000001-1564-4B74-9EAC-FEA64CBED017}"/>
            </c:ext>
          </c:extLst>
        </c:ser>
        <c:ser>
          <c:idx val="2"/>
          <c:order val="2"/>
          <c:tx>
            <c:strRef>
              <c:f>Sheet1!$D$2</c:f>
              <c:strCache>
                <c:ptCount val="1"/>
                <c:pt idx="0">
                  <c:v>Overdrafts</c:v>
                </c:pt>
              </c:strCache>
            </c:strRef>
          </c:tx>
          <c:spPr>
            <a:solidFill>
              <a:schemeClr val="accent3">
                <a:lumMod val="40000"/>
                <a:lumOff val="60000"/>
              </a:schemeClr>
            </a:solidFill>
          </c:spPr>
          <c:invertIfNegative val="0"/>
          <c:cat>
            <c:numRef>
              <c:f>Sheet1!$A$4:$A$49</c:f>
              <c:numCache>
                <c:formatCode>mmm\-yy</c:formatCode>
                <c:ptCount val="46"/>
                <c:pt idx="0">
                  <c:v>41275</c:v>
                </c:pt>
                <c:pt idx="1">
                  <c:v>41306</c:v>
                </c:pt>
                <c:pt idx="2">
                  <c:v>41334</c:v>
                </c:pt>
                <c:pt idx="3">
                  <c:v>41365</c:v>
                </c:pt>
                <c:pt idx="4">
                  <c:v>41395</c:v>
                </c:pt>
                <c:pt idx="5">
                  <c:v>41426</c:v>
                </c:pt>
                <c:pt idx="6">
                  <c:v>41456</c:v>
                </c:pt>
                <c:pt idx="7">
                  <c:v>41487</c:v>
                </c:pt>
                <c:pt idx="8">
                  <c:v>41518</c:v>
                </c:pt>
                <c:pt idx="9">
                  <c:v>41548</c:v>
                </c:pt>
                <c:pt idx="10">
                  <c:v>41579</c:v>
                </c:pt>
                <c:pt idx="11">
                  <c:v>41609</c:v>
                </c:pt>
                <c:pt idx="12">
                  <c:v>41640</c:v>
                </c:pt>
                <c:pt idx="13">
                  <c:v>41671</c:v>
                </c:pt>
                <c:pt idx="14">
                  <c:v>41699</c:v>
                </c:pt>
                <c:pt idx="15">
                  <c:v>41730</c:v>
                </c:pt>
                <c:pt idx="16">
                  <c:v>41760</c:v>
                </c:pt>
                <c:pt idx="17">
                  <c:v>41791</c:v>
                </c:pt>
                <c:pt idx="18">
                  <c:v>41821</c:v>
                </c:pt>
                <c:pt idx="19">
                  <c:v>41852</c:v>
                </c:pt>
                <c:pt idx="20">
                  <c:v>41883</c:v>
                </c:pt>
                <c:pt idx="21">
                  <c:v>41913</c:v>
                </c:pt>
                <c:pt idx="22">
                  <c:v>41944</c:v>
                </c:pt>
                <c:pt idx="23">
                  <c:v>41974</c:v>
                </c:pt>
                <c:pt idx="24">
                  <c:v>42005</c:v>
                </c:pt>
                <c:pt idx="25">
                  <c:v>42036</c:v>
                </c:pt>
                <c:pt idx="26">
                  <c:v>42064</c:v>
                </c:pt>
                <c:pt idx="27">
                  <c:v>42095</c:v>
                </c:pt>
                <c:pt idx="28">
                  <c:v>42125</c:v>
                </c:pt>
                <c:pt idx="29">
                  <c:v>42156</c:v>
                </c:pt>
                <c:pt idx="30">
                  <c:v>42186</c:v>
                </c:pt>
                <c:pt idx="31">
                  <c:v>42217</c:v>
                </c:pt>
                <c:pt idx="32">
                  <c:v>42248</c:v>
                </c:pt>
                <c:pt idx="33">
                  <c:v>42278</c:v>
                </c:pt>
                <c:pt idx="34">
                  <c:v>42309</c:v>
                </c:pt>
                <c:pt idx="35">
                  <c:v>42339</c:v>
                </c:pt>
                <c:pt idx="36">
                  <c:v>42370</c:v>
                </c:pt>
                <c:pt idx="37">
                  <c:v>42401</c:v>
                </c:pt>
                <c:pt idx="38">
                  <c:v>42430</c:v>
                </c:pt>
                <c:pt idx="39">
                  <c:v>42461</c:v>
                </c:pt>
                <c:pt idx="40">
                  <c:v>42491</c:v>
                </c:pt>
                <c:pt idx="41">
                  <c:v>42522</c:v>
                </c:pt>
                <c:pt idx="42">
                  <c:v>42552</c:v>
                </c:pt>
                <c:pt idx="43">
                  <c:v>42583</c:v>
                </c:pt>
                <c:pt idx="44">
                  <c:v>42614</c:v>
                </c:pt>
                <c:pt idx="45">
                  <c:v>42644</c:v>
                </c:pt>
              </c:numCache>
            </c:numRef>
          </c:cat>
          <c:val>
            <c:numRef>
              <c:f>Sheet1!$D$4:$D$49</c:f>
              <c:numCache>
                <c:formatCode>#,##0</c:formatCode>
                <c:ptCount val="46"/>
                <c:pt idx="0">
                  <c:v>32781.1</c:v>
                </c:pt>
                <c:pt idx="1">
                  <c:v>268550.2</c:v>
                </c:pt>
                <c:pt idx="2">
                  <c:v>0</c:v>
                </c:pt>
                <c:pt idx="3">
                  <c:v>128210.2</c:v>
                </c:pt>
                <c:pt idx="4">
                  <c:v>0</c:v>
                </c:pt>
                <c:pt idx="5">
                  <c:v>0</c:v>
                </c:pt>
                <c:pt idx="6">
                  <c:v>0</c:v>
                </c:pt>
                <c:pt idx="7">
                  <c:v>0</c:v>
                </c:pt>
                <c:pt idx="8">
                  <c:v>100000</c:v>
                </c:pt>
                <c:pt idx="9">
                  <c:v>100000</c:v>
                </c:pt>
                <c:pt idx="10">
                  <c:v>100000</c:v>
                </c:pt>
                <c:pt idx="11">
                  <c:v>182853.25</c:v>
                </c:pt>
                <c:pt idx="12">
                  <c:v>265706.5</c:v>
                </c:pt>
                <c:pt idx="13">
                  <c:v>104640.6</c:v>
                </c:pt>
                <c:pt idx="14">
                  <c:v>276195.09999999998</c:v>
                </c:pt>
                <c:pt idx="15">
                  <c:v>344301.5</c:v>
                </c:pt>
                <c:pt idx="16">
                  <c:v>200000</c:v>
                </c:pt>
                <c:pt idx="17">
                  <c:v>200000</c:v>
                </c:pt>
                <c:pt idx="18">
                  <c:v>200000</c:v>
                </c:pt>
                <c:pt idx="19">
                  <c:v>244617</c:v>
                </c:pt>
                <c:pt idx="20">
                  <c:v>271381.3</c:v>
                </c:pt>
                <c:pt idx="21">
                  <c:v>349721.2</c:v>
                </c:pt>
                <c:pt idx="22">
                  <c:v>440259.6</c:v>
                </c:pt>
                <c:pt idx="23">
                  <c:v>592001.1</c:v>
                </c:pt>
                <c:pt idx="24">
                  <c:v>523173.7</c:v>
                </c:pt>
                <c:pt idx="25">
                  <c:v>469685.6</c:v>
                </c:pt>
                <c:pt idx="26">
                  <c:v>550422.30000000005</c:v>
                </c:pt>
                <c:pt idx="27">
                  <c:v>344301.5</c:v>
                </c:pt>
                <c:pt idx="28">
                  <c:v>789672.9</c:v>
                </c:pt>
                <c:pt idx="29">
                  <c:v>648264.4</c:v>
                </c:pt>
                <c:pt idx="30">
                  <c:v>672355</c:v>
                </c:pt>
                <c:pt idx="31">
                  <c:v>811390.9</c:v>
                </c:pt>
                <c:pt idx="32">
                  <c:v>792858.2</c:v>
                </c:pt>
                <c:pt idx="33">
                  <c:v>757604.6</c:v>
                </c:pt>
                <c:pt idx="34">
                  <c:v>1541736.4</c:v>
                </c:pt>
                <c:pt idx="35">
                  <c:v>1759729.7</c:v>
                </c:pt>
                <c:pt idx="36">
                  <c:v>1915207.2</c:v>
                </c:pt>
                <c:pt idx="37">
                  <c:v>1685514.9</c:v>
                </c:pt>
                <c:pt idx="38">
                  <c:v>1117737.2</c:v>
                </c:pt>
                <c:pt idx="39">
                  <c:v>1530942.4</c:v>
                </c:pt>
                <c:pt idx="40">
                  <c:v>1505749.8</c:v>
                </c:pt>
                <c:pt idx="41">
                  <c:v>1615807.5</c:v>
                </c:pt>
                <c:pt idx="42">
                  <c:v>1755557.7</c:v>
                </c:pt>
                <c:pt idx="43">
                  <c:v>1817558.35</c:v>
                </c:pt>
                <c:pt idx="44">
                  <c:v>1939383.29</c:v>
                </c:pt>
                <c:pt idx="45">
                  <c:v>2104798.04</c:v>
                </c:pt>
              </c:numCache>
            </c:numRef>
          </c:val>
          <c:extLst>
            <c:ext xmlns:c16="http://schemas.microsoft.com/office/drawing/2014/chart" uri="{C3380CC4-5D6E-409C-BE32-E72D297353CC}">
              <c16:uniqueId val="{00000002-1564-4B74-9EAC-FEA64CBED017}"/>
            </c:ext>
          </c:extLst>
        </c:ser>
        <c:ser>
          <c:idx val="3"/>
          <c:order val="3"/>
          <c:tx>
            <c:strRef>
              <c:f>Sheet1!$E$2</c:f>
              <c:strCache>
                <c:ptCount val="1"/>
                <c:pt idx="0">
                  <c:v>Loans to SOEs (Non-financials)</c:v>
                </c:pt>
              </c:strCache>
            </c:strRef>
          </c:tx>
          <c:spPr>
            <a:solidFill>
              <a:schemeClr val="accent3"/>
            </a:solidFill>
          </c:spPr>
          <c:invertIfNegative val="0"/>
          <c:cat>
            <c:numRef>
              <c:f>Sheet1!$A$4:$A$49</c:f>
              <c:numCache>
                <c:formatCode>mmm\-yy</c:formatCode>
                <c:ptCount val="46"/>
                <c:pt idx="0">
                  <c:v>41275</c:v>
                </c:pt>
                <c:pt idx="1">
                  <c:v>41306</c:v>
                </c:pt>
                <c:pt idx="2">
                  <c:v>41334</c:v>
                </c:pt>
                <c:pt idx="3">
                  <c:v>41365</c:v>
                </c:pt>
                <c:pt idx="4">
                  <c:v>41395</c:v>
                </c:pt>
                <c:pt idx="5">
                  <c:v>41426</c:v>
                </c:pt>
                <c:pt idx="6">
                  <c:v>41456</c:v>
                </c:pt>
                <c:pt idx="7">
                  <c:v>41487</c:v>
                </c:pt>
                <c:pt idx="8">
                  <c:v>41518</c:v>
                </c:pt>
                <c:pt idx="9">
                  <c:v>41548</c:v>
                </c:pt>
                <c:pt idx="10">
                  <c:v>41579</c:v>
                </c:pt>
                <c:pt idx="11">
                  <c:v>41609</c:v>
                </c:pt>
                <c:pt idx="12">
                  <c:v>41640</c:v>
                </c:pt>
                <c:pt idx="13">
                  <c:v>41671</c:v>
                </c:pt>
                <c:pt idx="14">
                  <c:v>41699</c:v>
                </c:pt>
                <c:pt idx="15">
                  <c:v>41730</c:v>
                </c:pt>
                <c:pt idx="16">
                  <c:v>41760</c:v>
                </c:pt>
                <c:pt idx="17">
                  <c:v>41791</c:v>
                </c:pt>
                <c:pt idx="18">
                  <c:v>41821</c:v>
                </c:pt>
                <c:pt idx="19">
                  <c:v>41852</c:v>
                </c:pt>
                <c:pt idx="20">
                  <c:v>41883</c:v>
                </c:pt>
                <c:pt idx="21">
                  <c:v>41913</c:v>
                </c:pt>
                <c:pt idx="22">
                  <c:v>41944</c:v>
                </c:pt>
                <c:pt idx="23">
                  <c:v>41974</c:v>
                </c:pt>
                <c:pt idx="24">
                  <c:v>42005</c:v>
                </c:pt>
                <c:pt idx="25">
                  <c:v>42036</c:v>
                </c:pt>
                <c:pt idx="26">
                  <c:v>42064</c:v>
                </c:pt>
                <c:pt idx="27">
                  <c:v>42095</c:v>
                </c:pt>
                <c:pt idx="28">
                  <c:v>42125</c:v>
                </c:pt>
                <c:pt idx="29">
                  <c:v>42156</c:v>
                </c:pt>
                <c:pt idx="30">
                  <c:v>42186</c:v>
                </c:pt>
                <c:pt idx="31">
                  <c:v>42217</c:v>
                </c:pt>
                <c:pt idx="32">
                  <c:v>42248</c:v>
                </c:pt>
                <c:pt idx="33">
                  <c:v>42278</c:v>
                </c:pt>
                <c:pt idx="34">
                  <c:v>42309</c:v>
                </c:pt>
                <c:pt idx="35">
                  <c:v>42339</c:v>
                </c:pt>
                <c:pt idx="36">
                  <c:v>42370</c:v>
                </c:pt>
                <c:pt idx="37">
                  <c:v>42401</c:v>
                </c:pt>
                <c:pt idx="38">
                  <c:v>42430</c:v>
                </c:pt>
                <c:pt idx="39">
                  <c:v>42461</c:v>
                </c:pt>
                <c:pt idx="40">
                  <c:v>42491</c:v>
                </c:pt>
                <c:pt idx="41">
                  <c:v>42522</c:v>
                </c:pt>
                <c:pt idx="42">
                  <c:v>42552</c:v>
                </c:pt>
                <c:pt idx="43">
                  <c:v>42583</c:v>
                </c:pt>
                <c:pt idx="44">
                  <c:v>42614</c:v>
                </c:pt>
                <c:pt idx="45">
                  <c:v>42644</c:v>
                </c:pt>
              </c:numCache>
            </c:numRef>
          </c:cat>
          <c:val>
            <c:numRef>
              <c:f>Sheet1!$E$4:$E$49</c:f>
              <c:numCache>
                <c:formatCode>#,##0</c:formatCode>
                <c:ptCount val="46"/>
                <c:pt idx="0">
                  <c:v>0</c:v>
                </c:pt>
                <c:pt idx="1">
                  <c:v>0</c:v>
                </c:pt>
                <c:pt idx="2">
                  <c:v>0</c:v>
                </c:pt>
                <c:pt idx="3">
                  <c:v>0</c:v>
                </c:pt>
                <c:pt idx="4">
                  <c:v>0</c:v>
                </c:pt>
                <c:pt idx="5">
                  <c:v>0</c:v>
                </c:pt>
                <c:pt idx="6">
                  <c:v>0</c:v>
                </c:pt>
                <c:pt idx="7">
                  <c:v>0</c:v>
                </c:pt>
                <c:pt idx="8">
                  <c:v>0</c:v>
                </c:pt>
                <c:pt idx="9">
                  <c:v>0</c:v>
                </c:pt>
                <c:pt idx="10">
                  <c:v>0</c:v>
                </c:pt>
                <c:pt idx="11">
                  <c:v>16504.95</c:v>
                </c:pt>
                <c:pt idx="12">
                  <c:v>33009.9</c:v>
                </c:pt>
                <c:pt idx="13">
                  <c:v>26006.2</c:v>
                </c:pt>
                <c:pt idx="14">
                  <c:v>23587.7</c:v>
                </c:pt>
                <c:pt idx="15">
                  <c:v>23587.7</c:v>
                </c:pt>
                <c:pt idx="16">
                  <c:v>23587.7</c:v>
                </c:pt>
                <c:pt idx="17">
                  <c:v>23587.7</c:v>
                </c:pt>
                <c:pt idx="18">
                  <c:v>23587.7</c:v>
                </c:pt>
                <c:pt idx="19">
                  <c:v>23587.7</c:v>
                </c:pt>
                <c:pt idx="20">
                  <c:v>23587.7</c:v>
                </c:pt>
                <c:pt idx="21">
                  <c:v>23587.7</c:v>
                </c:pt>
                <c:pt idx="22">
                  <c:v>23587.7</c:v>
                </c:pt>
                <c:pt idx="23">
                  <c:v>25590.3</c:v>
                </c:pt>
                <c:pt idx="24">
                  <c:v>25588</c:v>
                </c:pt>
                <c:pt idx="25">
                  <c:v>25588</c:v>
                </c:pt>
                <c:pt idx="26">
                  <c:v>25588</c:v>
                </c:pt>
                <c:pt idx="27">
                  <c:v>23587.7</c:v>
                </c:pt>
                <c:pt idx="28">
                  <c:v>25588</c:v>
                </c:pt>
                <c:pt idx="29">
                  <c:v>51033.5</c:v>
                </c:pt>
                <c:pt idx="30">
                  <c:v>25588</c:v>
                </c:pt>
                <c:pt idx="31">
                  <c:v>25588</c:v>
                </c:pt>
                <c:pt idx="32">
                  <c:v>192913.6</c:v>
                </c:pt>
                <c:pt idx="33">
                  <c:v>468281.2</c:v>
                </c:pt>
                <c:pt idx="34">
                  <c:v>25588</c:v>
                </c:pt>
                <c:pt idx="35">
                  <c:v>25588</c:v>
                </c:pt>
                <c:pt idx="36">
                  <c:v>190138.9</c:v>
                </c:pt>
                <c:pt idx="37">
                  <c:v>286200.7</c:v>
                </c:pt>
                <c:pt idx="38">
                  <c:v>170006.9</c:v>
                </c:pt>
                <c:pt idx="39">
                  <c:v>595990.6</c:v>
                </c:pt>
                <c:pt idx="40">
                  <c:v>190464</c:v>
                </c:pt>
                <c:pt idx="41">
                  <c:v>326557.90000000002</c:v>
                </c:pt>
                <c:pt idx="42">
                  <c:v>326680.59999999998</c:v>
                </c:pt>
                <c:pt idx="43">
                  <c:v>437856.74</c:v>
                </c:pt>
                <c:pt idx="44">
                  <c:v>345937</c:v>
                </c:pt>
                <c:pt idx="45">
                  <c:v>552999.63</c:v>
                </c:pt>
              </c:numCache>
            </c:numRef>
          </c:val>
          <c:extLst>
            <c:ext xmlns:c16="http://schemas.microsoft.com/office/drawing/2014/chart" uri="{C3380CC4-5D6E-409C-BE32-E72D297353CC}">
              <c16:uniqueId val="{00000003-1564-4B74-9EAC-FEA64CBED017}"/>
            </c:ext>
          </c:extLst>
        </c:ser>
        <c:dLbls>
          <c:showLegendKey val="0"/>
          <c:showVal val="0"/>
          <c:showCatName val="0"/>
          <c:showSerName val="0"/>
          <c:showPercent val="0"/>
          <c:showBubbleSize val="0"/>
        </c:dLbls>
        <c:gapWidth val="65"/>
        <c:overlap val="100"/>
        <c:axId val="-2044955304"/>
        <c:axId val="-2044953896"/>
      </c:barChart>
      <c:dateAx>
        <c:axId val="-2044955304"/>
        <c:scaling>
          <c:orientation val="minMax"/>
        </c:scaling>
        <c:delete val="0"/>
        <c:axPos val="b"/>
        <c:numFmt formatCode="mmm\-yy" sourceLinked="1"/>
        <c:majorTickMark val="out"/>
        <c:minorTickMark val="none"/>
        <c:tickLblPos val="nextTo"/>
        <c:txPr>
          <a:bodyPr/>
          <a:lstStyle/>
          <a:p>
            <a:pPr>
              <a:defRPr>
                <a:latin typeface="Arial"/>
                <a:cs typeface="Arial"/>
              </a:defRPr>
            </a:pPr>
            <a:endParaRPr lang="en-US"/>
          </a:p>
        </c:txPr>
        <c:crossAx val="-2044953896"/>
        <c:crosses val="autoZero"/>
        <c:auto val="1"/>
        <c:lblOffset val="100"/>
        <c:baseTimeUnit val="months"/>
        <c:majorUnit val="6"/>
        <c:majorTimeUnit val="months"/>
        <c:minorUnit val="12"/>
        <c:minorTimeUnit val="months"/>
      </c:dateAx>
      <c:valAx>
        <c:axId val="-2044953896"/>
        <c:scaling>
          <c:orientation val="minMax"/>
        </c:scaling>
        <c:delete val="0"/>
        <c:axPos val="l"/>
        <c:majorGridlines>
          <c:spPr>
            <a:ln>
              <a:solidFill>
                <a:schemeClr val="tx1">
                  <a:alpha val="10000"/>
                </a:schemeClr>
              </a:solidFill>
              <a:prstDash val="sysDash"/>
            </a:ln>
          </c:spPr>
        </c:majorGridlines>
        <c:numFmt formatCode="#,##0" sourceLinked="1"/>
        <c:majorTickMark val="out"/>
        <c:minorTickMark val="none"/>
        <c:tickLblPos val="nextTo"/>
        <c:txPr>
          <a:bodyPr/>
          <a:lstStyle/>
          <a:p>
            <a:pPr>
              <a:defRPr>
                <a:latin typeface="Arial"/>
                <a:cs typeface="Arial"/>
              </a:defRPr>
            </a:pPr>
            <a:endParaRPr lang="en-US"/>
          </a:p>
        </c:txPr>
        <c:crossAx val="-2044955304"/>
        <c:crosses val="autoZero"/>
        <c:crossBetween val="between"/>
        <c:dispUnits>
          <c:builtInUnit val="thousands"/>
        </c:dispUnits>
      </c:valAx>
    </c:plotArea>
    <c:legend>
      <c:legendPos val="r"/>
      <c:layout>
        <c:manualLayout>
          <c:xMode val="edge"/>
          <c:yMode val="edge"/>
          <c:x val="0.11411103298689899"/>
          <c:y val="0.16539291700877701"/>
          <c:w val="0.43076011618344201"/>
          <c:h val="0.16401530228146799"/>
        </c:manualLayout>
      </c:layout>
      <c:overlay val="0"/>
      <c:spPr>
        <a:solidFill>
          <a:schemeClr val="bg1"/>
        </a:solidFill>
      </c:spPr>
      <c:txPr>
        <a:bodyPr/>
        <a:lstStyle/>
        <a:p>
          <a:pPr>
            <a:defRPr sz="1200">
              <a:latin typeface="Arial"/>
              <a:cs typeface="Arial"/>
            </a:defRPr>
          </a:pPr>
          <a:endParaRPr lang="en-US"/>
        </a:p>
      </c:txPr>
    </c:legend>
    <c:plotVisOnly val="1"/>
    <c:dispBlanksAs val="gap"/>
    <c:showDLblsOverMax val="0"/>
  </c:chart>
  <c:spPr>
    <a:ln>
      <a:noFill/>
    </a:ln>
  </c:spPr>
  <c:externalData r:id="rId1">
    <c:autoUpdate val="0"/>
  </c:externalData>
  <c:userShapes r:id="rId2"/>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sz="1250" dirty="0"/>
              <a:t>Banking</a:t>
            </a:r>
            <a:r>
              <a:rPr lang="en-US" sz="1250" baseline="0" dirty="0"/>
              <a:t> Sector NPLs</a:t>
            </a:r>
          </a:p>
          <a:p>
            <a:pPr>
              <a:defRPr/>
            </a:pPr>
            <a:r>
              <a:rPr lang="en-US" sz="1050" b="0" dirty="0"/>
              <a:t>(% of Gross Loans)</a:t>
            </a:r>
          </a:p>
        </c:rich>
      </c:tx>
      <c:overlay val="1"/>
      <c:spPr>
        <a:solidFill>
          <a:schemeClr val="bg1"/>
        </a:solidFill>
      </c:spPr>
    </c:title>
    <c:autoTitleDeleted val="0"/>
    <c:plotArea>
      <c:layout>
        <c:manualLayout>
          <c:layoutTarget val="inner"/>
          <c:xMode val="edge"/>
          <c:yMode val="edge"/>
          <c:x val="0.112987314085739"/>
          <c:y val="0.119522062360006"/>
          <c:w val="0.83952077865266805"/>
          <c:h val="0.61421863390102405"/>
        </c:manualLayout>
      </c:layout>
      <c:barChart>
        <c:barDir val="col"/>
        <c:grouping val="clustered"/>
        <c:varyColors val="0"/>
        <c:ser>
          <c:idx val="0"/>
          <c:order val="0"/>
          <c:tx>
            <c:strRef>
              <c:f>Sheet1!$B$5</c:f>
              <c:strCache>
                <c:ptCount val="1"/>
                <c:pt idx="0">
                  <c:v>Q2 2014</c:v>
                </c:pt>
              </c:strCache>
            </c:strRef>
          </c:tx>
          <c:spPr>
            <a:solidFill>
              <a:schemeClr val="accent3">
                <a:lumMod val="40000"/>
                <a:lumOff val="60000"/>
              </a:schemeClr>
            </a:solidFill>
          </c:spPr>
          <c:invertIfNegative val="0"/>
          <c:cat>
            <c:strRef>
              <c:f>Sheet1!$C$3:$I$3</c:f>
              <c:strCache>
                <c:ptCount val="7"/>
                <c:pt idx="0">
                  <c:v>Govt</c:v>
                </c:pt>
                <c:pt idx="1">
                  <c:v>Manuf.</c:v>
                </c:pt>
                <c:pt idx="2">
                  <c:v>Commerce</c:v>
                </c:pt>
                <c:pt idx="3">
                  <c:v>Power </c:v>
                </c:pt>
                <c:pt idx="4">
                  <c:v>Oil &amp; Gas</c:v>
                </c:pt>
                <c:pt idx="5">
                  <c:v>Agriculture</c:v>
                </c:pt>
                <c:pt idx="6">
                  <c:v>Construction</c:v>
                </c:pt>
              </c:strCache>
            </c:strRef>
          </c:cat>
          <c:val>
            <c:numRef>
              <c:f>Sheet1!$C$5:$I$5</c:f>
              <c:numCache>
                <c:formatCode>General</c:formatCode>
                <c:ptCount val="7"/>
                <c:pt idx="0">
                  <c:v>0.28000000000000003</c:v>
                </c:pt>
                <c:pt idx="1">
                  <c:v>2.98</c:v>
                </c:pt>
                <c:pt idx="2">
                  <c:v>6.1499999999999986</c:v>
                </c:pt>
                <c:pt idx="3">
                  <c:v>1.88</c:v>
                </c:pt>
                <c:pt idx="4">
                  <c:v>2.02</c:v>
                </c:pt>
                <c:pt idx="5">
                  <c:v>4.38</c:v>
                </c:pt>
                <c:pt idx="6">
                  <c:v>5.63</c:v>
                </c:pt>
              </c:numCache>
            </c:numRef>
          </c:val>
          <c:extLst>
            <c:ext xmlns:c16="http://schemas.microsoft.com/office/drawing/2014/chart" uri="{C3380CC4-5D6E-409C-BE32-E72D297353CC}">
              <c16:uniqueId val="{00000000-598F-46F7-90D0-CC9C886EA5D2}"/>
            </c:ext>
          </c:extLst>
        </c:ser>
        <c:ser>
          <c:idx val="1"/>
          <c:order val="1"/>
          <c:tx>
            <c:strRef>
              <c:f>Sheet1!$B$9</c:f>
              <c:strCache>
                <c:ptCount val="1"/>
                <c:pt idx="0">
                  <c:v>Q2 2015</c:v>
                </c:pt>
              </c:strCache>
            </c:strRef>
          </c:tx>
          <c:spPr>
            <a:solidFill>
              <a:schemeClr val="accent3">
                <a:lumMod val="75000"/>
              </a:schemeClr>
            </a:solidFill>
          </c:spPr>
          <c:invertIfNegative val="0"/>
          <c:val>
            <c:numRef>
              <c:f>Sheet1!$C$9:$I$9</c:f>
              <c:numCache>
                <c:formatCode>General</c:formatCode>
                <c:ptCount val="7"/>
                <c:pt idx="0">
                  <c:v>1.77</c:v>
                </c:pt>
                <c:pt idx="1">
                  <c:v>3.94</c:v>
                </c:pt>
                <c:pt idx="2">
                  <c:v>8.26</c:v>
                </c:pt>
                <c:pt idx="3">
                  <c:v>1.89</c:v>
                </c:pt>
                <c:pt idx="4">
                  <c:v>2.93</c:v>
                </c:pt>
                <c:pt idx="5">
                  <c:v>6.7699999999999987</c:v>
                </c:pt>
                <c:pt idx="6">
                  <c:v>8.02</c:v>
                </c:pt>
              </c:numCache>
            </c:numRef>
          </c:val>
          <c:extLst>
            <c:ext xmlns:c16="http://schemas.microsoft.com/office/drawing/2014/chart" uri="{C3380CC4-5D6E-409C-BE32-E72D297353CC}">
              <c16:uniqueId val="{00000001-598F-46F7-90D0-CC9C886EA5D2}"/>
            </c:ext>
          </c:extLst>
        </c:ser>
        <c:ser>
          <c:idx val="2"/>
          <c:order val="2"/>
          <c:tx>
            <c:strRef>
              <c:f>Sheet1!$B$13</c:f>
              <c:strCache>
                <c:ptCount val="1"/>
                <c:pt idx="0">
                  <c:v>Q2 2016</c:v>
                </c:pt>
              </c:strCache>
            </c:strRef>
          </c:tx>
          <c:spPr>
            <a:solidFill>
              <a:schemeClr val="bg1">
                <a:lumMod val="65000"/>
              </a:schemeClr>
            </a:solidFill>
          </c:spPr>
          <c:invertIfNegative val="0"/>
          <c:val>
            <c:numRef>
              <c:f>Sheet1!$C$13:$I$13</c:f>
              <c:numCache>
                <c:formatCode>General</c:formatCode>
                <c:ptCount val="7"/>
                <c:pt idx="0">
                  <c:v>1.32</c:v>
                </c:pt>
                <c:pt idx="1">
                  <c:v>6.81</c:v>
                </c:pt>
                <c:pt idx="2">
                  <c:v>11.52</c:v>
                </c:pt>
                <c:pt idx="3">
                  <c:v>12.62</c:v>
                </c:pt>
                <c:pt idx="4">
                  <c:v>14.48</c:v>
                </c:pt>
                <c:pt idx="5">
                  <c:v>15.98</c:v>
                </c:pt>
                <c:pt idx="6">
                  <c:v>17.170000000000002</c:v>
                </c:pt>
              </c:numCache>
            </c:numRef>
          </c:val>
          <c:extLst>
            <c:ext xmlns:c16="http://schemas.microsoft.com/office/drawing/2014/chart" uri="{C3380CC4-5D6E-409C-BE32-E72D297353CC}">
              <c16:uniqueId val="{00000002-598F-46F7-90D0-CC9C886EA5D2}"/>
            </c:ext>
          </c:extLst>
        </c:ser>
        <c:dLbls>
          <c:showLegendKey val="0"/>
          <c:showVal val="0"/>
          <c:showCatName val="0"/>
          <c:showSerName val="0"/>
          <c:showPercent val="0"/>
          <c:showBubbleSize val="0"/>
        </c:dLbls>
        <c:gapWidth val="150"/>
        <c:axId val="-2044840744"/>
        <c:axId val="-2044837832"/>
      </c:barChart>
      <c:catAx>
        <c:axId val="-2044840744"/>
        <c:scaling>
          <c:orientation val="minMax"/>
        </c:scaling>
        <c:delete val="0"/>
        <c:axPos val="b"/>
        <c:numFmt formatCode="General" sourceLinked="0"/>
        <c:majorTickMark val="out"/>
        <c:minorTickMark val="none"/>
        <c:tickLblPos val="nextTo"/>
        <c:txPr>
          <a:bodyPr rot="-5400000" vert="horz"/>
          <a:lstStyle/>
          <a:p>
            <a:pPr>
              <a:defRPr sz="1000"/>
            </a:pPr>
            <a:endParaRPr lang="en-US"/>
          </a:p>
        </c:txPr>
        <c:crossAx val="-2044837832"/>
        <c:crosses val="autoZero"/>
        <c:auto val="1"/>
        <c:lblAlgn val="ctr"/>
        <c:lblOffset val="100"/>
        <c:noMultiLvlLbl val="0"/>
      </c:catAx>
      <c:valAx>
        <c:axId val="-2044837832"/>
        <c:scaling>
          <c:orientation val="minMax"/>
          <c:max val="18"/>
          <c:min val="0"/>
        </c:scaling>
        <c:delete val="0"/>
        <c:axPos val="l"/>
        <c:majorGridlines>
          <c:spPr>
            <a:ln>
              <a:solidFill>
                <a:schemeClr val="tx1">
                  <a:alpha val="10000"/>
                </a:schemeClr>
              </a:solidFill>
              <a:prstDash val="sysDash"/>
            </a:ln>
          </c:spPr>
        </c:majorGridlines>
        <c:numFmt formatCode="#,##0.0" sourceLinked="0"/>
        <c:majorTickMark val="out"/>
        <c:minorTickMark val="none"/>
        <c:tickLblPos val="nextTo"/>
        <c:txPr>
          <a:bodyPr/>
          <a:lstStyle/>
          <a:p>
            <a:pPr>
              <a:defRPr sz="1000"/>
            </a:pPr>
            <a:endParaRPr lang="en-US"/>
          </a:p>
        </c:txPr>
        <c:crossAx val="-2044840744"/>
        <c:crosses val="autoZero"/>
        <c:crossBetween val="between"/>
        <c:majorUnit val="3"/>
      </c:valAx>
    </c:plotArea>
    <c:legend>
      <c:legendPos val="r"/>
      <c:layout>
        <c:manualLayout>
          <c:xMode val="edge"/>
          <c:yMode val="edge"/>
          <c:x val="0.12617119347029501"/>
          <c:y val="0.139720119967917"/>
          <c:w val="0.19638142471057199"/>
          <c:h val="0.14578252325789101"/>
        </c:manualLayout>
      </c:layout>
      <c:overlay val="0"/>
      <c:spPr>
        <a:solidFill>
          <a:schemeClr val="bg1"/>
        </a:solidFill>
      </c:spPr>
      <c:txPr>
        <a:bodyPr/>
        <a:lstStyle/>
        <a:p>
          <a:pPr>
            <a:defRPr sz="1000"/>
          </a:pPr>
          <a:endParaRPr lang="en-US"/>
        </a:p>
      </c:txPr>
    </c:legend>
    <c:plotVisOnly val="1"/>
    <c:dispBlanksAs val="gap"/>
    <c:showDLblsOverMax val="0"/>
  </c:chart>
  <c:spPr>
    <a:ln>
      <a:noFill/>
    </a:ln>
  </c:spPr>
  <c:txPr>
    <a:bodyPr/>
    <a:lstStyle/>
    <a:p>
      <a:pPr>
        <a:defRPr sz="1200">
          <a:latin typeface="Arial"/>
          <a:cs typeface="Arial"/>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sz="1250" dirty="0"/>
              <a:t>Real</a:t>
            </a:r>
            <a:r>
              <a:rPr lang="en-US" sz="1250" baseline="0" dirty="0"/>
              <a:t> </a:t>
            </a:r>
            <a:r>
              <a:rPr lang="en-US" sz="1250" dirty="0"/>
              <a:t>GDP Growth By Sector</a:t>
            </a:r>
            <a:endParaRPr lang="en-US" sz="1250" baseline="0" dirty="0"/>
          </a:p>
          <a:p>
            <a:pPr>
              <a:defRPr/>
            </a:pPr>
            <a:r>
              <a:rPr lang="en-US" sz="1050" b="0" dirty="0"/>
              <a:t>(% change</a:t>
            </a:r>
            <a:r>
              <a:rPr lang="en-US" sz="1050" b="0" baseline="0" dirty="0"/>
              <a:t> y/y</a:t>
            </a:r>
            <a:r>
              <a:rPr lang="en-US" sz="1050" b="0" dirty="0"/>
              <a:t>)</a:t>
            </a:r>
          </a:p>
        </c:rich>
      </c:tx>
      <c:overlay val="1"/>
      <c:spPr>
        <a:solidFill>
          <a:schemeClr val="bg1"/>
        </a:solidFill>
      </c:spPr>
    </c:title>
    <c:autoTitleDeleted val="0"/>
    <c:plotArea>
      <c:layout>
        <c:manualLayout>
          <c:layoutTarget val="inner"/>
          <c:xMode val="edge"/>
          <c:yMode val="edge"/>
          <c:x val="0.112987314085739"/>
          <c:y val="0.119522062360006"/>
          <c:w val="0.83952077865266805"/>
          <c:h val="0.614120218875018"/>
        </c:manualLayout>
      </c:layout>
      <c:lineChart>
        <c:grouping val="standard"/>
        <c:varyColors val="0"/>
        <c:ser>
          <c:idx val="0"/>
          <c:order val="0"/>
          <c:tx>
            <c:strRef>
              <c:f>'GDP Growth'!$C$3</c:f>
              <c:strCache>
                <c:ptCount val="1"/>
                <c:pt idx="0">
                  <c:v>Agriculture</c:v>
                </c:pt>
              </c:strCache>
            </c:strRef>
          </c:tx>
          <c:spPr>
            <a:ln w="38100">
              <a:solidFill>
                <a:schemeClr val="tx1">
                  <a:lumMod val="75000"/>
                  <a:lumOff val="25000"/>
                </a:schemeClr>
              </a:solidFill>
              <a:prstDash val="sysDash"/>
            </a:ln>
          </c:spPr>
          <c:marker>
            <c:symbol val="none"/>
          </c:marker>
          <c:cat>
            <c:strRef>
              <c:f>'GDP Growth'!$B$6:$B$14</c:f>
              <c:strCache>
                <c:ptCount val="9"/>
                <c:pt idx="0">
                  <c:v>Q3 2014</c:v>
                </c:pt>
                <c:pt idx="1">
                  <c:v>Q4 2014</c:v>
                </c:pt>
                <c:pt idx="2">
                  <c:v>Q1 2015</c:v>
                </c:pt>
                <c:pt idx="3">
                  <c:v>Q2 2015</c:v>
                </c:pt>
                <c:pt idx="4">
                  <c:v>Q3 2015</c:v>
                </c:pt>
                <c:pt idx="5">
                  <c:v>Q4 2015</c:v>
                </c:pt>
                <c:pt idx="6">
                  <c:v>Q1 2016</c:v>
                </c:pt>
                <c:pt idx="7">
                  <c:v>Q2 2016</c:v>
                </c:pt>
                <c:pt idx="8">
                  <c:v>Q3 2016</c:v>
                </c:pt>
              </c:strCache>
            </c:strRef>
          </c:cat>
          <c:val>
            <c:numRef>
              <c:f>'GDP Growth'!$C$6:$C$14</c:f>
              <c:numCache>
                <c:formatCode>General</c:formatCode>
                <c:ptCount val="9"/>
                <c:pt idx="0">
                  <c:v>4.47</c:v>
                </c:pt>
                <c:pt idx="1">
                  <c:v>3.64</c:v>
                </c:pt>
                <c:pt idx="2">
                  <c:v>4.7</c:v>
                </c:pt>
                <c:pt idx="3">
                  <c:v>3.49</c:v>
                </c:pt>
                <c:pt idx="4">
                  <c:v>3.46</c:v>
                </c:pt>
                <c:pt idx="5">
                  <c:v>3.48</c:v>
                </c:pt>
                <c:pt idx="6">
                  <c:v>3.09</c:v>
                </c:pt>
                <c:pt idx="7">
                  <c:v>4.53</c:v>
                </c:pt>
                <c:pt idx="8">
                  <c:v>4.54</c:v>
                </c:pt>
              </c:numCache>
            </c:numRef>
          </c:val>
          <c:smooth val="0"/>
          <c:extLst>
            <c:ext xmlns:c16="http://schemas.microsoft.com/office/drawing/2014/chart" uri="{C3380CC4-5D6E-409C-BE32-E72D297353CC}">
              <c16:uniqueId val="{00000000-C24C-4875-8E2A-C095043A3203}"/>
            </c:ext>
          </c:extLst>
        </c:ser>
        <c:ser>
          <c:idx val="1"/>
          <c:order val="1"/>
          <c:tx>
            <c:strRef>
              <c:f>'GDP Growth'!$D$3</c:f>
              <c:strCache>
                <c:ptCount val="1"/>
                <c:pt idx="0">
                  <c:v>Industry</c:v>
                </c:pt>
              </c:strCache>
            </c:strRef>
          </c:tx>
          <c:spPr>
            <a:ln w="38100" cmpd="dbl">
              <a:solidFill>
                <a:schemeClr val="accent2">
                  <a:lumMod val="75000"/>
                </a:schemeClr>
              </a:solidFill>
            </a:ln>
          </c:spPr>
          <c:marker>
            <c:symbol val="none"/>
          </c:marker>
          <c:cat>
            <c:strRef>
              <c:f>'GDP Growth'!$B$6:$B$14</c:f>
              <c:strCache>
                <c:ptCount val="9"/>
                <c:pt idx="0">
                  <c:v>Q3 2014</c:v>
                </c:pt>
                <c:pt idx="1">
                  <c:v>Q4 2014</c:v>
                </c:pt>
                <c:pt idx="2">
                  <c:v>Q1 2015</c:v>
                </c:pt>
                <c:pt idx="3">
                  <c:v>Q2 2015</c:v>
                </c:pt>
                <c:pt idx="4">
                  <c:v>Q3 2015</c:v>
                </c:pt>
                <c:pt idx="5">
                  <c:v>Q4 2015</c:v>
                </c:pt>
                <c:pt idx="6">
                  <c:v>Q1 2016</c:v>
                </c:pt>
                <c:pt idx="7">
                  <c:v>Q2 2016</c:v>
                </c:pt>
                <c:pt idx="8">
                  <c:v>Q3 2016</c:v>
                </c:pt>
              </c:strCache>
            </c:strRef>
          </c:cat>
          <c:val>
            <c:numRef>
              <c:f>'GDP Growth'!$D$6:$D$14</c:f>
              <c:numCache>
                <c:formatCode>General</c:formatCode>
                <c:ptCount val="9"/>
                <c:pt idx="0">
                  <c:v>5.43</c:v>
                </c:pt>
                <c:pt idx="1">
                  <c:v>7.96</c:v>
                </c:pt>
                <c:pt idx="2">
                  <c:v>-2.5299999999999998</c:v>
                </c:pt>
                <c:pt idx="3">
                  <c:v>-3.31</c:v>
                </c:pt>
                <c:pt idx="4">
                  <c:v>-0.13</c:v>
                </c:pt>
                <c:pt idx="5">
                  <c:v>-3.04</c:v>
                </c:pt>
                <c:pt idx="6">
                  <c:v>-5.49</c:v>
                </c:pt>
                <c:pt idx="7">
                  <c:v>-9.5299999999999994</c:v>
                </c:pt>
                <c:pt idx="8">
                  <c:v>-12.21</c:v>
                </c:pt>
              </c:numCache>
            </c:numRef>
          </c:val>
          <c:smooth val="0"/>
          <c:extLst>
            <c:ext xmlns:c16="http://schemas.microsoft.com/office/drawing/2014/chart" uri="{C3380CC4-5D6E-409C-BE32-E72D297353CC}">
              <c16:uniqueId val="{00000001-C24C-4875-8E2A-C095043A3203}"/>
            </c:ext>
          </c:extLst>
        </c:ser>
        <c:ser>
          <c:idx val="2"/>
          <c:order val="2"/>
          <c:tx>
            <c:strRef>
              <c:f>'GDP Growth'!$E$3</c:f>
              <c:strCache>
                <c:ptCount val="1"/>
                <c:pt idx="0">
                  <c:v>Services</c:v>
                </c:pt>
              </c:strCache>
            </c:strRef>
          </c:tx>
          <c:spPr>
            <a:ln w="38100">
              <a:solidFill>
                <a:schemeClr val="accent3">
                  <a:lumMod val="75000"/>
                </a:schemeClr>
              </a:solidFill>
            </a:ln>
          </c:spPr>
          <c:marker>
            <c:symbol val="diamond"/>
            <c:size val="7"/>
            <c:spPr>
              <a:solidFill>
                <a:schemeClr val="accent3">
                  <a:lumMod val="75000"/>
                </a:schemeClr>
              </a:solidFill>
              <a:ln>
                <a:noFill/>
              </a:ln>
            </c:spPr>
          </c:marker>
          <c:cat>
            <c:strRef>
              <c:f>'GDP Growth'!$B$6:$B$14</c:f>
              <c:strCache>
                <c:ptCount val="9"/>
                <c:pt idx="0">
                  <c:v>Q3 2014</c:v>
                </c:pt>
                <c:pt idx="1">
                  <c:v>Q4 2014</c:v>
                </c:pt>
                <c:pt idx="2">
                  <c:v>Q1 2015</c:v>
                </c:pt>
                <c:pt idx="3">
                  <c:v>Q2 2015</c:v>
                </c:pt>
                <c:pt idx="4">
                  <c:v>Q3 2015</c:v>
                </c:pt>
                <c:pt idx="5">
                  <c:v>Q4 2015</c:v>
                </c:pt>
                <c:pt idx="6">
                  <c:v>Q1 2016</c:v>
                </c:pt>
                <c:pt idx="7">
                  <c:v>Q2 2016</c:v>
                </c:pt>
                <c:pt idx="8">
                  <c:v>Q3 2016</c:v>
                </c:pt>
              </c:strCache>
            </c:strRef>
          </c:cat>
          <c:val>
            <c:numRef>
              <c:f>'GDP Growth'!$E$6:$E$14</c:f>
              <c:numCache>
                <c:formatCode>General</c:formatCode>
                <c:ptCount val="9"/>
                <c:pt idx="0">
                  <c:v>7.6099999999999977</c:v>
                </c:pt>
                <c:pt idx="1">
                  <c:v>6.1499999999999986</c:v>
                </c:pt>
                <c:pt idx="2">
                  <c:v>7.04</c:v>
                </c:pt>
                <c:pt idx="3">
                  <c:v>4.67</c:v>
                </c:pt>
                <c:pt idx="4">
                  <c:v>3.97</c:v>
                </c:pt>
                <c:pt idx="5">
                  <c:v>3.69</c:v>
                </c:pt>
                <c:pt idx="6">
                  <c:v>0.8</c:v>
                </c:pt>
                <c:pt idx="7">
                  <c:v>-1.25</c:v>
                </c:pt>
                <c:pt idx="8">
                  <c:v>-1.17</c:v>
                </c:pt>
              </c:numCache>
            </c:numRef>
          </c:val>
          <c:smooth val="0"/>
          <c:extLst>
            <c:ext xmlns:c16="http://schemas.microsoft.com/office/drawing/2014/chart" uri="{C3380CC4-5D6E-409C-BE32-E72D297353CC}">
              <c16:uniqueId val="{00000002-C24C-4875-8E2A-C095043A3203}"/>
            </c:ext>
          </c:extLst>
        </c:ser>
        <c:dLbls>
          <c:showLegendKey val="0"/>
          <c:showVal val="0"/>
          <c:showCatName val="0"/>
          <c:showSerName val="0"/>
          <c:showPercent val="0"/>
          <c:showBubbleSize val="0"/>
        </c:dLbls>
        <c:smooth val="0"/>
        <c:axId val="-2044802248"/>
        <c:axId val="-2044797208"/>
      </c:lineChart>
      <c:catAx>
        <c:axId val="-2044802248"/>
        <c:scaling>
          <c:orientation val="minMax"/>
        </c:scaling>
        <c:delete val="0"/>
        <c:axPos val="b"/>
        <c:numFmt formatCode="General" sourceLinked="1"/>
        <c:majorTickMark val="out"/>
        <c:minorTickMark val="none"/>
        <c:tickLblPos val="low"/>
        <c:txPr>
          <a:bodyPr rot="-5400000" vert="horz"/>
          <a:lstStyle/>
          <a:p>
            <a:pPr>
              <a:defRPr sz="1000"/>
            </a:pPr>
            <a:endParaRPr lang="en-US"/>
          </a:p>
        </c:txPr>
        <c:crossAx val="-2044797208"/>
        <c:crosses val="autoZero"/>
        <c:auto val="1"/>
        <c:lblAlgn val="ctr"/>
        <c:lblOffset val="100"/>
        <c:noMultiLvlLbl val="0"/>
      </c:catAx>
      <c:valAx>
        <c:axId val="-2044797208"/>
        <c:scaling>
          <c:orientation val="minMax"/>
        </c:scaling>
        <c:delete val="0"/>
        <c:axPos val="l"/>
        <c:majorGridlines>
          <c:spPr>
            <a:ln>
              <a:solidFill>
                <a:schemeClr val="tx1">
                  <a:alpha val="10000"/>
                </a:schemeClr>
              </a:solidFill>
              <a:prstDash val="sysDash"/>
            </a:ln>
          </c:spPr>
        </c:majorGridlines>
        <c:numFmt formatCode="#,##0.0" sourceLinked="0"/>
        <c:majorTickMark val="out"/>
        <c:minorTickMark val="none"/>
        <c:tickLblPos val="nextTo"/>
        <c:txPr>
          <a:bodyPr/>
          <a:lstStyle/>
          <a:p>
            <a:pPr>
              <a:defRPr sz="1000"/>
            </a:pPr>
            <a:endParaRPr lang="en-US"/>
          </a:p>
        </c:txPr>
        <c:crossAx val="-2044802248"/>
        <c:crosses val="autoZero"/>
        <c:crossBetween val="between"/>
      </c:valAx>
    </c:plotArea>
    <c:legend>
      <c:legendPos val="r"/>
      <c:layout>
        <c:manualLayout>
          <c:xMode val="edge"/>
          <c:yMode val="edge"/>
          <c:x val="0.125219733688895"/>
          <c:y val="0.49574116062717299"/>
          <c:w val="0.30745400818032698"/>
          <c:h val="0.14589163265586599"/>
        </c:manualLayout>
      </c:layout>
      <c:overlay val="0"/>
      <c:spPr>
        <a:solidFill>
          <a:schemeClr val="bg1"/>
        </a:solidFill>
      </c:spPr>
    </c:legend>
    <c:plotVisOnly val="1"/>
    <c:dispBlanksAs val="gap"/>
    <c:showDLblsOverMax val="0"/>
  </c:chart>
  <c:spPr>
    <a:ln>
      <a:noFill/>
    </a:ln>
  </c:spPr>
  <c:txPr>
    <a:bodyPr/>
    <a:lstStyle/>
    <a:p>
      <a:pPr>
        <a:defRPr sz="1200">
          <a:latin typeface="Arial"/>
          <a:cs typeface="Arial"/>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sz="1450">
                <a:latin typeface="Arial"/>
                <a:cs typeface="Arial"/>
              </a:rPr>
              <a:t>Egypt</a:t>
            </a:r>
            <a:r>
              <a:rPr lang="en-US" sz="1450" baseline="0">
                <a:latin typeface="Arial"/>
                <a:cs typeface="Arial"/>
              </a:rPr>
              <a:t> Public Finances</a:t>
            </a:r>
          </a:p>
          <a:p>
            <a:pPr>
              <a:defRPr/>
            </a:pPr>
            <a:r>
              <a:rPr lang="en-US" sz="1200" b="0">
                <a:latin typeface="Arial"/>
                <a:cs typeface="Arial"/>
              </a:rPr>
              <a:t>(Fiscal</a:t>
            </a:r>
            <a:r>
              <a:rPr lang="en-US" sz="1200" b="0" baseline="0">
                <a:latin typeface="Arial"/>
                <a:cs typeface="Arial"/>
              </a:rPr>
              <a:t> Years, in % of GDP)</a:t>
            </a:r>
            <a:endParaRPr lang="en-US" sz="1200" b="0">
              <a:latin typeface="Arial"/>
              <a:cs typeface="Arial"/>
            </a:endParaRPr>
          </a:p>
        </c:rich>
      </c:tx>
      <c:overlay val="1"/>
      <c:spPr>
        <a:solidFill>
          <a:schemeClr val="bg1"/>
        </a:solidFill>
      </c:spPr>
    </c:title>
    <c:autoTitleDeleted val="0"/>
    <c:plotArea>
      <c:layout>
        <c:manualLayout>
          <c:layoutTarget val="inner"/>
          <c:xMode val="edge"/>
          <c:yMode val="edge"/>
          <c:x val="7.3368110236220502E-2"/>
          <c:y val="0.12722415284681601"/>
          <c:w val="0.82246959755030602"/>
          <c:h val="0.67721784776902905"/>
        </c:manualLayout>
      </c:layout>
      <c:barChart>
        <c:barDir val="col"/>
        <c:grouping val="clustered"/>
        <c:varyColors val="0"/>
        <c:ser>
          <c:idx val="0"/>
          <c:order val="0"/>
          <c:tx>
            <c:strRef>
              <c:f>Sheet2!$C$8</c:f>
              <c:strCache>
                <c:ptCount val="1"/>
                <c:pt idx="0">
                  <c:v>Revenues (LHS)</c:v>
                </c:pt>
              </c:strCache>
            </c:strRef>
          </c:tx>
          <c:spPr>
            <a:solidFill>
              <a:schemeClr val="bg1">
                <a:lumMod val="50000"/>
              </a:schemeClr>
            </a:solidFill>
          </c:spPr>
          <c:invertIfNegative val="0"/>
          <c:cat>
            <c:strRef>
              <c:f>Sheet2!$B$9:$B$14</c:f>
              <c:strCache>
                <c:ptCount val="6"/>
                <c:pt idx="0">
                  <c:v>2011/12</c:v>
                </c:pt>
                <c:pt idx="1">
                  <c:v>2012/13</c:v>
                </c:pt>
                <c:pt idx="2">
                  <c:v>2013/14</c:v>
                </c:pt>
                <c:pt idx="3">
                  <c:v>2014/15</c:v>
                </c:pt>
                <c:pt idx="4">
                  <c:v>2015/16</c:v>
                </c:pt>
                <c:pt idx="5">
                  <c:v>2016/17</c:v>
                </c:pt>
              </c:strCache>
            </c:strRef>
          </c:cat>
          <c:val>
            <c:numRef>
              <c:f>Sheet2!$C$9:$C$14</c:f>
              <c:numCache>
                <c:formatCode>General</c:formatCode>
                <c:ptCount val="6"/>
                <c:pt idx="0">
                  <c:v>21.1</c:v>
                </c:pt>
                <c:pt idx="1">
                  <c:v>21.9</c:v>
                </c:pt>
                <c:pt idx="2">
                  <c:v>23.7</c:v>
                </c:pt>
                <c:pt idx="3">
                  <c:v>21.9</c:v>
                </c:pt>
                <c:pt idx="4">
                  <c:v>20.3</c:v>
                </c:pt>
                <c:pt idx="5">
                  <c:v>25.5</c:v>
                </c:pt>
              </c:numCache>
            </c:numRef>
          </c:val>
          <c:extLst>
            <c:ext xmlns:c16="http://schemas.microsoft.com/office/drawing/2014/chart" uri="{C3380CC4-5D6E-409C-BE32-E72D297353CC}">
              <c16:uniqueId val="{00000000-04A3-421C-A9BB-4F9E8395B804}"/>
            </c:ext>
          </c:extLst>
        </c:ser>
        <c:ser>
          <c:idx val="1"/>
          <c:order val="1"/>
          <c:tx>
            <c:strRef>
              <c:f>Sheet2!$D$8</c:f>
              <c:strCache>
                <c:ptCount val="1"/>
                <c:pt idx="0">
                  <c:v>Expenditures (LHS)</c:v>
                </c:pt>
              </c:strCache>
            </c:strRef>
          </c:tx>
          <c:spPr>
            <a:solidFill>
              <a:schemeClr val="bg1">
                <a:lumMod val="85000"/>
              </a:schemeClr>
            </a:solidFill>
          </c:spPr>
          <c:invertIfNegative val="0"/>
          <c:cat>
            <c:strRef>
              <c:f>Sheet2!$B$9:$B$14</c:f>
              <c:strCache>
                <c:ptCount val="6"/>
                <c:pt idx="0">
                  <c:v>2011/12</c:v>
                </c:pt>
                <c:pt idx="1">
                  <c:v>2012/13</c:v>
                </c:pt>
                <c:pt idx="2">
                  <c:v>2013/14</c:v>
                </c:pt>
                <c:pt idx="3">
                  <c:v>2014/15</c:v>
                </c:pt>
                <c:pt idx="4">
                  <c:v>2015/16</c:v>
                </c:pt>
                <c:pt idx="5">
                  <c:v>2016/17</c:v>
                </c:pt>
              </c:strCache>
            </c:strRef>
          </c:cat>
          <c:val>
            <c:numRef>
              <c:f>Sheet2!$D$9:$D$14</c:f>
              <c:numCache>
                <c:formatCode>General</c:formatCode>
                <c:ptCount val="6"/>
                <c:pt idx="0">
                  <c:v>31.1</c:v>
                </c:pt>
                <c:pt idx="1">
                  <c:v>35.299999999999997</c:v>
                </c:pt>
                <c:pt idx="2">
                  <c:v>36.700000000000003</c:v>
                </c:pt>
                <c:pt idx="3">
                  <c:v>33.5</c:v>
                </c:pt>
                <c:pt idx="4" formatCode="0.0">
                  <c:v>32</c:v>
                </c:pt>
                <c:pt idx="5">
                  <c:v>33.1</c:v>
                </c:pt>
              </c:numCache>
            </c:numRef>
          </c:val>
          <c:extLst>
            <c:ext xmlns:c16="http://schemas.microsoft.com/office/drawing/2014/chart" uri="{C3380CC4-5D6E-409C-BE32-E72D297353CC}">
              <c16:uniqueId val="{00000001-04A3-421C-A9BB-4F9E8395B804}"/>
            </c:ext>
          </c:extLst>
        </c:ser>
        <c:dLbls>
          <c:showLegendKey val="0"/>
          <c:showVal val="0"/>
          <c:showCatName val="0"/>
          <c:showSerName val="0"/>
          <c:showPercent val="0"/>
          <c:showBubbleSize val="0"/>
        </c:dLbls>
        <c:gapWidth val="150"/>
        <c:axId val="-2045505976"/>
        <c:axId val="-2045510856"/>
      </c:barChart>
      <c:lineChart>
        <c:grouping val="standard"/>
        <c:varyColors val="0"/>
        <c:ser>
          <c:idx val="2"/>
          <c:order val="2"/>
          <c:tx>
            <c:strRef>
              <c:f>Sheet2!$E$8</c:f>
              <c:strCache>
                <c:ptCount val="1"/>
                <c:pt idx="0">
                  <c:v>Balance (RHS)</c:v>
                </c:pt>
              </c:strCache>
            </c:strRef>
          </c:tx>
          <c:spPr>
            <a:ln>
              <a:solidFill>
                <a:schemeClr val="accent3">
                  <a:lumMod val="75000"/>
                </a:schemeClr>
              </a:solidFill>
            </a:ln>
          </c:spPr>
          <c:marker>
            <c:symbol val="diamond"/>
            <c:size val="7"/>
            <c:spPr>
              <a:solidFill>
                <a:schemeClr val="accent3">
                  <a:lumMod val="60000"/>
                  <a:lumOff val="40000"/>
                </a:schemeClr>
              </a:solidFill>
              <a:ln>
                <a:solidFill>
                  <a:schemeClr val="tx1"/>
                </a:solidFill>
              </a:ln>
            </c:spPr>
          </c:marker>
          <c:cat>
            <c:strRef>
              <c:f>Sheet2!$B$9:$B$14</c:f>
              <c:strCache>
                <c:ptCount val="6"/>
                <c:pt idx="0">
                  <c:v>2011/12</c:v>
                </c:pt>
                <c:pt idx="1">
                  <c:v>2012/13</c:v>
                </c:pt>
                <c:pt idx="2">
                  <c:v>2013/14</c:v>
                </c:pt>
                <c:pt idx="3">
                  <c:v>2014/15</c:v>
                </c:pt>
                <c:pt idx="4">
                  <c:v>2015/16</c:v>
                </c:pt>
                <c:pt idx="5">
                  <c:v>2016/17</c:v>
                </c:pt>
              </c:strCache>
            </c:strRef>
          </c:cat>
          <c:val>
            <c:numRef>
              <c:f>Sheet2!$E$9:$E$14</c:f>
              <c:numCache>
                <c:formatCode>0.0</c:formatCode>
                <c:ptCount val="6"/>
                <c:pt idx="0">
                  <c:v>-10</c:v>
                </c:pt>
                <c:pt idx="1">
                  <c:v>-13.4</c:v>
                </c:pt>
                <c:pt idx="2">
                  <c:v>-12.9</c:v>
                </c:pt>
                <c:pt idx="3">
                  <c:v>-11.5</c:v>
                </c:pt>
                <c:pt idx="4">
                  <c:v>-12</c:v>
                </c:pt>
                <c:pt idx="5">
                  <c:v>-10</c:v>
                </c:pt>
              </c:numCache>
            </c:numRef>
          </c:val>
          <c:smooth val="0"/>
          <c:extLst>
            <c:ext xmlns:c16="http://schemas.microsoft.com/office/drawing/2014/chart" uri="{C3380CC4-5D6E-409C-BE32-E72D297353CC}">
              <c16:uniqueId val="{00000002-04A3-421C-A9BB-4F9E8395B804}"/>
            </c:ext>
          </c:extLst>
        </c:ser>
        <c:dLbls>
          <c:showLegendKey val="0"/>
          <c:showVal val="0"/>
          <c:showCatName val="0"/>
          <c:showSerName val="0"/>
          <c:showPercent val="0"/>
          <c:showBubbleSize val="0"/>
        </c:dLbls>
        <c:marker val="1"/>
        <c:smooth val="0"/>
        <c:axId val="-2045517496"/>
        <c:axId val="-2045514648"/>
      </c:lineChart>
      <c:catAx>
        <c:axId val="-2045505976"/>
        <c:scaling>
          <c:orientation val="minMax"/>
        </c:scaling>
        <c:delete val="0"/>
        <c:axPos val="b"/>
        <c:numFmt formatCode="General" sourceLinked="0"/>
        <c:majorTickMark val="out"/>
        <c:minorTickMark val="none"/>
        <c:tickLblPos val="nextTo"/>
        <c:txPr>
          <a:bodyPr/>
          <a:lstStyle/>
          <a:p>
            <a:pPr>
              <a:defRPr>
                <a:latin typeface="Arial"/>
                <a:cs typeface="Arial"/>
              </a:defRPr>
            </a:pPr>
            <a:endParaRPr lang="en-US"/>
          </a:p>
        </c:txPr>
        <c:crossAx val="-2045510856"/>
        <c:crosses val="autoZero"/>
        <c:auto val="1"/>
        <c:lblAlgn val="ctr"/>
        <c:lblOffset val="100"/>
        <c:noMultiLvlLbl val="0"/>
      </c:catAx>
      <c:valAx>
        <c:axId val="-2045510856"/>
        <c:scaling>
          <c:orientation val="minMax"/>
        </c:scaling>
        <c:delete val="0"/>
        <c:axPos val="l"/>
        <c:majorGridlines>
          <c:spPr>
            <a:ln>
              <a:solidFill>
                <a:schemeClr val="tx1">
                  <a:tint val="75000"/>
                  <a:shade val="95000"/>
                  <a:satMod val="105000"/>
                  <a:alpha val="10000"/>
                </a:schemeClr>
              </a:solidFill>
              <a:prstDash val="sysDash"/>
            </a:ln>
          </c:spPr>
        </c:majorGridlines>
        <c:numFmt formatCode="General" sourceLinked="1"/>
        <c:majorTickMark val="out"/>
        <c:minorTickMark val="none"/>
        <c:tickLblPos val="nextTo"/>
        <c:txPr>
          <a:bodyPr/>
          <a:lstStyle/>
          <a:p>
            <a:pPr>
              <a:defRPr>
                <a:latin typeface="Arial"/>
                <a:cs typeface="Arial"/>
              </a:defRPr>
            </a:pPr>
            <a:endParaRPr lang="en-US"/>
          </a:p>
        </c:txPr>
        <c:crossAx val="-2045505976"/>
        <c:crosses val="autoZero"/>
        <c:crossBetween val="between"/>
      </c:valAx>
      <c:valAx>
        <c:axId val="-2045514648"/>
        <c:scaling>
          <c:orientation val="minMax"/>
        </c:scaling>
        <c:delete val="0"/>
        <c:axPos val="r"/>
        <c:numFmt formatCode="0.0" sourceLinked="1"/>
        <c:majorTickMark val="out"/>
        <c:minorTickMark val="none"/>
        <c:tickLblPos val="nextTo"/>
        <c:txPr>
          <a:bodyPr/>
          <a:lstStyle/>
          <a:p>
            <a:pPr>
              <a:defRPr>
                <a:latin typeface="Arial"/>
                <a:cs typeface="Arial"/>
              </a:defRPr>
            </a:pPr>
            <a:endParaRPr lang="en-US"/>
          </a:p>
        </c:txPr>
        <c:crossAx val="-2045517496"/>
        <c:crosses val="max"/>
        <c:crossBetween val="between"/>
      </c:valAx>
      <c:catAx>
        <c:axId val="-2045517496"/>
        <c:scaling>
          <c:orientation val="minMax"/>
        </c:scaling>
        <c:delete val="1"/>
        <c:axPos val="b"/>
        <c:numFmt formatCode="General" sourceLinked="1"/>
        <c:majorTickMark val="out"/>
        <c:minorTickMark val="none"/>
        <c:tickLblPos val="nextTo"/>
        <c:crossAx val="-2045514648"/>
        <c:crosses val="autoZero"/>
        <c:auto val="1"/>
        <c:lblAlgn val="ctr"/>
        <c:lblOffset val="100"/>
        <c:noMultiLvlLbl val="0"/>
      </c:catAx>
    </c:plotArea>
    <c:legend>
      <c:legendPos val="b"/>
      <c:overlay val="0"/>
      <c:txPr>
        <a:bodyPr/>
        <a:lstStyle/>
        <a:p>
          <a:pPr>
            <a:defRPr>
              <a:latin typeface="Arial"/>
              <a:cs typeface="Arial"/>
            </a:defRPr>
          </a:pPr>
          <a:endParaRPr lang="en-US"/>
        </a:p>
      </c:txPr>
    </c:legend>
    <c:plotVisOnly val="1"/>
    <c:dispBlanksAs val="gap"/>
    <c:showDLblsOverMax val="0"/>
  </c:chart>
  <c:spPr>
    <a:ln>
      <a:noFill/>
    </a:ln>
  </c:sp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sz="1450" dirty="0"/>
              <a:t>Total</a:t>
            </a:r>
            <a:r>
              <a:rPr lang="en-GB" sz="1450" baseline="0" dirty="0"/>
              <a:t> Power Generation</a:t>
            </a:r>
            <a:endParaRPr lang="en-GB" sz="1450" dirty="0"/>
          </a:p>
          <a:p>
            <a:pPr>
              <a:defRPr/>
            </a:pPr>
            <a:r>
              <a:rPr lang="en-GB" sz="1200" b="0" dirty="0" err="1"/>
              <a:t>MegaWatts</a:t>
            </a:r>
            <a:r>
              <a:rPr lang="en-GB" sz="1200" b="0" baseline="0" dirty="0"/>
              <a:t> '000</a:t>
            </a:r>
            <a:endParaRPr lang="en-GB" sz="1200" b="0" dirty="0"/>
          </a:p>
        </c:rich>
      </c:tx>
      <c:overlay val="1"/>
      <c:spPr>
        <a:solidFill>
          <a:schemeClr val="bg1"/>
        </a:solidFill>
      </c:spPr>
    </c:title>
    <c:autoTitleDeleted val="0"/>
    <c:plotArea>
      <c:layout>
        <c:manualLayout>
          <c:layoutTarget val="inner"/>
          <c:xMode val="edge"/>
          <c:yMode val="edge"/>
          <c:x val="0.117420572545233"/>
          <c:y val="9.0032161118984905E-2"/>
          <c:w val="0.83242935672431095"/>
          <c:h val="0.80691664345815295"/>
        </c:manualLayout>
      </c:layout>
      <c:lineChart>
        <c:grouping val="standard"/>
        <c:varyColors val="0"/>
        <c:ser>
          <c:idx val="0"/>
          <c:order val="0"/>
          <c:tx>
            <c:v>Daily Generation</c:v>
          </c:tx>
          <c:spPr>
            <a:ln w="31750">
              <a:solidFill>
                <a:schemeClr val="bg1">
                  <a:lumMod val="75000"/>
                </a:schemeClr>
              </a:solidFill>
            </a:ln>
          </c:spPr>
          <c:marker>
            <c:symbol val="none"/>
          </c:marker>
          <c:cat>
            <c:numRef>
              <c:f>'data in MWh'!$A$4:$A$550</c:f>
              <c:numCache>
                <c:formatCode>[$-409]d\-mmm\-yyyy;@</c:formatCode>
                <c:ptCount val="547"/>
                <c:pt idx="0">
                  <c:v>42005</c:v>
                </c:pt>
                <c:pt idx="1">
                  <c:v>42006</c:v>
                </c:pt>
                <c:pt idx="2">
                  <c:v>42007</c:v>
                </c:pt>
                <c:pt idx="3">
                  <c:v>42008</c:v>
                </c:pt>
                <c:pt idx="4">
                  <c:v>42009</c:v>
                </c:pt>
                <c:pt idx="5">
                  <c:v>42010</c:v>
                </c:pt>
                <c:pt idx="6">
                  <c:v>42011</c:v>
                </c:pt>
                <c:pt idx="7">
                  <c:v>42012</c:v>
                </c:pt>
                <c:pt idx="8">
                  <c:v>42013</c:v>
                </c:pt>
                <c:pt idx="9">
                  <c:v>42014</c:v>
                </c:pt>
                <c:pt idx="10">
                  <c:v>42015</c:v>
                </c:pt>
                <c:pt idx="11">
                  <c:v>42016</c:v>
                </c:pt>
                <c:pt idx="12">
                  <c:v>42017</c:v>
                </c:pt>
                <c:pt idx="13">
                  <c:v>42018</c:v>
                </c:pt>
                <c:pt idx="14">
                  <c:v>42019</c:v>
                </c:pt>
                <c:pt idx="15">
                  <c:v>42020</c:v>
                </c:pt>
                <c:pt idx="16">
                  <c:v>42021</c:v>
                </c:pt>
                <c:pt idx="17">
                  <c:v>42022</c:v>
                </c:pt>
                <c:pt idx="18">
                  <c:v>42023</c:v>
                </c:pt>
                <c:pt idx="19">
                  <c:v>42024</c:v>
                </c:pt>
                <c:pt idx="20">
                  <c:v>42025</c:v>
                </c:pt>
                <c:pt idx="21">
                  <c:v>42026</c:v>
                </c:pt>
                <c:pt idx="22">
                  <c:v>42027</c:v>
                </c:pt>
                <c:pt idx="23">
                  <c:v>42028</c:v>
                </c:pt>
                <c:pt idx="24">
                  <c:v>42029</c:v>
                </c:pt>
                <c:pt idx="25">
                  <c:v>42030</c:v>
                </c:pt>
                <c:pt idx="26">
                  <c:v>42031</c:v>
                </c:pt>
                <c:pt idx="27">
                  <c:v>42032</c:v>
                </c:pt>
                <c:pt idx="28">
                  <c:v>42033</c:v>
                </c:pt>
                <c:pt idx="29">
                  <c:v>42034</c:v>
                </c:pt>
                <c:pt idx="30">
                  <c:v>42035</c:v>
                </c:pt>
                <c:pt idx="31">
                  <c:v>42036</c:v>
                </c:pt>
                <c:pt idx="32">
                  <c:v>42037</c:v>
                </c:pt>
                <c:pt idx="33">
                  <c:v>42038</c:v>
                </c:pt>
                <c:pt idx="34">
                  <c:v>42039</c:v>
                </c:pt>
                <c:pt idx="35">
                  <c:v>42040</c:v>
                </c:pt>
                <c:pt idx="36">
                  <c:v>42041</c:v>
                </c:pt>
                <c:pt idx="37">
                  <c:v>42042</c:v>
                </c:pt>
                <c:pt idx="38">
                  <c:v>42043</c:v>
                </c:pt>
                <c:pt idx="39">
                  <c:v>42044</c:v>
                </c:pt>
                <c:pt idx="40">
                  <c:v>42045</c:v>
                </c:pt>
                <c:pt idx="41">
                  <c:v>42046</c:v>
                </c:pt>
                <c:pt idx="42">
                  <c:v>42047</c:v>
                </c:pt>
                <c:pt idx="43">
                  <c:v>42048</c:v>
                </c:pt>
                <c:pt idx="44">
                  <c:v>42049</c:v>
                </c:pt>
                <c:pt idx="45">
                  <c:v>42050</c:v>
                </c:pt>
                <c:pt idx="46">
                  <c:v>42051</c:v>
                </c:pt>
                <c:pt idx="47">
                  <c:v>42052</c:v>
                </c:pt>
                <c:pt idx="48">
                  <c:v>42053</c:v>
                </c:pt>
                <c:pt idx="49">
                  <c:v>42054</c:v>
                </c:pt>
                <c:pt idx="50">
                  <c:v>42055</c:v>
                </c:pt>
                <c:pt idx="51">
                  <c:v>42056</c:v>
                </c:pt>
                <c:pt idx="52">
                  <c:v>42057</c:v>
                </c:pt>
                <c:pt idx="53">
                  <c:v>42058</c:v>
                </c:pt>
                <c:pt idx="54">
                  <c:v>42059</c:v>
                </c:pt>
                <c:pt idx="55">
                  <c:v>42060</c:v>
                </c:pt>
                <c:pt idx="56">
                  <c:v>42061</c:v>
                </c:pt>
                <c:pt idx="57">
                  <c:v>42062</c:v>
                </c:pt>
                <c:pt idx="58">
                  <c:v>42063</c:v>
                </c:pt>
                <c:pt idx="59">
                  <c:v>42064</c:v>
                </c:pt>
                <c:pt idx="60">
                  <c:v>42065</c:v>
                </c:pt>
                <c:pt idx="61">
                  <c:v>42066</c:v>
                </c:pt>
                <c:pt idx="62">
                  <c:v>42067</c:v>
                </c:pt>
                <c:pt idx="63">
                  <c:v>42068</c:v>
                </c:pt>
                <c:pt idx="64">
                  <c:v>42069</c:v>
                </c:pt>
                <c:pt idx="65">
                  <c:v>42070</c:v>
                </c:pt>
                <c:pt idx="66">
                  <c:v>42071</c:v>
                </c:pt>
                <c:pt idx="67">
                  <c:v>42072</c:v>
                </c:pt>
                <c:pt idx="68">
                  <c:v>42073</c:v>
                </c:pt>
                <c:pt idx="69">
                  <c:v>42074</c:v>
                </c:pt>
                <c:pt idx="70">
                  <c:v>42075</c:v>
                </c:pt>
                <c:pt idx="71">
                  <c:v>42076</c:v>
                </c:pt>
                <c:pt idx="72">
                  <c:v>42077</c:v>
                </c:pt>
                <c:pt idx="73">
                  <c:v>42078</c:v>
                </c:pt>
                <c:pt idx="74">
                  <c:v>42079</c:v>
                </c:pt>
                <c:pt idx="75">
                  <c:v>42080</c:v>
                </c:pt>
                <c:pt idx="76">
                  <c:v>42081</c:v>
                </c:pt>
                <c:pt idx="77">
                  <c:v>42082</c:v>
                </c:pt>
                <c:pt idx="78">
                  <c:v>42083</c:v>
                </c:pt>
                <c:pt idx="79">
                  <c:v>42084</c:v>
                </c:pt>
                <c:pt idx="80">
                  <c:v>42085</c:v>
                </c:pt>
                <c:pt idx="81">
                  <c:v>42086</c:v>
                </c:pt>
                <c:pt idx="82">
                  <c:v>42087</c:v>
                </c:pt>
                <c:pt idx="83">
                  <c:v>42088</c:v>
                </c:pt>
                <c:pt idx="84">
                  <c:v>42089</c:v>
                </c:pt>
                <c:pt idx="85">
                  <c:v>42090</c:v>
                </c:pt>
                <c:pt idx="86">
                  <c:v>42091</c:v>
                </c:pt>
                <c:pt idx="87">
                  <c:v>42092</c:v>
                </c:pt>
                <c:pt idx="88">
                  <c:v>42093</c:v>
                </c:pt>
                <c:pt idx="89">
                  <c:v>42094</c:v>
                </c:pt>
                <c:pt idx="90">
                  <c:v>42095</c:v>
                </c:pt>
                <c:pt idx="91">
                  <c:v>42096</c:v>
                </c:pt>
                <c:pt idx="92">
                  <c:v>42097</c:v>
                </c:pt>
                <c:pt idx="93">
                  <c:v>42098</c:v>
                </c:pt>
                <c:pt idx="94">
                  <c:v>42099</c:v>
                </c:pt>
                <c:pt idx="95">
                  <c:v>42100</c:v>
                </c:pt>
                <c:pt idx="96">
                  <c:v>42101</c:v>
                </c:pt>
                <c:pt idx="97">
                  <c:v>42102</c:v>
                </c:pt>
                <c:pt idx="98">
                  <c:v>42103</c:v>
                </c:pt>
                <c:pt idx="99">
                  <c:v>42104</c:v>
                </c:pt>
                <c:pt idx="100">
                  <c:v>42105</c:v>
                </c:pt>
                <c:pt idx="101">
                  <c:v>42106</c:v>
                </c:pt>
                <c:pt idx="102">
                  <c:v>42107</c:v>
                </c:pt>
                <c:pt idx="103">
                  <c:v>42108</c:v>
                </c:pt>
                <c:pt idx="104">
                  <c:v>42109</c:v>
                </c:pt>
                <c:pt idx="105">
                  <c:v>42110</c:v>
                </c:pt>
                <c:pt idx="106">
                  <c:v>42111</c:v>
                </c:pt>
                <c:pt idx="107">
                  <c:v>42112</c:v>
                </c:pt>
                <c:pt idx="108">
                  <c:v>42113</c:v>
                </c:pt>
                <c:pt idx="109">
                  <c:v>42114</c:v>
                </c:pt>
                <c:pt idx="110">
                  <c:v>42115</c:v>
                </c:pt>
                <c:pt idx="111">
                  <c:v>42116</c:v>
                </c:pt>
                <c:pt idx="112">
                  <c:v>42117</c:v>
                </c:pt>
                <c:pt idx="113">
                  <c:v>42118</c:v>
                </c:pt>
                <c:pt idx="114">
                  <c:v>42119</c:v>
                </c:pt>
                <c:pt idx="115">
                  <c:v>42120</c:v>
                </c:pt>
                <c:pt idx="116">
                  <c:v>42121</c:v>
                </c:pt>
                <c:pt idx="117">
                  <c:v>42122</c:v>
                </c:pt>
                <c:pt idx="118">
                  <c:v>42123</c:v>
                </c:pt>
                <c:pt idx="119">
                  <c:v>42124</c:v>
                </c:pt>
                <c:pt idx="120">
                  <c:v>42125</c:v>
                </c:pt>
                <c:pt idx="121">
                  <c:v>42126</c:v>
                </c:pt>
                <c:pt idx="122">
                  <c:v>42127</c:v>
                </c:pt>
                <c:pt idx="123">
                  <c:v>42128</c:v>
                </c:pt>
                <c:pt idx="124">
                  <c:v>42129</c:v>
                </c:pt>
                <c:pt idx="125">
                  <c:v>42130</c:v>
                </c:pt>
                <c:pt idx="126">
                  <c:v>42131</c:v>
                </c:pt>
                <c:pt idx="127">
                  <c:v>42132</c:v>
                </c:pt>
                <c:pt idx="128">
                  <c:v>42133</c:v>
                </c:pt>
                <c:pt idx="129">
                  <c:v>42134</c:v>
                </c:pt>
                <c:pt idx="130">
                  <c:v>42135</c:v>
                </c:pt>
                <c:pt idx="131">
                  <c:v>42136</c:v>
                </c:pt>
                <c:pt idx="132">
                  <c:v>42137</c:v>
                </c:pt>
                <c:pt idx="133">
                  <c:v>42138</c:v>
                </c:pt>
                <c:pt idx="134">
                  <c:v>42139</c:v>
                </c:pt>
                <c:pt idx="135">
                  <c:v>42140</c:v>
                </c:pt>
                <c:pt idx="136">
                  <c:v>42141</c:v>
                </c:pt>
                <c:pt idx="137">
                  <c:v>42142</c:v>
                </c:pt>
                <c:pt idx="138">
                  <c:v>42143</c:v>
                </c:pt>
                <c:pt idx="139">
                  <c:v>42144</c:v>
                </c:pt>
                <c:pt idx="140">
                  <c:v>42145</c:v>
                </c:pt>
                <c:pt idx="141">
                  <c:v>42146</c:v>
                </c:pt>
                <c:pt idx="142">
                  <c:v>42147</c:v>
                </c:pt>
                <c:pt idx="143">
                  <c:v>42148</c:v>
                </c:pt>
                <c:pt idx="144">
                  <c:v>42149</c:v>
                </c:pt>
                <c:pt idx="145">
                  <c:v>42150</c:v>
                </c:pt>
                <c:pt idx="146">
                  <c:v>42151</c:v>
                </c:pt>
                <c:pt idx="147">
                  <c:v>42152</c:v>
                </c:pt>
                <c:pt idx="148">
                  <c:v>42153</c:v>
                </c:pt>
                <c:pt idx="149">
                  <c:v>42154</c:v>
                </c:pt>
                <c:pt idx="150">
                  <c:v>42155</c:v>
                </c:pt>
                <c:pt idx="151">
                  <c:v>42156</c:v>
                </c:pt>
                <c:pt idx="152">
                  <c:v>42157</c:v>
                </c:pt>
                <c:pt idx="153">
                  <c:v>42158</c:v>
                </c:pt>
                <c:pt idx="154">
                  <c:v>42159</c:v>
                </c:pt>
                <c:pt idx="155">
                  <c:v>42160</c:v>
                </c:pt>
                <c:pt idx="156">
                  <c:v>42161</c:v>
                </c:pt>
                <c:pt idx="157">
                  <c:v>42162</c:v>
                </c:pt>
                <c:pt idx="158">
                  <c:v>42163</c:v>
                </c:pt>
                <c:pt idx="159">
                  <c:v>42164</c:v>
                </c:pt>
                <c:pt idx="160">
                  <c:v>42165</c:v>
                </c:pt>
                <c:pt idx="161">
                  <c:v>42166</c:v>
                </c:pt>
                <c:pt idx="162">
                  <c:v>42167</c:v>
                </c:pt>
                <c:pt idx="163">
                  <c:v>42168</c:v>
                </c:pt>
                <c:pt idx="164">
                  <c:v>42169</c:v>
                </c:pt>
                <c:pt idx="165">
                  <c:v>42170</c:v>
                </c:pt>
                <c:pt idx="166">
                  <c:v>42171</c:v>
                </c:pt>
                <c:pt idx="167">
                  <c:v>42172</c:v>
                </c:pt>
                <c:pt idx="168">
                  <c:v>42173</c:v>
                </c:pt>
                <c:pt idx="169">
                  <c:v>42174</c:v>
                </c:pt>
                <c:pt idx="170">
                  <c:v>42175</c:v>
                </c:pt>
                <c:pt idx="171">
                  <c:v>42176</c:v>
                </c:pt>
                <c:pt idx="172">
                  <c:v>42177</c:v>
                </c:pt>
                <c:pt idx="173">
                  <c:v>42178</c:v>
                </c:pt>
                <c:pt idx="174">
                  <c:v>42179</c:v>
                </c:pt>
                <c:pt idx="175">
                  <c:v>42180</c:v>
                </c:pt>
                <c:pt idx="176">
                  <c:v>42181</c:v>
                </c:pt>
                <c:pt idx="177">
                  <c:v>42182</c:v>
                </c:pt>
                <c:pt idx="178">
                  <c:v>42183</c:v>
                </c:pt>
                <c:pt idx="179">
                  <c:v>42184</c:v>
                </c:pt>
                <c:pt idx="180">
                  <c:v>42185</c:v>
                </c:pt>
                <c:pt idx="181">
                  <c:v>42186</c:v>
                </c:pt>
                <c:pt idx="182">
                  <c:v>42187</c:v>
                </c:pt>
                <c:pt idx="183">
                  <c:v>42188</c:v>
                </c:pt>
                <c:pt idx="184">
                  <c:v>42189</c:v>
                </c:pt>
                <c:pt idx="185">
                  <c:v>42190</c:v>
                </c:pt>
                <c:pt idx="186">
                  <c:v>42191</c:v>
                </c:pt>
                <c:pt idx="187">
                  <c:v>42192</c:v>
                </c:pt>
                <c:pt idx="188">
                  <c:v>42193</c:v>
                </c:pt>
                <c:pt idx="189">
                  <c:v>42194</c:v>
                </c:pt>
                <c:pt idx="190">
                  <c:v>42195</c:v>
                </c:pt>
                <c:pt idx="191">
                  <c:v>42196</c:v>
                </c:pt>
                <c:pt idx="192">
                  <c:v>42197</c:v>
                </c:pt>
                <c:pt idx="193">
                  <c:v>42198</c:v>
                </c:pt>
                <c:pt idx="194">
                  <c:v>42199</c:v>
                </c:pt>
                <c:pt idx="195">
                  <c:v>42200</c:v>
                </c:pt>
                <c:pt idx="196">
                  <c:v>42201</c:v>
                </c:pt>
                <c:pt idx="197">
                  <c:v>42202</c:v>
                </c:pt>
                <c:pt idx="198">
                  <c:v>42203</c:v>
                </c:pt>
                <c:pt idx="199">
                  <c:v>42204</c:v>
                </c:pt>
                <c:pt idx="200">
                  <c:v>42205</c:v>
                </c:pt>
                <c:pt idx="201">
                  <c:v>42206</c:v>
                </c:pt>
                <c:pt idx="202">
                  <c:v>42207</c:v>
                </c:pt>
                <c:pt idx="203">
                  <c:v>42208</c:v>
                </c:pt>
                <c:pt idx="204">
                  <c:v>42209</c:v>
                </c:pt>
                <c:pt idx="205">
                  <c:v>42210</c:v>
                </c:pt>
                <c:pt idx="206">
                  <c:v>42211</c:v>
                </c:pt>
                <c:pt idx="207">
                  <c:v>42212</c:v>
                </c:pt>
                <c:pt idx="208">
                  <c:v>42213</c:v>
                </c:pt>
                <c:pt idx="209">
                  <c:v>42214</c:v>
                </c:pt>
                <c:pt idx="210">
                  <c:v>42215</c:v>
                </c:pt>
                <c:pt idx="211">
                  <c:v>42216</c:v>
                </c:pt>
                <c:pt idx="212">
                  <c:v>42217</c:v>
                </c:pt>
                <c:pt idx="213">
                  <c:v>42218</c:v>
                </c:pt>
                <c:pt idx="214">
                  <c:v>42219</c:v>
                </c:pt>
                <c:pt idx="215">
                  <c:v>42220</c:v>
                </c:pt>
                <c:pt idx="216">
                  <c:v>42221</c:v>
                </c:pt>
                <c:pt idx="217">
                  <c:v>42222</c:v>
                </c:pt>
                <c:pt idx="218">
                  <c:v>42223</c:v>
                </c:pt>
                <c:pt idx="219">
                  <c:v>42224</c:v>
                </c:pt>
                <c:pt idx="220">
                  <c:v>42225</c:v>
                </c:pt>
                <c:pt idx="221">
                  <c:v>42226</c:v>
                </c:pt>
                <c:pt idx="222">
                  <c:v>42227</c:v>
                </c:pt>
                <c:pt idx="223">
                  <c:v>42228</c:v>
                </c:pt>
                <c:pt idx="224">
                  <c:v>42229</c:v>
                </c:pt>
                <c:pt idx="225">
                  <c:v>42230</c:v>
                </c:pt>
                <c:pt idx="226">
                  <c:v>42231</c:v>
                </c:pt>
                <c:pt idx="227">
                  <c:v>42232</c:v>
                </c:pt>
                <c:pt idx="228">
                  <c:v>42233</c:v>
                </c:pt>
                <c:pt idx="229">
                  <c:v>42234</c:v>
                </c:pt>
                <c:pt idx="230">
                  <c:v>42235</c:v>
                </c:pt>
                <c:pt idx="231">
                  <c:v>42236</c:v>
                </c:pt>
                <c:pt idx="232">
                  <c:v>42237</c:v>
                </c:pt>
                <c:pt idx="233">
                  <c:v>42238</c:v>
                </c:pt>
                <c:pt idx="234">
                  <c:v>42239</c:v>
                </c:pt>
                <c:pt idx="235">
                  <c:v>42240</c:v>
                </c:pt>
                <c:pt idx="236">
                  <c:v>42241</c:v>
                </c:pt>
                <c:pt idx="237">
                  <c:v>42242</c:v>
                </c:pt>
                <c:pt idx="238">
                  <c:v>42243</c:v>
                </c:pt>
                <c:pt idx="239">
                  <c:v>42244</c:v>
                </c:pt>
                <c:pt idx="240">
                  <c:v>42245</c:v>
                </c:pt>
                <c:pt idx="241">
                  <c:v>42246</c:v>
                </c:pt>
                <c:pt idx="242">
                  <c:v>42247</c:v>
                </c:pt>
                <c:pt idx="243">
                  <c:v>42248</c:v>
                </c:pt>
                <c:pt idx="244">
                  <c:v>42249</c:v>
                </c:pt>
                <c:pt idx="245">
                  <c:v>42250</c:v>
                </c:pt>
                <c:pt idx="246">
                  <c:v>42251</c:v>
                </c:pt>
                <c:pt idx="247">
                  <c:v>42252</c:v>
                </c:pt>
                <c:pt idx="248">
                  <c:v>42253</c:v>
                </c:pt>
                <c:pt idx="249">
                  <c:v>42254</c:v>
                </c:pt>
                <c:pt idx="250">
                  <c:v>42255</c:v>
                </c:pt>
                <c:pt idx="251">
                  <c:v>42256</c:v>
                </c:pt>
                <c:pt idx="252">
                  <c:v>42257</c:v>
                </c:pt>
                <c:pt idx="253">
                  <c:v>42258</c:v>
                </c:pt>
                <c:pt idx="254">
                  <c:v>42259</c:v>
                </c:pt>
                <c:pt idx="255">
                  <c:v>42260</c:v>
                </c:pt>
                <c:pt idx="256">
                  <c:v>42261</c:v>
                </c:pt>
                <c:pt idx="257">
                  <c:v>42262</c:v>
                </c:pt>
                <c:pt idx="258">
                  <c:v>42263</c:v>
                </c:pt>
                <c:pt idx="259">
                  <c:v>42264</c:v>
                </c:pt>
                <c:pt idx="260">
                  <c:v>42265</c:v>
                </c:pt>
                <c:pt idx="261">
                  <c:v>42266</c:v>
                </c:pt>
                <c:pt idx="262">
                  <c:v>42267</c:v>
                </c:pt>
                <c:pt idx="263">
                  <c:v>42268</c:v>
                </c:pt>
                <c:pt idx="264">
                  <c:v>42269</c:v>
                </c:pt>
                <c:pt idx="265">
                  <c:v>42270</c:v>
                </c:pt>
                <c:pt idx="266">
                  <c:v>42271</c:v>
                </c:pt>
                <c:pt idx="267">
                  <c:v>42272</c:v>
                </c:pt>
                <c:pt idx="268">
                  <c:v>42273</c:v>
                </c:pt>
                <c:pt idx="269">
                  <c:v>42274</c:v>
                </c:pt>
                <c:pt idx="270">
                  <c:v>42275</c:v>
                </c:pt>
                <c:pt idx="271">
                  <c:v>42276</c:v>
                </c:pt>
                <c:pt idx="272">
                  <c:v>42277</c:v>
                </c:pt>
                <c:pt idx="273">
                  <c:v>42278</c:v>
                </c:pt>
                <c:pt idx="274">
                  <c:v>42279</c:v>
                </c:pt>
                <c:pt idx="275">
                  <c:v>42280</c:v>
                </c:pt>
                <c:pt idx="276">
                  <c:v>42281</c:v>
                </c:pt>
                <c:pt idx="277">
                  <c:v>42282</c:v>
                </c:pt>
                <c:pt idx="278">
                  <c:v>42283</c:v>
                </c:pt>
                <c:pt idx="279">
                  <c:v>42284</c:v>
                </c:pt>
                <c:pt idx="280">
                  <c:v>42285</c:v>
                </c:pt>
                <c:pt idx="281">
                  <c:v>42286</c:v>
                </c:pt>
                <c:pt idx="282">
                  <c:v>42287</c:v>
                </c:pt>
                <c:pt idx="283">
                  <c:v>42288</c:v>
                </c:pt>
                <c:pt idx="284">
                  <c:v>42289</c:v>
                </c:pt>
                <c:pt idx="285">
                  <c:v>42290</c:v>
                </c:pt>
                <c:pt idx="286">
                  <c:v>42291</c:v>
                </c:pt>
                <c:pt idx="287">
                  <c:v>42292</c:v>
                </c:pt>
                <c:pt idx="288">
                  <c:v>42293</c:v>
                </c:pt>
                <c:pt idx="289">
                  <c:v>42294</c:v>
                </c:pt>
                <c:pt idx="290">
                  <c:v>42295</c:v>
                </c:pt>
                <c:pt idx="291">
                  <c:v>42296</c:v>
                </c:pt>
                <c:pt idx="292">
                  <c:v>42297</c:v>
                </c:pt>
                <c:pt idx="293">
                  <c:v>42298</c:v>
                </c:pt>
                <c:pt idx="294">
                  <c:v>42299</c:v>
                </c:pt>
                <c:pt idx="295">
                  <c:v>42300</c:v>
                </c:pt>
                <c:pt idx="296">
                  <c:v>42301</c:v>
                </c:pt>
                <c:pt idx="297">
                  <c:v>42302</c:v>
                </c:pt>
                <c:pt idx="298">
                  <c:v>42303</c:v>
                </c:pt>
                <c:pt idx="299">
                  <c:v>42304</c:v>
                </c:pt>
                <c:pt idx="300">
                  <c:v>42305</c:v>
                </c:pt>
                <c:pt idx="301">
                  <c:v>42306</c:v>
                </c:pt>
                <c:pt idx="302">
                  <c:v>42307</c:v>
                </c:pt>
                <c:pt idx="303">
                  <c:v>42308</c:v>
                </c:pt>
                <c:pt idx="304">
                  <c:v>42309</c:v>
                </c:pt>
                <c:pt idx="305">
                  <c:v>42310</c:v>
                </c:pt>
                <c:pt idx="306">
                  <c:v>42311</c:v>
                </c:pt>
                <c:pt idx="307">
                  <c:v>42312</c:v>
                </c:pt>
                <c:pt idx="308">
                  <c:v>42313</c:v>
                </c:pt>
                <c:pt idx="309">
                  <c:v>42314</c:v>
                </c:pt>
                <c:pt idx="310">
                  <c:v>42315</c:v>
                </c:pt>
                <c:pt idx="311">
                  <c:v>42316</c:v>
                </c:pt>
                <c:pt idx="312">
                  <c:v>42317</c:v>
                </c:pt>
                <c:pt idx="313">
                  <c:v>42318</c:v>
                </c:pt>
                <c:pt idx="314">
                  <c:v>42319</c:v>
                </c:pt>
                <c:pt idx="315">
                  <c:v>42320</c:v>
                </c:pt>
                <c:pt idx="316">
                  <c:v>42321</c:v>
                </c:pt>
                <c:pt idx="317">
                  <c:v>42322</c:v>
                </c:pt>
                <c:pt idx="318">
                  <c:v>42323</c:v>
                </c:pt>
                <c:pt idx="319">
                  <c:v>42324</c:v>
                </c:pt>
                <c:pt idx="320">
                  <c:v>42325</c:v>
                </c:pt>
                <c:pt idx="321">
                  <c:v>42326</c:v>
                </c:pt>
                <c:pt idx="322">
                  <c:v>42327</c:v>
                </c:pt>
                <c:pt idx="323">
                  <c:v>42328</c:v>
                </c:pt>
                <c:pt idx="324">
                  <c:v>42329</c:v>
                </c:pt>
                <c:pt idx="325">
                  <c:v>42330</c:v>
                </c:pt>
                <c:pt idx="326">
                  <c:v>42331</c:v>
                </c:pt>
                <c:pt idx="327">
                  <c:v>42332</c:v>
                </c:pt>
                <c:pt idx="328">
                  <c:v>42333</c:v>
                </c:pt>
                <c:pt idx="329">
                  <c:v>42334</c:v>
                </c:pt>
                <c:pt idx="330">
                  <c:v>42335</c:v>
                </c:pt>
                <c:pt idx="331">
                  <c:v>42336</c:v>
                </c:pt>
                <c:pt idx="332">
                  <c:v>42337</c:v>
                </c:pt>
                <c:pt idx="333">
                  <c:v>42338</c:v>
                </c:pt>
                <c:pt idx="334">
                  <c:v>42339</c:v>
                </c:pt>
                <c:pt idx="335">
                  <c:v>42340</c:v>
                </c:pt>
                <c:pt idx="336">
                  <c:v>42341</c:v>
                </c:pt>
                <c:pt idx="337">
                  <c:v>42342</c:v>
                </c:pt>
                <c:pt idx="338">
                  <c:v>42343</c:v>
                </c:pt>
                <c:pt idx="339">
                  <c:v>42344</c:v>
                </c:pt>
                <c:pt idx="340">
                  <c:v>42345</c:v>
                </c:pt>
                <c:pt idx="341">
                  <c:v>42346</c:v>
                </c:pt>
                <c:pt idx="342">
                  <c:v>42347</c:v>
                </c:pt>
                <c:pt idx="343">
                  <c:v>42348</c:v>
                </c:pt>
                <c:pt idx="344">
                  <c:v>42349</c:v>
                </c:pt>
                <c:pt idx="345">
                  <c:v>42350</c:v>
                </c:pt>
                <c:pt idx="346">
                  <c:v>42351</c:v>
                </c:pt>
                <c:pt idx="347">
                  <c:v>42352</c:v>
                </c:pt>
                <c:pt idx="348">
                  <c:v>42353</c:v>
                </c:pt>
                <c:pt idx="349">
                  <c:v>42354</c:v>
                </c:pt>
                <c:pt idx="350">
                  <c:v>42355</c:v>
                </c:pt>
                <c:pt idx="351">
                  <c:v>42356</c:v>
                </c:pt>
                <c:pt idx="352">
                  <c:v>42357</c:v>
                </c:pt>
                <c:pt idx="353">
                  <c:v>42358</c:v>
                </c:pt>
                <c:pt idx="354">
                  <c:v>42359</c:v>
                </c:pt>
                <c:pt idx="355">
                  <c:v>42360</c:v>
                </c:pt>
                <c:pt idx="356">
                  <c:v>42361</c:v>
                </c:pt>
                <c:pt idx="357">
                  <c:v>42362</c:v>
                </c:pt>
                <c:pt idx="358">
                  <c:v>42363</c:v>
                </c:pt>
                <c:pt idx="359">
                  <c:v>42364</c:v>
                </c:pt>
                <c:pt idx="360">
                  <c:v>42365</c:v>
                </c:pt>
                <c:pt idx="361">
                  <c:v>42366</c:v>
                </c:pt>
                <c:pt idx="362">
                  <c:v>42367</c:v>
                </c:pt>
                <c:pt idx="363">
                  <c:v>42368</c:v>
                </c:pt>
                <c:pt idx="364">
                  <c:v>42369</c:v>
                </c:pt>
                <c:pt idx="365">
                  <c:v>42370</c:v>
                </c:pt>
                <c:pt idx="366">
                  <c:v>42371</c:v>
                </c:pt>
                <c:pt idx="367">
                  <c:v>42372</c:v>
                </c:pt>
                <c:pt idx="368">
                  <c:v>42373</c:v>
                </c:pt>
                <c:pt idx="369">
                  <c:v>42374</c:v>
                </c:pt>
                <c:pt idx="370">
                  <c:v>42375</c:v>
                </c:pt>
                <c:pt idx="371">
                  <c:v>42376</c:v>
                </c:pt>
                <c:pt idx="372">
                  <c:v>42377</c:v>
                </c:pt>
                <c:pt idx="373">
                  <c:v>42378</c:v>
                </c:pt>
                <c:pt idx="374">
                  <c:v>42379</c:v>
                </c:pt>
                <c:pt idx="375">
                  <c:v>42380</c:v>
                </c:pt>
                <c:pt idx="376">
                  <c:v>42381</c:v>
                </c:pt>
                <c:pt idx="377">
                  <c:v>42382</c:v>
                </c:pt>
                <c:pt idx="378">
                  <c:v>42383</c:v>
                </c:pt>
                <c:pt idx="379">
                  <c:v>42384</c:v>
                </c:pt>
                <c:pt idx="380">
                  <c:v>42385</c:v>
                </c:pt>
                <c:pt idx="381">
                  <c:v>42386</c:v>
                </c:pt>
                <c:pt idx="382">
                  <c:v>42387</c:v>
                </c:pt>
                <c:pt idx="383">
                  <c:v>42388</c:v>
                </c:pt>
                <c:pt idx="384">
                  <c:v>42389</c:v>
                </c:pt>
                <c:pt idx="385">
                  <c:v>42390</c:v>
                </c:pt>
                <c:pt idx="386">
                  <c:v>42391</c:v>
                </c:pt>
                <c:pt idx="387">
                  <c:v>42392</c:v>
                </c:pt>
                <c:pt idx="388">
                  <c:v>42393</c:v>
                </c:pt>
                <c:pt idx="389">
                  <c:v>42394</c:v>
                </c:pt>
                <c:pt idx="390">
                  <c:v>42395</c:v>
                </c:pt>
                <c:pt idx="391">
                  <c:v>42396</c:v>
                </c:pt>
                <c:pt idx="392">
                  <c:v>42397</c:v>
                </c:pt>
                <c:pt idx="393">
                  <c:v>42398</c:v>
                </c:pt>
                <c:pt idx="394">
                  <c:v>42399</c:v>
                </c:pt>
                <c:pt idx="395">
                  <c:v>42400</c:v>
                </c:pt>
                <c:pt idx="396">
                  <c:v>42401</c:v>
                </c:pt>
                <c:pt idx="397">
                  <c:v>42402</c:v>
                </c:pt>
                <c:pt idx="398">
                  <c:v>42403</c:v>
                </c:pt>
                <c:pt idx="399">
                  <c:v>42404</c:v>
                </c:pt>
                <c:pt idx="400">
                  <c:v>42405</c:v>
                </c:pt>
                <c:pt idx="401">
                  <c:v>42406</c:v>
                </c:pt>
                <c:pt idx="402">
                  <c:v>42407</c:v>
                </c:pt>
                <c:pt idx="403">
                  <c:v>42408</c:v>
                </c:pt>
                <c:pt idx="404">
                  <c:v>42409</c:v>
                </c:pt>
                <c:pt idx="405">
                  <c:v>42410</c:v>
                </c:pt>
                <c:pt idx="406">
                  <c:v>42411</c:v>
                </c:pt>
                <c:pt idx="407">
                  <c:v>42412</c:v>
                </c:pt>
                <c:pt idx="408">
                  <c:v>42413</c:v>
                </c:pt>
                <c:pt idx="409">
                  <c:v>42414</c:v>
                </c:pt>
                <c:pt idx="410">
                  <c:v>42415</c:v>
                </c:pt>
                <c:pt idx="411">
                  <c:v>42416</c:v>
                </c:pt>
                <c:pt idx="412">
                  <c:v>42417</c:v>
                </c:pt>
                <c:pt idx="413">
                  <c:v>42418</c:v>
                </c:pt>
                <c:pt idx="414">
                  <c:v>42419</c:v>
                </c:pt>
                <c:pt idx="415">
                  <c:v>42420</c:v>
                </c:pt>
                <c:pt idx="416">
                  <c:v>42421</c:v>
                </c:pt>
                <c:pt idx="417">
                  <c:v>42422</c:v>
                </c:pt>
                <c:pt idx="418">
                  <c:v>42423</c:v>
                </c:pt>
                <c:pt idx="419">
                  <c:v>42424</c:v>
                </c:pt>
                <c:pt idx="420">
                  <c:v>42425</c:v>
                </c:pt>
                <c:pt idx="421">
                  <c:v>42426</c:v>
                </c:pt>
                <c:pt idx="422">
                  <c:v>42427</c:v>
                </c:pt>
                <c:pt idx="423">
                  <c:v>42428</c:v>
                </c:pt>
                <c:pt idx="424">
                  <c:v>42429</c:v>
                </c:pt>
                <c:pt idx="425">
                  <c:v>42430</c:v>
                </c:pt>
                <c:pt idx="426">
                  <c:v>42431</c:v>
                </c:pt>
                <c:pt idx="427">
                  <c:v>42432</c:v>
                </c:pt>
                <c:pt idx="428">
                  <c:v>42433</c:v>
                </c:pt>
                <c:pt idx="429">
                  <c:v>42434</c:v>
                </c:pt>
                <c:pt idx="430">
                  <c:v>42435</c:v>
                </c:pt>
                <c:pt idx="431">
                  <c:v>42436</c:v>
                </c:pt>
                <c:pt idx="432">
                  <c:v>42437</c:v>
                </c:pt>
                <c:pt idx="433">
                  <c:v>42438</c:v>
                </c:pt>
                <c:pt idx="434">
                  <c:v>42439</c:v>
                </c:pt>
                <c:pt idx="435">
                  <c:v>42440</c:v>
                </c:pt>
                <c:pt idx="436">
                  <c:v>42441</c:v>
                </c:pt>
                <c:pt idx="437">
                  <c:v>42442</c:v>
                </c:pt>
                <c:pt idx="438">
                  <c:v>42443</c:v>
                </c:pt>
                <c:pt idx="439">
                  <c:v>42444</c:v>
                </c:pt>
                <c:pt idx="440">
                  <c:v>42445</c:v>
                </c:pt>
                <c:pt idx="441">
                  <c:v>42446</c:v>
                </c:pt>
                <c:pt idx="442">
                  <c:v>42447</c:v>
                </c:pt>
                <c:pt idx="443">
                  <c:v>42448</c:v>
                </c:pt>
                <c:pt idx="444">
                  <c:v>42449</c:v>
                </c:pt>
                <c:pt idx="445">
                  <c:v>42450</c:v>
                </c:pt>
                <c:pt idx="446">
                  <c:v>42451</c:v>
                </c:pt>
                <c:pt idx="447">
                  <c:v>42452</c:v>
                </c:pt>
                <c:pt idx="448">
                  <c:v>42453</c:v>
                </c:pt>
                <c:pt idx="449">
                  <c:v>42454</c:v>
                </c:pt>
                <c:pt idx="450">
                  <c:v>42455</c:v>
                </c:pt>
                <c:pt idx="451">
                  <c:v>42456</c:v>
                </c:pt>
                <c:pt idx="452">
                  <c:v>42457</c:v>
                </c:pt>
                <c:pt idx="453">
                  <c:v>42458</c:v>
                </c:pt>
                <c:pt idx="454">
                  <c:v>42459</c:v>
                </c:pt>
                <c:pt idx="455">
                  <c:v>42460</c:v>
                </c:pt>
                <c:pt idx="456">
                  <c:v>42461</c:v>
                </c:pt>
                <c:pt idx="457">
                  <c:v>42462</c:v>
                </c:pt>
                <c:pt idx="458">
                  <c:v>42463</c:v>
                </c:pt>
                <c:pt idx="459">
                  <c:v>42464</c:v>
                </c:pt>
                <c:pt idx="460">
                  <c:v>42465</c:v>
                </c:pt>
                <c:pt idx="461">
                  <c:v>42466</c:v>
                </c:pt>
                <c:pt idx="462">
                  <c:v>42467</c:v>
                </c:pt>
                <c:pt idx="463">
                  <c:v>42468</c:v>
                </c:pt>
                <c:pt idx="464">
                  <c:v>42469</c:v>
                </c:pt>
                <c:pt idx="465">
                  <c:v>42470</c:v>
                </c:pt>
                <c:pt idx="466">
                  <c:v>42471</c:v>
                </c:pt>
                <c:pt idx="467">
                  <c:v>42472</c:v>
                </c:pt>
                <c:pt idx="468">
                  <c:v>42473</c:v>
                </c:pt>
                <c:pt idx="469">
                  <c:v>42474</c:v>
                </c:pt>
                <c:pt idx="470">
                  <c:v>42475</c:v>
                </c:pt>
                <c:pt idx="471">
                  <c:v>42476</c:v>
                </c:pt>
                <c:pt idx="472">
                  <c:v>42477</c:v>
                </c:pt>
                <c:pt idx="473">
                  <c:v>42478</c:v>
                </c:pt>
                <c:pt idx="474">
                  <c:v>42479</c:v>
                </c:pt>
                <c:pt idx="475">
                  <c:v>42480</c:v>
                </c:pt>
                <c:pt idx="476">
                  <c:v>42481</c:v>
                </c:pt>
                <c:pt idx="477">
                  <c:v>42482</c:v>
                </c:pt>
                <c:pt idx="478">
                  <c:v>42483</c:v>
                </c:pt>
                <c:pt idx="479">
                  <c:v>42484</c:v>
                </c:pt>
                <c:pt idx="480">
                  <c:v>42485</c:v>
                </c:pt>
                <c:pt idx="481">
                  <c:v>42486</c:v>
                </c:pt>
                <c:pt idx="482">
                  <c:v>42487</c:v>
                </c:pt>
                <c:pt idx="483">
                  <c:v>42488</c:v>
                </c:pt>
                <c:pt idx="484">
                  <c:v>42489</c:v>
                </c:pt>
                <c:pt idx="485">
                  <c:v>42490</c:v>
                </c:pt>
                <c:pt idx="486">
                  <c:v>42491</c:v>
                </c:pt>
                <c:pt idx="487">
                  <c:v>42492</c:v>
                </c:pt>
                <c:pt idx="488">
                  <c:v>42493</c:v>
                </c:pt>
                <c:pt idx="489">
                  <c:v>42494</c:v>
                </c:pt>
                <c:pt idx="490">
                  <c:v>42495</c:v>
                </c:pt>
                <c:pt idx="491">
                  <c:v>42496</c:v>
                </c:pt>
                <c:pt idx="492">
                  <c:v>42497</c:v>
                </c:pt>
                <c:pt idx="493">
                  <c:v>42498</c:v>
                </c:pt>
                <c:pt idx="494">
                  <c:v>42499</c:v>
                </c:pt>
                <c:pt idx="495">
                  <c:v>42500</c:v>
                </c:pt>
                <c:pt idx="496">
                  <c:v>42501</c:v>
                </c:pt>
                <c:pt idx="497">
                  <c:v>42502</c:v>
                </c:pt>
                <c:pt idx="498">
                  <c:v>42503</c:v>
                </c:pt>
                <c:pt idx="499">
                  <c:v>42504</c:v>
                </c:pt>
                <c:pt idx="500">
                  <c:v>42505</c:v>
                </c:pt>
                <c:pt idx="501">
                  <c:v>42506</c:v>
                </c:pt>
                <c:pt idx="502">
                  <c:v>42507</c:v>
                </c:pt>
                <c:pt idx="503">
                  <c:v>42508</c:v>
                </c:pt>
                <c:pt idx="504">
                  <c:v>42509</c:v>
                </c:pt>
                <c:pt idx="505">
                  <c:v>42510</c:v>
                </c:pt>
                <c:pt idx="506">
                  <c:v>42511</c:v>
                </c:pt>
                <c:pt idx="507">
                  <c:v>42512</c:v>
                </c:pt>
                <c:pt idx="508">
                  <c:v>42513</c:v>
                </c:pt>
                <c:pt idx="509">
                  <c:v>42514</c:v>
                </c:pt>
                <c:pt idx="510">
                  <c:v>42515</c:v>
                </c:pt>
                <c:pt idx="511">
                  <c:v>42516</c:v>
                </c:pt>
                <c:pt idx="512">
                  <c:v>42517</c:v>
                </c:pt>
                <c:pt idx="513">
                  <c:v>42518</c:v>
                </c:pt>
                <c:pt idx="514">
                  <c:v>42519</c:v>
                </c:pt>
                <c:pt idx="515">
                  <c:v>42520</c:v>
                </c:pt>
                <c:pt idx="516">
                  <c:v>42521</c:v>
                </c:pt>
                <c:pt idx="517">
                  <c:v>42522</c:v>
                </c:pt>
                <c:pt idx="518">
                  <c:v>42523</c:v>
                </c:pt>
                <c:pt idx="519">
                  <c:v>42524</c:v>
                </c:pt>
                <c:pt idx="520">
                  <c:v>42525</c:v>
                </c:pt>
                <c:pt idx="521">
                  <c:v>42526</c:v>
                </c:pt>
                <c:pt idx="522">
                  <c:v>42527</c:v>
                </c:pt>
                <c:pt idx="523">
                  <c:v>42528</c:v>
                </c:pt>
                <c:pt idx="524">
                  <c:v>42529</c:v>
                </c:pt>
                <c:pt idx="525">
                  <c:v>42530</c:v>
                </c:pt>
                <c:pt idx="526">
                  <c:v>42531</c:v>
                </c:pt>
                <c:pt idx="527">
                  <c:v>42532</c:v>
                </c:pt>
                <c:pt idx="528">
                  <c:v>42533</c:v>
                </c:pt>
                <c:pt idx="529">
                  <c:v>42534</c:v>
                </c:pt>
                <c:pt idx="530">
                  <c:v>42535</c:v>
                </c:pt>
                <c:pt idx="531">
                  <c:v>42536</c:v>
                </c:pt>
                <c:pt idx="532">
                  <c:v>42537</c:v>
                </c:pt>
                <c:pt idx="533">
                  <c:v>42538</c:v>
                </c:pt>
                <c:pt idx="534">
                  <c:v>42539</c:v>
                </c:pt>
                <c:pt idx="535">
                  <c:v>42540</c:v>
                </c:pt>
                <c:pt idx="536">
                  <c:v>42541</c:v>
                </c:pt>
                <c:pt idx="537">
                  <c:v>42542</c:v>
                </c:pt>
                <c:pt idx="538">
                  <c:v>42543</c:v>
                </c:pt>
                <c:pt idx="539">
                  <c:v>42544</c:v>
                </c:pt>
                <c:pt idx="540">
                  <c:v>42545</c:v>
                </c:pt>
                <c:pt idx="541">
                  <c:v>42546</c:v>
                </c:pt>
                <c:pt idx="542">
                  <c:v>42547</c:v>
                </c:pt>
                <c:pt idx="543">
                  <c:v>42548</c:v>
                </c:pt>
                <c:pt idx="544">
                  <c:v>42549</c:v>
                </c:pt>
                <c:pt idx="545">
                  <c:v>42550</c:v>
                </c:pt>
                <c:pt idx="546">
                  <c:v>42551</c:v>
                </c:pt>
              </c:numCache>
            </c:numRef>
          </c:cat>
          <c:val>
            <c:numRef>
              <c:f>'data in MWh'!$E$4:$E$550</c:f>
              <c:numCache>
                <c:formatCode>_-* #,##0.00_-;\-* #,##0.00_-;_-* "-"??_-;_-@_-</c:formatCode>
                <c:ptCount val="547"/>
                <c:pt idx="0">
                  <c:v>3568.696666666664</c:v>
                </c:pt>
                <c:pt idx="1">
                  <c:v>3349.7075</c:v>
                </c:pt>
                <c:pt idx="2">
                  <c:v>3404.0533333333401</c:v>
                </c:pt>
                <c:pt idx="3">
                  <c:v>3314.9895833333362</c:v>
                </c:pt>
                <c:pt idx="4">
                  <c:v>3324.0483333333359</c:v>
                </c:pt>
                <c:pt idx="5">
                  <c:v>2880.305416666667</c:v>
                </c:pt>
                <c:pt idx="6">
                  <c:v>2987.0362500000001</c:v>
                </c:pt>
                <c:pt idx="7">
                  <c:v>3173.6375000000012</c:v>
                </c:pt>
                <c:pt idx="8">
                  <c:v>3501.5587500000001</c:v>
                </c:pt>
                <c:pt idx="9">
                  <c:v>3456.13625</c:v>
                </c:pt>
                <c:pt idx="10">
                  <c:v>2449.04</c:v>
                </c:pt>
                <c:pt idx="11">
                  <c:v>2904.105</c:v>
                </c:pt>
                <c:pt idx="12">
                  <c:v>3781.905416666666</c:v>
                </c:pt>
                <c:pt idx="13">
                  <c:v>3914.6029166666672</c:v>
                </c:pt>
                <c:pt idx="14">
                  <c:v>3868.6612500000001</c:v>
                </c:pt>
                <c:pt idx="15">
                  <c:v>3793.2537499999999</c:v>
                </c:pt>
                <c:pt idx="16">
                  <c:v>3562.7512499999998</c:v>
                </c:pt>
                <c:pt idx="17">
                  <c:v>3613.2291666666652</c:v>
                </c:pt>
                <c:pt idx="18">
                  <c:v>3575.156666666664</c:v>
                </c:pt>
                <c:pt idx="19">
                  <c:v>3574.776666666663</c:v>
                </c:pt>
                <c:pt idx="20">
                  <c:v>3564.905416666666</c:v>
                </c:pt>
                <c:pt idx="21">
                  <c:v>3464.8587499999999</c:v>
                </c:pt>
                <c:pt idx="22">
                  <c:v>3435.1270833333342</c:v>
                </c:pt>
                <c:pt idx="23">
                  <c:v>3415.8266666666641</c:v>
                </c:pt>
                <c:pt idx="24">
                  <c:v>3791.6612500000001</c:v>
                </c:pt>
                <c:pt idx="25">
                  <c:v>3866.6525000000001</c:v>
                </c:pt>
                <c:pt idx="26">
                  <c:v>3669.9941666666668</c:v>
                </c:pt>
                <c:pt idx="27">
                  <c:v>3797.76</c:v>
                </c:pt>
                <c:pt idx="28">
                  <c:v>3671.6774999999998</c:v>
                </c:pt>
                <c:pt idx="29">
                  <c:v>3532.842916666666</c:v>
                </c:pt>
                <c:pt idx="30">
                  <c:v>3602.2602083333331</c:v>
                </c:pt>
                <c:pt idx="31">
                  <c:v>3605.0458333333358</c:v>
                </c:pt>
                <c:pt idx="32">
                  <c:v>3605.7120833333338</c:v>
                </c:pt>
                <c:pt idx="33">
                  <c:v>3699.3870833333349</c:v>
                </c:pt>
                <c:pt idx="34">
                  <c:v>3425.5212499999998</c:v>
                </c:pt>
                <c:pt idx="35">
                  <c:v>3538.4820833333338</c:v>
                </c:pt>
                <c:pt idx="36">
                  <c:v>3366.055416666667</c:v>
                </c:pt>
                <c:pt idx="37">
                  <c:v>3489.2016666666641</c:v>
                </c:pt>
                <c:pt idx="38">
                  <c:v>3333.331250000002</c:v>
                </c:pt>
                <c:pt idx="39">
                  <c:v>3544.8354166666668</c:v>
                </c:pt>
                <c:pt idx="40">
                  <c:v>2869.8445833333358</c:v>
                </c:pt>
                <c:pt idx="41">
                  <c:v>3087.2504166666658</c:v>
                </c:pt>
                <c:pt idx="42">
                  <c:v>3442.1070833333338</c:v>
                </c:pt>
                <c:pt idx="43">
                  <c:v>3692.6950000000002</c:v>
                </c:pt>
                <c:pt idx="44">
                  <c:v>3668.6662499999939</c:v>
                </c:pt>
                <c:pt idx="45">
                  <c:v>3746.00875</c:v>
                </c:pt>
                <c:pt idx="46">
                  <c:v>3547.4437499999999</c:v>
                </c:pt>
                <c:pt idx="47">
                  <c:v>3424.1079166666659</c:v>
                </c:pt>
                <c:pt idx="48">
                  <c:v>3271.6624999999981</c:v>
                </c:pt>
                <c:pt idx="49">
                  <c:v>3371.1737499999999</c:v>
                </c:pt>
                <c:pt idx="50">
                  <c:v>3407.776666666663</c:v>
                </c:pt>
                <c:pt idx="51">
                  <c:v>3433.027916666666</c:v>
                </c:pt>
                <c:pt idx="52">
                  <c:v>3661.0658333333358</c:v>
                </c:pt>
                <c:pt idx="53">
                  <c:v>3623.1125000000002</c:v>
                </c:pt>
                <c:pt idx="54">
                  <c:v>3419.6270833333342</c:v>
                </c:pt>
                <c:pt idx="55">
                  <c:v>3063.2308333333349</c:v>
                </c:pt>
                <c:pt idx="56">
                  <c:v>3018.3016666666672</c:v>
                </c:pt>
                <c:pt idx="57">
                  <c:v>3036.5516666666672</c:v>
                </c:pt>
                <c:pt idx="58">
                  <c:v>2886.8729166666672</c:v>
                </c:pt>
                <c:pt idx="59">
                  <c:v>2777.6025</c:v>
                </c:pt>
                <c:pt idx="60">
                  <c:v>3283.4670833333362</c:v>
                </c:pt>
                <c:pt idx="61">
                  <c:v>3405.9979166666672</c:v>
                </c:pt>
                <c:pt idx="62">
                  <c:v>3232.9775000000018</c:v>
                </c:pt>
                <c:pt idx="63">
                  <c:v>3260.3783333333372</c:v>
                </c:pt>
                <c:pt idx="64">
                  <c:v>3311.2204166666652</c:v>
                </c:pt>
                <c:pt idx="65">
                  <c:v>3322.479583333336</c:v>
                </c:pt>
                <c:pt idx="66">
                  <c:v>3504.9962500000001</c:v>
                </c:pt>
                <c:pt idx="67">
                  <c:v>3437.5154166666671</c:v>
                </c:pt>
                <c:pt idx="68">
                  <c:v>3484.6491666666661</c:v>
                </c:pt>
                <c:pt idx="69">
                  <c:v>2676.5437500000012</c:v>
                </c:pt>
                <c:pt idx="70">
                  <c:v>2813.2929166666672</c:v>
                </c:pt>
                <c:pt idx="71">
                  <c:v>3061.9025000000001</c:v>
                </c:pt>
                <c:pt idx="72">
                  <c:v>3133.6391666666659</c:v>
                </c:pt>
                <c:pt idx="73">
                  <c:v>3477.6525000000001</c:v>
                </c:pt>
                <c:pt idx="74">
                  <c:v>3602.0750000000012</c:v>
                </c:pt>
                <c:pt idx="75">
                  <c:v>3013.8612499999999</c:v>
                </c:pt>
                <c:pt idx="76">
                  <c:v>3084.6245833333342</c:v>
                </c:pt>
                <c:pt idx="77">
                  <c:v>3626.7104166666668</c:v>
                </c:pt>
                <c:pt idx="78">
                  <c:v>3485.105</c:v>
                </c:pt>
                <c:pt idx="79">
                  <c:v>3152.1337500000018</c:v>
                </c:pt>
                <c:pt idx="80">
                  <c:v>3175.6483333333349</c:v>
                </c:pt>
                <c:pt idx="81">
                  <c:v>3346.7095833333342</c:v>
                </c:pt>
                <c:pt idx="82">
                  <c:v>3600.499583333336</c:v>
                </c:pt>
                <c:pt idx="83">
                  <c:v>3469.7424999999998</c:v>
                </c:pt>
                <c:pt idx="84">
                  <c:v>3243.1929166666669</c:v>
                </c:pt>
                <c:pt idx="85">
                  <c:v>3417.7750000000001</c:v>
                </c:pt>
                <c:pt idx="86">
                  <c:v>3866.2858333333352</c:v>
                </c:pt>
                <c:pt idx="87">
                  <c:v>3914.75</c:v>
                </c:pt>
                <c:pt idx="88">
                  <c:v>3817.8433333333401</c:v>
                </c:pt>
                <c:pt idx="89">
                  <c:v>3465.3633333333369</c:v>
                </c:pt>
                <c:pt idx="90">
                  <c:v>3551.3649999999998</c:v>
                </c:pt>
                <c:pt idx="91">
                  <c:v>3639.4695833333358</c:v>
                </c:pt>
                <c:pt idx="92">
                  <c:v>3744.7695833333328</c:v>
                </c:pt>
                <c:pt idx="93">
                  <c:v>3567.6420833333341</c:v>
                </c:pt>
                <c:pt idx="94">
                  <c:v>3467.32</c:v>
                </c:pt>
                <c:pt idx="95">
                  <c:v>3485.557083333335</c:v>
                </c:pt>
                <c:pt idx="96">
                  <c:v>3224.3125000000018</c:v>
                </c:pt>
                <c:pt idx="97">
                  <c:v>3210.448333333336</c:v>
                </c:pt>
                <c:pt idx="98">
                  <c:v>3136.5616666666651</c:v>
                </c:pt>
                <c:pt idx="99">
                  <c:v>3262.7750000000001</c:v>
                </c:pt>
                <c:pt idx="100">
                  <c:v>3273.8958333333371</c:v>
                </c:pt>
                <c:pt idx="101">
                  <c:v>2988.722083333334</c:v>
                </c:pt>
                <c:pt idx="102">
                  <c:v>2915.4312500000019</c:v>
                </c:pt>
                <c:pt idx="103">
                  <c:v>3005.218333333336</c:v>
                </c:pt>
                <c:pt idx="104">
                  <c:v>3021.9770833333359</c:v>
                </c:pt>
                <c:pt idx="105">
                  <c:v>3107.3158333333372</c:v>
                </c:pt>
                <c:pt idx="106">
                  <c:v>3077.59</c:v>
                </c:pt>
                <c:pt idx="107">
                  <c:v>2906.8612499999999</c:v>
                </c:pt>
                <c:pt idx="108">
                  <c:v>3104.5029166666668</c:v>
                </c:pt>
                <c:pt idx="109">
                  <c:v>3137.6708333333358</c:v>
                </c:pt>
                <c:pt idx="110">
                  <c:v>3118.1012500000002</c:v>
                </c:pt>
                <c:pt idx="111">
                  <c:v>3013.7129166666668</c:v>
                </c:pt>
                <c:pt idx="112">
                  <c:v>2923.6716666666662</c:v>
                </c:pt>
                <c:pt idx="113">
                  <c:v>2879.6629166666671</c:v>
                </c:pt>
                <c:pt idx="114">
                  <c:v>2813.3662499999991</c:v>
                </c:pt>
                <c:pt idx="115">
                  <c:v>2834.2983333333359</c:v>
                </c:pt>
                <c:pt idx="116">
                  <c:v>2804.630833333335</c:v>
                </c:pt>
                <c:pt idx="117">
                  <c:v>2788.6895833333342</c:v>
                </c:pt>
                <c:pt idx="118">
                  <c:v>2748.0387500000002</c:v>
                </c:pt>
                <c:pt idx="119">
                  <c:v>2749.8425000000002</c:v>
                </c:pt>
                <c:pt idx="120">
                  <c:v>2762.8362500000012</c:v>
                </c:pt>
                <c:pt idx="121">
                  <c:v>2979.0612500000002</c:v>
                </c:pt>
                <c:pt idx="122">
                  <c:v>3073.0541666666668</c:v>
                </c:pt>
                <c:pt idx="123">
                  <c:v>2867.1204166666662</c:v>
                </c:pt>
                <c:pt idx="124">
                  <c:v>2817.047916666666</c:v>
                </c:pt>
                <c:pt idx="125">
                  <c:v>2836.1525000000001</c:v>
                </c:pt>
                <c:pt idx="126">
                  <c:v>2345.7024999999981</c:v>
                </c:pt>
                <c:pt idx="127">
                  <c:v>2269.9245833333348</c:v>
                </c:pt>
                <c:pt idx="128">
                  <c:v>2838.0262499999999</c:v>
                </c:pt>
                <c:pt idx="129">
                  <c:v>2524.374166666667</c:v>
                </c:pt>
                <c:pt idx="130">
                  <c:v>2862.8575000000019</c:v>
                </c:pt>
                <c:pt idx="131">
                  <c:v>3277.7237500000001</c:v>
                </c:pt>
                <c:pt idx="132">
                  <c:v>3312.1854166666672</c:v>
                </c:pt>
                <c:pt idx="133">
                  <c:v>3139.465416666666</c:v>
                </c:pt>
                <c:pt idx="134">
                  <c:v>3236.7341666666662</c:v>
                </c:pt>
                <c:pt idx="135">
                  <c:v>3039.1975000000002</c:v>
                </c:pt>
                <c:pt idx="136">
                  <c:v>2867.4529166666671</c:v>
                </c:pt>
                <c:pt idx="137">
                  <c:v>2632.125</c:v>
                </c:pt>
                <c:pt idx="138">
                  <c:v>2779.3024999999998</c:v>
                </c:pt>
                <c:pt idx="139">
                  <c:v>2720.6862499999938</c:v>
                </c:pt>
                <c:pt idx="140">
                  <c:v>2346.0595833333359</c:v>
                </c:pt>
                <c:pt idx="141">
                  <c:v>1533.3345833333331</c:v>
                </c:pt>
                <c:pt idx="142">
                  <c:v>1348.2320833333331</c:v>
                </c:pt>
                <c:pt idx="143">
                  <c:v>850.99875000000054</c:v>
                </c:pt>
                <c:pt idx="144">
                  <c:v>46.197500000000012</c:v>
                </c:pt>
                <c:pt idx="145">
                  <c:v>847.96749999999872</c:v>
                </c:pt>
                <c:pt idx="146">
                  <c:v>2172.8112500000029</c:v>
                </c:pt>
                <c:pt idx="147">
                  <c:v>2880.3362500000012</c:v>
                </c:pt>
                <c:pt idx="148">
                  <c:v>2690.3733333333398</c:v>
                </c:pt>
                <c:pt idx="149">
                  <c:v>3062.3045833333349</c:v>
                </c:pt>
                <c:pt idx="150">
                  <c:v>3085.77</c:v>
                </c:pt>
                <c:pt idx="151">
                  <c:v>3293.0333333333401</c:v>
                </c:pt>
                <c:pt idx="152">
                  <c:v>3091.7229166666662</c:v>
                </c:pt>
                <c:pt idx="153">
                  <c:v>3048.6466666666588</c:v>
                </c:pt>
                <c:pt idx="154">
                  <c:v>2791.1483333333349</c:v>
                </c:pt>
                <c:pt idx="155">
                  <c:v>2828.9220833333352</c:v>
                </c:pt>
                <c:pt idx="156">
                  <c:v>2943.4162500000002</c:v>
                </c:pt>
                <c:pt idx="157">
                  <c:v>2838.1391666666659</c:v>
                </c:pt>
                <c:pt idx="158">
                  <c:v>3281.840416666666</c:v>
                </c:pt>
                <c:pt idx="159">
                  <c:v>3184.1641666666651</c:v>
                </c:pt>
                <c:pt idx="160">
                  <c:v>3365.4808333333358</c:v>
                </c:pt>
                <c:pt idx="161">
                  <c:v>3175.9091666666668</c:v>
                </c:pt>
                <c:pt idx="162">
                  <c:v>3003.7112500000012</c:v>
                </c:pt>
                <c:pt idx="163">
                  <c:v>3203.8474999999989</c:v>
                </c:pt>
                <c:pt idx="164">
                  <c:v>3264.0641666666652</c:v>
                </c:pt>
                <c:pt idx="165">
                  <c:v>3496.512916666667</c:v>
                </c:pt>
                <c:pt idx="166">
                  <c:v>3584.8220833333348</c:v>
                </c:pt>
                <c:pt idx="167">
                  <c:v>3542.8641666666658</c:v>
                </c:pt>
                <c:pt idx="168">
                  <c:v>3480.4491666666672</c:v>
                </c:pt>
                <c:pt idx="169">
                  <c:v>3435.6695833333338</c:v>
                </c:pt>
                <c:pt idx="170">
                  <c:v>3196.0029166666668</c:v>
                </c:pt>
                <c:pt idx="171">
                  <c:v>3373.447916666667</c:v>
                </c:pt>
                <c:pt idx="172">
                  <c:v>3540.9379166666672</c:v>
                </c:pt>
                <c:pt idx="173">
                  <c:v>3678.145</c:v>
                </c:pt>
                <c:pt idx="174">
                  <c:v>3856.6791666666668</c:v>
                </c:pt>
                <c:pt idx="175">
                  <c:v>3642.77</c:v>
                </c:pt>
                <c:pt idx="176">
                  <c:v>3781.928333333336</c:v>
                </c:pt>
                <c:pt idx="177">
                  <c:v>3681.566666666663</c:v>
                </c:pt>
                <c:pt idx="178">
                  <c:v>3640.8358333333372</c:v>
                </c:pt>
                <c:pt idx="179">
                  <c:v>3708.8912500000019</c:v>
                </c:pt>
                <c:pt idx="180">
                  <c:v>3831.797500000001</c:v>
                </c:pt>
                <c:pt idx="181">
                  <c:v>2768.6883333333358</c:v>
                </c:pt>
                <c:pt idx="182">
                  <c:v>2981.7891666666651</c:v>
                </c:pt>
                <c:pt idx="183">
                  <c:v>3571.579583333335</c:v>
                </c:pt>
                <c:pt idx="184">
                  <c:v>3643.6316666666671</c:v>
                </c:pt>
                <c:pt idx="185">
                  <c:v>3565.0916666666658</c:v>
                </c:pt>
                <c:pt idx="186">
                  <c:v>3766.8733333333398</c:v>
                </c:pt>
                <c:pt idx="187">
                  <c:v>3773.895833333338</c:v>
                </c:pt>
                <c:pt idx="188">
                  <c:v>3604.63625</c:v>
                </c:pt>
                <c:pt idx="189">
                  <c:v>3586.5541666666659</c:v>
                </c:pt>
                <c:pt idx="190">
                  <c:v>3479.2995833333348</c:v>
                </c:pt>
                <c:pt idx="191">
                  <c:v>3573.0658333333331</c:v>
                </c:pt>
                <c:pt idx="192">
                  <c:v>3592.8208333333359</c:v>
                </c:pt>
                <c:pt idx="193">
                  <c:v>3958.222083333334</c:v>
                </c:pt>
                <c:pt idx="194">
                  <c:v>4001.0316666666658</c:v>
                </c:pt>
                <c:pt idx="195">
                  <c:v>4006.4150000000018</c:v>
                </c:pt>
                <c:pt idx="196">
                  <c:v>3983.958333333338</c:v>
                </c:pt>
                <c:pt idx="197">
                  <c:v>3950.432499999999</c:v>
                </c:pt>
                <c:pt idx="198">
                  <c:v>4027.4862500000008</c:v>
                </c:pt>
                <c:pt idx="199">
                  <c:v>3746.9583333333371</c:v>
                </c:pt>
                <c:pt idx="200">
                  <c:v>3672.261666666664</c:v>
                </c:pt>
                <c:pt idx="201">
                  <c:v>3818.721666666665</c:v>
                </c:pt>
                <c:pt idx="202">
                  <c:v>3833.4558333333371</c:v>
                </c:pt>
                <c:pt idx="203">
                  <c:v>3929.098333333337</c:v>
                </c:pt>
                <c:pt idx="204">
                  <c:v>3931.846666666665</c:v>
                </c:pt>
                <c:pt idx="205">
                  <c:v>3787.9720833333358</c:v>
                </c:pt>
                <c:pt idx="206">
                  <c:v>3742.6608333333352</c:v>
                </c:pt>
                <c:pt idx="207">
                  <c:v>3759.365833333336</c:v>
                </c:pt>
                <c:pt idx="208">
                  <c:v>3988.6804166666661</c:v>
                </c:pt>
                <c:pt idx="209">
                  <c:v>3984.4558333333371</c:v>
                </c:pt>
                <c:pt idx="210">
                  <c:v>4031.6020833333341</c:v>
                </c:pt>
                <c:pt idx="211">
                  <c:v>3945.8995833333361</c:v>
                </c:pt>
                <c:pt idx="212">
                  <c:v>3865.6537499999999</c:v>
                </c:pt>
                <c:pt idx="213">
                  <c:v>3862.466666666664</c:v>
                </c:pt>
                <c:pt idx="214">
                  <c:v>3862.6062499999998</c:v>
                </c:pt>
                <c:pt idx="215">
                  <c:v>3817.1204166666662</c:v>
                </c:pt>
                <c:pt idx="216">
                  <c:v>4133.7904166666704</c:v>
                </c:pt>
                <c:pt idx="217">
                  <c:v>4105.2029166666653</c:v>
                </c:pt>
                <c:pt idx="218">
                  <c:v>3981.6408333333329</c:v>
                </c:pt>
                <c:pt idx="219">
                  <c:v>3821.967916666666</c:v>
                </c:pt>
                <c:pt idx="220">
                  <c:v>3711.6516666666662</c:v>
                </c:pt>
                <c:pt idx="221">
                  <c:v>3973.5387500000002</c:v>
                </c:pt>
                <c:pt idx="222">
                  <c:v>3877.7095833333342</c:v>
                </c:pt>
                <c:pt idx="223">
                  <c:v>3980.9779166666672</c:v>
                </c:pt>
                <c:pt idx="224">
                  <c:v>3876.9383333333371</c:v>
                </c:pt>
                <c:pt idx="225">
                  <c:v>3928.7375000000011</c:v>
                </c:pt>
                <c:pt idx="226">
                  <c:v>3841.2216666666641</c:v>
                </c:pt>
                <c:pt idx="227">
                  <c:v>3688.8675000000012</c:v>
                </c:pt>
                <c:pt idx="228">
                  <c:v>3582.9612499999998</c:v>
                </c:pt>
                <c:pt idx="229">
                  <c:v>3882.9341666666669</c:v>
                </c:pt>
                <c:pt idx="230">
                  <c:v>3807.2720833333342</c:v>
                </c:pt>
                <c:pt idx="231">
                  <c:v>3617.1954166666669</c:v>
                </c:pt>
                <c:pt idx="232">
                  <c:v>3689.6808333333338</c:v>
                </c:pt>
                <c:pt idx="233">
                  <c:v>3925.7987499999981</c:v>
                </c:pt>
                <c:pt idx="234">
                  <c:v>3957.3616666666662</c:v>
                </c:pt>
                <c:pt idx="235">
                  <c:v>3780.0895833333329</c:v>
                </c:pt>
                <c:pt idx="236">
                  <c:v>3997.8062500000001</c:v>
                </c:pt>
                <c:pt idx="237">
                  <c:v>4131.7112500000003</c:v>
                </c:pt>
                <c:pt idx="238">
                  <c:v>4109.7608333333346</c:v>
                </c:pt>
                <c:pt idx="239">
                  <c:v>4037.5550000000012</c:v>
                </c:pt>
                <c:pt idx="240">
                  <c:v>4078.4166666666652</c:v>
                </c:pt>
                <c:pt idx="241">
                  <c:v>4029.831250000002</c:v>
                </c:pt>
                <c:pt idx="242">
                  <c:v>3763.4020833333352</c:v>
                </c:pt>
                <c:pt idx="243">
                  <c:v>3825.8229166666679</c:v>
                </c:pt>
                <c:pt idx="244">
                  <c:v>4066.494583333335</c:v>
                </c:pt>
                <c:pt idx="245">
                  <c:v>4028.5258333333359</c:v>
                </c:pt>
                <c:pt idx="246">
                  <c:v>3859.2458333333352</c:v>
                </c:pt>
                <c:pt idx="247">
                  <c:v>3774.950833333337</c:v>
                </c:pt>
                <c:pt idx="248">
                  <c:v>3843.98875</c:v>
                </c:pt>
                <c:pt idx="249">
                  <c:v>3689.2620833333322</c:v>
                </c:pt>
                <c:pt idx="250">
                  <c:v>3865.4554166666671</c:v>
                </c:pt>
                <c:pt idx="251">
                  <c:v>4167.3716666666751</c:v>
                </c:pt>
                <c:pt idx="252">
                  <c:v>4091.6262500000012</c:v>
                </c:pt>
                <c:pt idx="253">
                  <c:v>3673.7654166666662</c:v>
                </c:pt>
                <c:pt idx="254">
                  <c:v>4112.0641666666779</c:v>
                </c:pt>
                <c:pt idx="255">
                  <c:v>3808.86</c:v>
                </c:pt>
                <c:pt idx="256">
                  <c:v>3776.0091666666672</c:v>
                </c:pt>
                <c:pt idx="257">
                  <c:v>3991.7070833333328</c:v>
                </c:pt>
                <c:pt idx="258">
                  <c:v>4013.3862499999991</c:v>
                </c:pt>
                <c:pt idx="259">
                  <c:v>4078.3508333333371</c:v>
                </c:pt>
                <c:pt idx="260">
                  <c:v>4046.845416666667</c:v>
                </c:pt>
                <c:pt idx="261">
                  <c:v>3987.2745833333338</c:v>
                </c:pt>
                <c:pt idx="262">
                  <c:v>4068.8733333333398</c:v>
                </c:pt>
                <c:pt idx="263">
                  <c:v>3860.3816666666671</c:v>
                </c:pt>
                <c:pt idx="264">
                  <c:v>4109.0637500000003</c:v>
                </c:pt>
                <c:pt idx="265">
                  <c:v>4270.4270833333276</c:v>
                </c:pt>
                <c:pt idx="266">
                  <c:v>3754.047916666666</c:v>
                </c:pt>
                <c:pt idx="267">
                  <c:v>3851.6404166666662</c:v>
                </c:pt>
                <c:pt idx="268">
                  <c:v>3827.8870833333349</c:v>
                </c:pt>
                <c:pt idx="269">
                  <c:v>4008.532916666667</c:v>
                </c:pt>
                <c:pt idx="270">
                  <c:v>3693.8995833333361</c:v>
                </c:pt>
                <c:pt idx="271">
                  <c:v>3619.6970833333348</c:v>
                </c:pt>
                <c:pt idx="272">
                  <c:v>3872.0045833333352</c:v>
                </c:pt>
                <c:pt idx="273">
                  <c:v>4058.1191666666668</c:v>
                </c:pt>
                <c:pt idx="274">
                  <c:v>3701.6620833333332</c:v>
                </c:pt>
                <c:pt idx="275">
                  <c:v>3210.3924999999999</c:v>
                </c:pt>
                <c:pt idx="276">
                  <c:v>3187.5345833333358</c:v>
                </c:pt>
                <c:pt idx="277">
                  <c:v>3406.5008333333358</c:v>
                </c:pt>
                <c:pt idx="278">
                  <c:v>3373.1845833333332</c:v>
                </c:pt>
                <c:pt idx="279">
                  <c:v>3630.2504166666658</c:v>
                </c:pt>
                <c:pt idx="280">
                  <c:v>3533.5941666666658</c:v>
                </c:pt>
                <c:pt idx="281">
                  <c:v>3819.4133333333398</c:v>
                </c:pt>
                <c:pt idx="282">
                  <c:v>3291.1175000000012</c:v>
                </c:pt>
                <c:pt idx="283">
                  <c:v>3760.530833333336</c:v>
                </c:pt>
                <c:pt idx="284">
                  <c:v>3870.1858333333362</c:v>
                </c:pt>
                <c:pt idx="285">
                  <c:v>3947.3483333333361</c:v>
                </c:pt>
                <c:pt idx="286">
                  <c:v>3870.1058333333349</c:v>
                </c:pt>
                <c:pt idx="287">
                  <c:v>4091.722499999998</c:v>
                </c:pt>
                <c:pt idx="288">
                  <c:v>4251.0995833333336</c:v>
                </c:pt>
                <c:pt idx="289">
                  <c:v>3900.7345833333352</c:v>
                </c:pt>
                <c:pt idx="290">
                  <c:v>3654.6008333333348</c:v>
                </c:pt>
                <c:pt idx="291">
                  <c:v>3859.2012500000001</c:v>
                </c:pt>
                <c:pt idx="292">
                  <c:v>3664.8412499999999</c:v>
                </c:pt>
                <c:pt idx="293">
                  <c:v>4018.7141666666662</c:v>
                </c:pt>
                <c:pt idx="294">
                  <c:v>3927.7958333333358</c:v>
                </c:pt>
                <c:pt idx="295">
                  <c:v>3915.4637500000022</c:v>
                </c:pt>
                <c:pt idx="296">
                  <c:v>3860.4691666666658</c:v>
                </c:pt>
                <c:pt idx="297">
                  <c:v>3960.8216666666672</c:v>
                </c:pt>
                <c:pt idx="298">
                  <c:v>3921.365833333336</c:v>
                </c:pt>
                <c:pt idx="299">
                  <c:v>3748.2879166666671</c:v>
                </c:pt>
                <c:pt idx="300">
                  <c:v>3996.6491666666661</c:v>
                </c:pt>
                <c:pt idx="301">
                  <c:v>4089.9941666666668</c:v>
                </c:pt>
                <c:pt idx="302">
                  <c:v>4122.4987499999988</c:v>
                </c:pt>
                <c:pt idx="303">
                  <c:v>3935.385416666667</c:v>
                </c:pt>
                <c:pt idx="304">
                  <c:v>3755.736666666663</c:v>
                </c:pt>
                <c:pt idx="305">
                  <c:v>3873.3375000000019</c:v>
                </c:pt>
                <c:pt idx="306">
                  <c:v>3976.9204166666659</c:v>
                </c:pt>
                <c:pt idx="307">
                  <c:v>3937.5887499999999</c:v>
                </c:pt>
                <c:pt idx="308">
                  <c:v>4089.5504166666669</c:v>
                </c:pt>
                <c:pt idx="309">
                  <c:v>4157.8912500000024</c:v>
                </c:pt>
                <c:pt idx="310">
                  <c:v>4052.7620833333331</c:v>
                </c:pt>
                <c:pt idx="311">
                  <c:v>4165.0058333333336</c:v>
                </c:pt>
                <c:pt idx="312">
                  <c:v>4168.84</c:v>
                </c:pt>
                <c:pt idx="313">
                  <c:v>4239.4533333333266</c:v>
                </c:pt>
                <c:pt idx="314">
                  <c:v>4054.066249999998</c:v>
                </c:pt>
                <c:pt idx="315">
                  <c:v>3999.0533333333401</c:v>
                </c:pt>
                <c:pt idx="316">
                  <c:v>3915.69875</c:v>
                </c:pt>
                <c:pt idx="317">
                  <c:v>4071.3675000000012</c:v>
                </c:pt>
                <c:pt idx="318">
                  <c:v>3682.3150000000019</c:v>
                </c:pt>
                <c:pt idx="319">
                  <c:v>3724.8870833333349</c:v>
                </c:pt>
                <c:pt idx="320">
                  <c:v>3870.2270833333332</c:v>
                </c:pt>
                <c:pt idx="321">
                  <c:v>2881.5558333333361</c:v>
                </c:pt>
                <c:pt idx="322">
                  <c:v>3849.125</c:v>
                </c:pt>
                <c:pt idx="323">
                  <c:v>4075.532916666667</c:v>
                </c:pt>
                <c:pt idx="324">
                  <c:v>4158.9045833333284</c:v>
                </c:pt>
                <c:pt idx="325">
                  <c:v>4190.0079166666674</c:v>
                </c:pt>
                <c:pt idx="326">
                  <c:v>4342.4754166666671</c:v>
                </c:pt>
                <c:pt idx="327">
                  <c:v>4362.3025000000034</c:v>
                </c:pt>
                <c:pt idx="328">
                  <c:v>4357.789166666671</c:v>
                </c:pt>
                <c:pt idx="329">
                  <c:v>4043.1525000000001</c:v>
                </c:pt>
                <c:pt idx="330">
                  <c:v>4009.5933333333401</c:v>
                </c:pt>
                <c:pt idx="331">
                  <c:v>4061.1025</c:v>
                </c:pt>
                <c:pt idx="332">
                  <c:v>3801.4329166666671</c:v>
                </c:pt>
                <c:pt idx="333">
                  <c:v>3827.466666666664</c:v>
                </c:pt>
                <c:pt idx="334">
                  <c:v>3661.5762499999992</c:v>
                </c:pt>
                <c:pt idx="335">
                  <c:v>4001.716666666664</c:v>
                </c:pt>
                <c:pt idx="336">
                  <c:v>3949.354166666667</c:v>
                </c:pt>
                <c:pt idx="337">
                  <c:v>3673.8283333333361</c:v>
                </c:pt>
                <c:pt idx="338">
                  <c:v>3692.4004166666659</c:v>
                </c:pt>
                <c:pt idx="339">
                  <c:v>3813.796666666663</c:v>
                </c:pt>
                <c:pt idx="340">
                  <c:v>3920.0712500000018</c:v>
                </c:pt>
                <c:pt idx="341">
                  <c:v>3688.6395833333349</c:v>
                </c:pt>
                <c:pt idx="342">
                  <c:v>3921.066666666663</c:v>
                </c:pt>
                <c:pt idx="343">
                  <c:v>3843.2258333333348</c:v>
                </c:pt>
                <c:pt idx="344">
                  <c:v>3857.7054166666662</c:v>
                </c:pt>
                <c:pt idx="345">
                  <c:v>3858.0174999999999</c:v>
                </c:pt>
                <c:pt idx="346">
                  <c:v>3651.8245833333358</c:v>
                </c:pt>
                <c:pt idx="347">
                  <c:v>4009.5008333333358</c:v>
                </c:pt>
                <c:pt idx="348">
                  <c:v>3832.2908333333362</c:v>
                </c:pt>
                <c:pt idx="349">
                  <c:v>3107.3087500000011</c:v>
                </c:pt>
                <c:pt idx="350">
                  <c:v>2917.34</c:v>
                </c:pt>
                <c:pt idx="351">
                  <c:v>3144.519583333336</c:v>
                </c:pt>
                <c:pt idx="352">
                  <c:v>3504.6845833333341</c:v>
                </c:pt>
                <c:pt idx="353">
                  <c:v>3758.1683333333358</c:v>
                </c:pt>
                <c:pt idx="354">
                  <c:v>3920.2666666666578</c:v>
                </c:pt>
                <c:pt idx="355">
                  <c:v>3839.4987500000002</c:v>
                </c:pt>
                <c:pt idx="356">
                  <c:v>3916.7712499999998</c:v>
                </c:pt>
                <c:pt idx="357">
                  <c:v>3987.3366666666661</c:v>
                </c:pt>
                <c:pt idx="358">
                  <c:v>4102.8008333333319</c:v>
                </c:pt>
                <c:pt idx="359">
                  <c:v>4177.7362500000008</c:v>
                </c:pt>
                <c:pt idx="360">
                  <c:v>4094.8666666666641</c:v>
                </c:pt>
                <c:pt idx="361">
                  <c:v>4143.8687500000005</c:v>
                </c:pt>
                <c:pt idx="362">
                  <c:v>4039.4025000000001</c:v>
                </c:pt>
                <c:pt idx="363">
                  <c:v>3922.800833333336</c:v>
                </c:pt>
                <c:pt idx="364">
                  <c:v>3948.145</c:v>
                </c:pt>
                <c:pt idx="365">
                  <c:v>3960.0895833333329</c:v>
                </c:pt>
                <c:pt idx="366">
                  <c:v>3941.6804166666661</c:v>
                </c:pt>
                <c:pt idx="367">
                  <c:v>3803.4187500000012</c:v>
                </c:pt>
                <c:pt idx="368">
                  <c:v>3844.1641666666651</c:v>
                </c:pt>
                <c:pt idx="369">
                  <c:v>3898.125</c:v>
                </c:pt>
                <c:pt idx="370">
                  <c:v>3963.3358333333372</c:v>
                </c:pt>
                <c:pt idx="371">
                  <c:v>4156.5841666666711</c:v>
                </c:pt>
                <c:pt idx="372">
                  <c:v>4034.7162499999981</c:v>
                </c:pt>
                <c:pt idx="373">
                  <c:v>3800.2070833333328</c:v>
                </c:pt>
                <c:pt idx="374">
                  <c:v>3888.1849999999981</c:v>
                </c:pt>
                <c:pt idx="375">
                  <c:v>3900.92625</c:v>
                </c:pt>
                <c:pt idx="376">
                  <c:v>3936.2570833333348</c:v>
                </c:pt>
                <c:pt idx="377">
                  <c:v>4126.7383333333246</c:v>
                </c:pt>
                <c:pt idx="378">
                  <c:v>4004.807083333335</c:v>
                </c:pt>
                <c:pt idx="379">
                  <c:v>4071.8950000000018</c:v>
                </c:pt>
                <c:pt idx="380">
                  <c:v>3887.1683333333349</c:v>
                </c:pt>
                <c:pt idx="381">
                  <c:v>4119.5516666666799</c:v>
                </c:pt>
                <c:pt idx="382">
                  <c:v>4229.9854166666664</c:v>
                </c:pt>
                <c:pt idx="383">
                  <c:v>4182.3600000000024</c:v>
                </c:pt>
                <c:pt idx="384">
                  <c:v>4137.6983333333328</c:v>
                </c:pt>
                <c:pt idx="385">
                  <c:v>4152.0583333333316</c:v>
                </c:pt>
                <c:pt idx="386">
                  <c:v>4090.8449999999998</c:v>
                </c:pt>
                <c:pt idx="387">
                  <c:v>3821.8812499999999</c:v>
                </c:pt>
                <c:pt idx="388">
                  <c:v>3981.30375</c:v>
                </c:pt>
                <c:pt idx="389">
                  <c:v>4078.2454166666662</c:v>
                </c:pt>
                <c:pt idx="390">
                  <c:v>4380.2862500000001</c:v>
                </c:pt>
                <c:pt idx="391">
                  <c:v>4180.5616666666801</c:v>
                </c:pt>
                <c:pt idx="392">
                  <c:v>3983.0291666666672</c:v>
                </c:pt>
                <c:pt idx="393">
                  <c:v>3969.3641666666672</c:v>
                </c:pt>
                <c:pt idx="394">
                  <c:v>4055.8083333333361</c:v>
                </c:pt>
                <c:pt idx="395">
                  <c:v>4304.7245833333336</c:v>
                </c:pt>
                <c:pt idx="396">
                  <c:v>4223.6987499999996</c:v>
                </c:pt>
                <c:pt idx="397">
                  <c:v>4462.7374999999975</c:v>
                </c:pt>
                <c:pt idx="398">
                  <c:v>3877.4458333333359</c:v>
                </c:pt>
                <c:pt idx="399">
                  <c:v>3962.7291666666652</c:v>
                </c:pt>
                <c:pt idx="400">
                  <c:v>4246.2208333333338</c:v>
                </c:pt>
                <c:pt idx="401">
                  <c:v>4102.6875</c:v>
                </c:pt>
                <c:pt idx="402">
                  <c:v>4130.2083333333276</c:v>
                </c:pt>
                <c:pt idx="403">
                  <c:v>4212.3208333333332</c:v>
                </c:pt>
                <c:pt idx="404">
                  <c:v>4187.5166666666801</c:v>
                </c:pt>
                <c:pt idx="405">
                  <c:v>4021.6750000000002</c:v>
                </c:pt>
                <c:pt idx="406">
                  <c:v>4068.5041666666662</c:v>
                </c:pt>
                <c:pt idx="407">
                  <c:v>3548.2458333333329</c:v>
                </c:pt>
                <c:pt idx="408">
                  <c:v>3236.814166666667</c:v>
                </c:pt>
                <c:pt idx="409">
                  <c:v>3485.005833333335</c:v>
                </c:pt>
                <c:pt idx="410">
                  <c:v>3679.3166666666662</c:v>
                </c:pt>
                <c:pt idx="411">
                  <c:v>3811.1925000000001</c:v>
                </c:pt>
                <c:pt idx="412">
                  <c:v>3716.8670833333349</c:v>
                </c:pt>
                <c:pt idx="413">
                  <c:v>3578.5220833333342</c:v>
                </c:pt>
                <c:pt idx="414">
                  <c:v>3644.5866666666589</c:v>
                </c:pt>
                <c:pt idx="415">
                  <c:v>3901.4108333333361</c:v>
                </c:pt>
                <c:pt idx="416">
                  <c:v>4018.6479166666668</c:v>
                </c:pt>
                <c:pt idx="417">
                  <c:v>4155.6420833333332</c:v>
                </c:pt>
                <c:pt idx="418">
                  <c:v>3989.7270833333332</c:v>
                </c:pt>
                <c:pt idx="419">
                  <c:v>3625.4212499999999</c:v>
                </c:pt>
                <c:pt idx="420">
                  <c:v>3531.8820833333348</c:v>
                </c:pt>
                <c:pt idx="421">
                  <c:v>3437.8920833333359</c:v>
                </c:pt>
                <c:pt idx="422">
                  <c:v>3594.7120833333338</c:v>
                </c:pt>
                <c:pt idx="423">
                  <c:v>3854.0695833333348</c:v>
                </c:pt>
                <c:pt idx="424">
                  <c:v>4046.8137500000021</c:v>
                </c:pt>
                <c:pt idx="425">
                  <c:v>3756.5949999999998</c:v>
                </c:pt>
                <c:pt idx="426">
                  <c:v>3932.8245833333349</c:v>
                </c:pt>
                <c:pt idx="427">
                  <c:v>3858.0183333333371</c:v>
                </c:pt>
                <c:pt idx="428">
                  <c:v>3940.8637500000018</c:v>
                </c:pt>
                <c:pt idx="429">
                  <c:v>3289.5720833333348</c:v>
                </c:pt>
                <c:pt idx="430">
                  <c:v>3760.2904166666672</c:v>
                </c:pt>
                <c:pt idx="431">
                  <c:v>3449.530833333336</c:v>
                </c:pt>
                <c:pt idx="432">
                  <c:v>2361.6608333333352</c:v>
                </c:pt>
                <c:pt idx="433">
                  <c:v>2590.5450000000001</c:v>
                </c:pt>
                <c:pt idx="434">
                  <c:v>1793.7387500000009</c:v>
                </c:pt>
                <c:pt idx="435">
                  <c:v>3134.0041666666662</c:v>
                </c:pt>
                <c:pt idx="436">
                  <c:v>3806.724166666665</c:v>
                </c:pt>
                <c:pt idx="437">
                  <c:v>3240.925833333336</c:v>
                </c:pt>
                <c:pt idx="438">
                  <c:v>3507.5166666666642</c:v>
                </c:pt>
                <c:pt idx="439">
                  <c:v>3801.037083333335</c:v>
                </c:pt>
                <c:pt idx="440">
                  <c:v>3468.78125</c:v>
                </c:pt>
                <c:pt idx="441">
                  <c:v>3633.912083333335</c:v>
                </c:pt>
                <c:pt idx="442">
                  <c:v>3434.8191666666671</c:v>
                </c:pt>
                <c:pt idx="443">
                  <c:v>3596.0925000000002</c:v>
                </c:pt>
                <c:pt idx="444">
                  <c:v>3569.4654166666669</c:v>
                </c:pt>
                <c:pt idx="445">
                  <c:v>3347.0437500000012</c:v>
                </c:pt>
                <c:pt idx="446">
                  <c:v>3605.0262499999999</c:v>
                </c:pt>
                <c:pt idx="447">
                  <c:v>3630.5779166666671</c:v>
                </c:pt>
                <c:pt idx="448">
                  <c:v>3664.625</c:v>
                </c:pt>
                <c:pt idx="449">
                  <c:v>3066.1295833333352</c:v>
                </c:pt>
                <c:pt idx="450">
                  <c:v>3504.8629166666669</c:v>
                </c:pt>
                <c:pt idx="451">
                  <c:v>3573.2579166666669</c:v>
                </c:pt>
                <c:pt idx="452">
                  <c:v>3854.0695833333348</c:v>
                </c:pt>
                <c:pt idx="453">
                  <c:v>3541.796666666663</c:v>
                </c:pt>
                <c:pt idx="454">
                  <c:v>3426.4158333333371</c:v>
                </c:pt>
                <c:pt idx="455">
                  <c:v>2704.099166666666</c:v>
                </c:pt>
                <c:pt idx="456">
                  <c:v>3198.2920833333342</c:v>
                </c:pt>
                <c:pt idx="457">
                  <c:v>3207.5808333333348</c:v>
                </c:pt>
                <c:pt idx="458">
                  <c:v>3200.432083333335</c:v>
                </c:pt>
                <c:pt idx="459">
                  <c:v>2726.5579166666671</c:v>
                </c:pt>
                <c:pt idx="460">
                  <c:v>2699.4349999999999</c:v>
                </c:pt>
                <c:pt idx="461">
                  <c:v>2916.5479166666669</c:v>
                </c:pt>
                <c:pt idx="462">
                  <c:v>3035.3683333333361</c:v>
                </c:pt>
                <c:pt idx="463">
                  <c:v>2719.1858333333348</c:v>
                </c:pt>
                <c:pt idx="464">
                  <c:v>2284.0487499999981</c:v>
                </c:pt>
                <c:pt idx="465">
                  <c:v>2886.6558333333351</c:v>
                </c:pt>
                <c:pt idx="466">
                  <c:v>3306.5412500000002</c:v>
                </c:pt>
                <c:pt idx="467">
                  <c:v>3300.6054166666672</c:v>
                </c:pt>
                <c:pt idx="468">
                  <c:v>3247.332083333336</c:v>
                </c:pt>
                <c:pt idx="469">
                  <c:v>2999.7808333333342</c:v>
                </c:pt>
                <c:pt idx="470">
                  <c:v>2976.3850000000002</c:v>
                </c:pt>
                <c:pt idx="471">
                  <c:v>3257.4004166666668</c:v>
                </c:pt>
                <c:pt idx="472">
                  <c:v>3408.0808333333348</c:v>
                </c:pt>
                <c:pt idx="473">
                  <c:v>3285.2620833333331</c:v>
                </c:pt>
                <c:pt idx="474">
                  <c:v>3019.4095833333358</c:v>
                </c:pt>
                <c:pt idx="475">
                  <c:v>3018.9454166666669</c:v>
                </c:pt>
                <c:pt idx="476">
                  <c:v>3362.1504166666668</c:v>
                </c:pt>
                <c:pt idx="477">
                  <c:v>3188.9604166666668</c:v>
                </c:pt>
                <c:pt idx="478">
                  <c:v>2716.8441666666672</c:v>
                </c:pt>
                <c:pt idx="479">
                  <c:v>3393.0362500000001</c:v>
                </c:pt>
                <c:pt idx="480">
                  <c:v>2560.2420833333331</c:v>
                </c:pt>
                <c:pt idx="481">
                  <c:v>2293.5629166666672</c:v>
                </c:pt>
                <c:pt idx="482">
                  <c:v>3469.152916666666</c:v>
                </c:pt>
                <c:pt idx="483">
                  <c:v>3382.9070833333358</c:v>
                </c:pt>
                <c:pt idx="484">
                  <c:v>3662.2</c:v>
                </c:pt>
                <c:pt idx="485">
                  <c:v>3571.4575000000018</c:v>
                </c:pt>
                <c:pt idx="486">
                  <c:v>3458.3170833333361</c:v>
                </c:pt>
                <c:pt idx="487">
                  <c:v>3470.6624999999981</c:v>
                </c:pt>
                <c:pt idx="488">
                  <c:v>3412.1266666666588</c:v>
                </c:pt>
                <c:pt idx="489">
                  <c:v>3486.3620833333348</c:v>
                </c:pt>
                <c:pt idx="490">
                  <c:v>3297.329166666666</c:v>
                </c:pt>
                <c:pt idx="491">
                  <c:v>2500.0820833333328</c:v>
                </c:pt>
                <c:pt idx="492">
                  <c:v>2355.6420833333341</c:v>
                </c:pt>
                <c:pt idx="493">
                  <c:v>2527.5654166666668</c:v>
                </c:pt>
                <c:pt idx="494">
                  <c:v>2782.215416666666</c:v>
                </c:pt>
                <c:pt idx="495">
                  <c:v>2605.656666666664</c:v>
                </c:pt>
                <c:pt idx="496">
                  <c:v>2473.3812499999999</c:v>
                </c:pt>
                <c:pt idx="497">
                  <c:v>2033.662083333332</c:v>
                </c:pt>
                <c:pt idx="498">
                  <c:v>2544.1616666666641</c:v>
                </c:pt>
                <c:pt idx="499">
                  <c:v>2558.499583333336</c:v>
                </c:pt>
                <c:pt idx="500">
                  <c:v>2047.41</c:v>
                </c:pt>
                <c:pt idx="501">
                  <c:v>2393.9779166666672</c:v>
                </c:pt>
                <c:pt idx="502">
                  <c:v>1976.17</c:v>
                </c:pt>
                <c:pt idx="503">
                  <c:v>1790.55</c:v>
                </c:pt>
                <c:pt idx="504">
                  <c:v>2535.0891666666662</c:v>
                </c:pt>
                <c:pt idx="505">
                  <c:v>2662.2654166666662</c:v>
                </c:pt>
                <c:pt idx="506">
                  <c:v>2881.9816666666661</c:v>
                </c:pt>
                <c:pt idx="507">
                  <c:v>2775.1858333333362</c:v>
                </c:pt>
                <c:pt idx="508">
                  <c:v>2515.2058333333348</c:v>
                </c:pt>
                <c:pt idx="509">
                  <c:v>2213.135416666667</c:v>
                </c:pt>
                <c:pt idx="510">
                  <c:v>2350.849166666666</c:v>
                </c:pt>
                <c:pt idx="511">
                  <c:v>2385.7037500000001</c:v>
                </c:pt>
                <c:pt idx="512">
                  <c:v>2162.865833333336</c:v>
                </c:pt>
                <c:pt idx="513">
                  <c:v>2460.8087500000001</c:v>
                </c:pt>
                <c:pt idx="514">
                  <c:v>1978.333333333331</c:v>
                </c:pt>
                <c:pt idx="515">
                  <c:v>2529.8816666666671</c:v>
                </c:pt>
                <c:pt idx="516">
                  <c:v>2652.776666666663</c:v>
                </c:pt>
                <c:pt idx="517">
                  <c:v>2431.0795833333359</c:v>
                </c:pt>
                <c:pt idx="518">
                  <c:v>2324.5524999999998</c:v>
                </c:pt>
                <c:pt idx="519">
                  <c:v>2774.1066666666588</c:v>
                </c:pt>
                <c:pt idx="520">
                  <c:v>2691.5374999999999</c:v>
                </c:pt>
                <c:pt idx="521">
                  <c:v>2535.2895833333332</c:v>
                </c:pt>
                <c:pt idx="522">
                  <c:v>2422.7537499999999</c:v>
                </c:pt>
                <c:pt idx="523">
                  <c:v>2101.3158333333372</c:v>
                </c:pt>
                <c:pt idx="524">
                  <c:v>2102.0620833333328</c:v>
                </c:pt>
                <c:pt idx="525">
                  <c:v>2087.3325000000018</c:v>
                </c:pt>
                <c:pt idx="526">
                  <c:v>2317.652916666666</c:v>
                </c:pt>
                <c:pt idx="527">
                  <c:v>2076.8700000000022</c:v>
                </c:pt>
                <c:pt idx="528">
                  <c:v>2256.0079166666669</c:v>
                </c:pt>
                <c:pt idx="529">
                  <c:v>2484.380416666666</c:v>
                </c:pt>
                <c:pt idx="530">
                  <c:v>2444.9</c:v>
                </c:pt>
                <c:pt idx="531">
                  <c:v>2548.9141666666669</c:v>
                </c:pt>
                <c:pt idx="532">
                  <c:v>2311.3033333333401</c:v>
                </c:pt>
                <c:pt idx="533">
                  <c:v>1954.270833333333</c:v>
                </c:pt>
                <c:pt idx="534">
                  <c:v>1825.7933333333319</c:v>
                </c:pt>
                <c:pt idx="535">
                  <c:v>1603.896666666667</c:v>
                </c:pt>
                <c:pt idx="536">
                  <c:v>1680.7579166666669</c:v>
                </c:pt>
                <c:pt idx="537">
                  <c:v>1854.7650000000001</c:v>
                </c:pt>
                <c:pt idx="538">
                  <c:v>1716.4004166666671</c:v>
                </c:pt>
                <c:pt idx="539">
                  <c:v>1645.665416666666</c:v>
                </c:pt>
                <c:pt idx="540">
                  <c:v>1792.24125</c:v>
                </c:pt>
                <c:pt idx="541">
                  <c:v>1484.8033333333319</c:v>
                </c:pt>
                <c:pt idx="542">
                  <c:v>1931.7437500000001</c:v>
                </c:pt>
                <c:pt idx="543">
                  <c:v>2003.3904166666659</c:v>
                </c:pt>
                <c:pt idx="544">
                  <c:v>1967.438333333333</c:v>
                </c:pt>
                <c:pt idx="545">
                  <c:v>2567.7608333333342</c:v>
                </c:pt>
                <c:pt idx="546">
                  <c:v>2607.1658333333362</c:v>
                </c:pt>
              </c:numCache>
            </c:numRef>
          </c:val>
          <c:smooth val="0"/>
          <c:extLst>
            <c:ext xmlns:c16="http://schemas.microsoft.com/office/drawing/2014/chart" uri="{C3380CC4-5D6E-409C-BE32-E72D297353CC}">
              <c16:uniqueId val="{00000000-B6C7-4A05-8BA0-9624E69473E8}"/>
            </c:ext>
          </c:extLst>
        </c:ser>
        <c:ser>
          <c:idx val="1"/>
          <c:order val="1"/>
          <c:tx>
            <c:v>30-day Moving Average</c:v>
          </c:tx>
          <c:spPr>
            <a:ln w="31750" cmpd="sng">
              <a:solidFill>
                <a:schemeClr val="accent3">
                  <a:lumMod val="75000"/>
                </a:schemeClr>
              </a:solidFill>
              <a:prstDash val="sysDash"/>
            </a:ln>
          </c:spPr>
          <c:marker>
            <c:symbol val="none"/>
          </c:marker>
          <c:cat>
            <c:numRef>
              <c:f>'data in MWh'!$A$4:$A$550</c:f>
              <c:numCache>
                <c:formatCode>[$-409]d\-mmm\-yyyy;@</c:formatCode>
                <c:ptCount val="547"/>
                <c:pt idx="0">
                  <c:v>42005</c:v>
                </c:pt>
                <c:pt idx="1">
                  <c:v>42006</c:v>
                </c:pt>
                <c:pt idx="2">
                  <c:v>42007</c:v>
                </c:pt>
                <c:pt idx="3">
                  <c:v>42008</c:v>
                </c:pt>
                <c:pt idx="4">
                  <c:v>42009</c:v>
                </c:pt>
                <c:pt idx="5">
                  <c:v>42010</c:v>
                </c:pt>
                <c:pt idx="6">
                  <c:v>42011</c:v>
                </c:pt>
                <c:pt idx="7">
                  <c:v>42012</c:v>
                </c:pt>
                <c:pt idx="8">
                  <c:v>42013</c:v>
                </c:pt>
                <c:pt idx="9">
                  <c:v>42014</c:v>
                </c:pt>
                <c:pt idx="10">
                  <c:v>42015</c:v>
                </c:pt>
                <c:pt idx="11">
                  <c:v>42016</c:v>
                </c:pt>
                <c:pt idx="12">
                  <c:v>42017</c:v>
                </c:pt>
                <c:pt idx="13">
                  <c:v>42018</c:v>
                </c:pt>
                <c:pt idx="14">
                  <c:v>42019</c:v>
                </c:pt>
                <c:pt idx="15">
                  <c:v>42020</c:v>
                </c:pt>
                <c:pt idx="16">
                  <c:v>42021</c:v>
                </c:pt>
                <c:pt idx="17">
                  <c:v>42022</c:v>
                </c:pt>
                <c:pt idx="18">
                  <c:v>42023</c:v>
                </c:pt>
                <c:pt idx="19">
                  <c:v>42024</c:v>
                </c:pt>
                <c:pt idx="20">
                  <c:v>42025</c:v>
                </c:pt>
                <c:pt idx="21">
                  <c:v>42026</c:v>
                </c:pt>
                <c:pt idx="22">
                  <c:v>42027</c:v>
                </c:pt>
                <c:pt idx="23">
                  <c:v>42028</c:v>
                </c:pt>
                <c:pt idx="24">
                  <c:v>42029</c:v>
                </c:pt>
                <c:pt idx="25">
                  <c:v>42030</c:v>
                </c:pt>
                <c:pt idx="26">
                  <c:v>42031</c:v>
                </c:pt>
                <c:pt idx="27">
                  <c:v>42032</c:v>
                </c:pt>
                <c:pt idx="28">
                  <c:v>42033</c:v>
                </c:pt>
                <c:pt idx="29">
                  <c:v>42034</c:v>
                </c:pt>
                <c:pt idx="30">
                  <c:v>42035</c:v>
                </c:pt>
                <c:pt idx="31">
                  <c:v>42036</c:v>
                </c:pt>
                <c:pt idx="32">
                  <c:v>42037</c:v>
                </c:pt>
                <c:pt idx="33">
                  <c:v>42038</c:v>
                </c:pt>
                <c:pt idx="34">
                  <c:v>42039</c:v>
                </c:pt>
                <c:pt idx="35">
                  <c:v>42040</c:v>
                </c:pt>
                <c:pt idx="36">
                  <c:v>42041</c:v>
                </c:pt>
                <c:pt idx="37">
                  <c:v>42042</c:v>
                </c:pt>
                <c:pt idx="38">
                  <c:v>42043</c:v>
                </c:pt>
                <c:pt idx="39">
                  <c:v>42044</c:v>
                </c:pt>
                <c:pt idx="40">
                  <c:v>42045</c:v>
                </c:pt>
                <c:pt idx="41">
                  <c:v>42046</c:v>
                </c:pt>
                <c:pt idx="42">
                  <c:v>42047</c:v>
                </c:pt>
                <c:pt idx="43">
                  <c:v>42048</c:v>
                </c:pt>
                <c:pt idx="44">
                  <c:v>42049</c:v>
                </c:pt>
                <c:pt idx="45">
                  <c:v>42050</c:v>
                </c:pt>
                <c:pt idx="46">
                  <c:v>42051</c:v>
                </c:pt>
                <c:pt idx="47">
                  <c:v>42052</c:v>
                </c:pt>
                <c:pt idx="48">
                  <c:v>42053</c:v>
                </c:pt>
                <c:pt idx="49">
                  <c:v>42054</c:v>
                </c:pt>
                <c:pt idx="50">
                  <c:v>42055</c:v>
                </c:pt>
                <c:pt idx="51">
                  <c:v>42056</c:v>
                </c:pt>
                <c:pt idx="52">
                  <c:v>42057</c:v>
                </c:pt>
                <c:pt idx="53">
                  <c:v>42058</c:v>
                </c:pt>
                <c:pt idx="54">
                  <c:v>42059</c:v>
                </c:pt>
                <c:pt idx="55">
                  <c:v>42060</c:v>
                </c:pt>
                <c:pt idx="56">
                  <c:v>42061</c:v>
                </c:pt>
                <c:pt idx="57">
                  <c:v>42062</c:v>
                </c:pt>
                <c:pt idx="58">
                  <c:v>42063</c:v>
                </c:pt>
                <c:pt idx="59">
                  <c:v>42064</c:v>
                </c:pt>
                <c:pt idx="60">
                  <c:v>42065</c:v>
                </c:pt>
                <c:pt idx="61">
                  <c:v>42066</c:v>
                </c:pt>
                <c:pt idx="62">
                  <c:v>42067</c:v>
                </c:pt>
                <c:pt idx="63">
                  <c:v>42068</c:v>
                </c:pt>
                <c:pt idx="64">
                  <c:v>42069</c:v>
                </c:pt>
                <c:pt idx="65">
                  <c:v>42070</c:v>
                </c:pt>
                <c:pt idx="66">
                  <c:v>42071</c:v>
                </c:pt>
                <c:pt idx="67">
                  <c:v>42072</c:v>
                </c:pt>
                <c:pt idx="68">
                  <c:v>42073</c:v>
                </c:pt>
                <c:pt idx="69">
                  <c:v>42074</c:v>
                </c:pt>
                <c:pt idx="70">
                  <c:v>42075</c:v>
                </c:pt>
                <c:pt idx="71">
                  <c:v>42076</c:v>
                </c:pt>
                <c:pt idx="72">
                  <c:v>42077</c:v>
                </c:pt>
                <c:pt idx="73">
                  <c:v>42078</c:v>
                </c:pt>
                <c:pt idx="74">
                  <c:v>42079</c:v>
                </c:pt>
                <c:pt idx="75">
                  <c:v>42080</c:v>
                </c:pt>
                <c:pt idx="76">
                  <c:v>42081</c:v>
                </c:pt>
                <c:pt idx="77">
                  <c:v>42082</c:v>
                </c:pt>
                <c:pt idx="78">
                  <c:v>42083</c:v>
                </c:pt>
                <c:pt idx="79">
                  <c:v>42084</c:v>
                </c:pt>
                <c:pt idx="80">
                  <c:v>42085</c:v>
                </c:pt>
                <c:pt idx="81">
                  <c:v>42086</c:v>
                </c:pt>
                <c:pt idx="82">
                  <c:v>42087</c:v>
                </c:pt>
                <c:pt idx="83">
                  <c:v>42088</c:v>
                </c:pt>
                <c:pt idx="84">
                  <c:v>42089</c:v>
                </c:pt>
                <c:pt idx="85">
                  <c:v>42090</c:v>
                </c:pt>
                <c:pt idx="86">
                  <c:v>42091</c:v>
                </c:pt>
                <c:pt idx="87">
                  <c:v>42092</c:v>
                </c:pt>
                <c:pt idx="88">
                  <c:v>42093</c:v>
                </c:pt>
                <c:pt idx="89">
                  <c:v>42094</c:v>
                </c:pt>
                <c:pt idx="90">
                  <c:v>42095</c:v>
                </c:pt>
                <c:pt idx="91">
                  <c:v>42096</c:v>
                </c:pt>
                <c:pt idx="92">
                  <c:v>42097</c:v>
                </c:pt>
                <c:pt idx="93">
                  <c:v>42098</c:v>
                </c:pt>
                <c:pt idx="94">
                  <c:v>42099</c:v>
                </c:pt>
                <c:pt idx="95">
                  <c:v>42100</c:v>
                </c:pt>
                <c:pt idx="96">
                  <c:v>42101</c:v>
                </c:pt>
                <c:pt idx="97">
                  <c:v>42102</c:v>
                </c:pt>
                <c:pt idx="98">
                  <c:v>42103</c:v>
                </c:pt>
                <c:pt idx="99">
                  <c:v>42104</c:v>
                </c:pt>
                <c:pt idx="100">
                  <c:v>42105</c:v>
                </c:pt>
                <c:pt idx="101">
                  <c:v>42106</c:v>
                </c:pt>
                <c:pt idx="102">
                  <c:v>42107</c:v>
                </c:pt>
                <c:pt idx="103">
                  <c:v>42108</c:v>
                </c:pt>
                <c:pt idx="104">
                  <c:v>42109</c:v>
                </c:pt>
                <c:pt idx="105">
                  <c:v>42110</c:v>
                </c:pt>
                <c:pt idx="106">
                  <c:v>42111</c:v>
                </c:pt>
                <c:pt idx="107">
                  <c:v>42112</c:v>
                </c:pt>
                <c:pt idx="108">
                  <c:v>42113</c:v>
                </c:pt>
                <c:pt idx="109">
                  <c:v>42114</c:v>
                </c:pt>
                <c:pt idx="110">
                  <c:v>42115</c:v>
                </c:pt>
                <c:pt idx="111">
                  <c:v>42116</c:v>
                </c:pt>
                <c:pt idx="112">
                  <c:v>42117</c:v>
                </c:pt>
                <c:pt idx="113">
                  <c:v>42118</c:v>
                </c:pt>
                <c:pt idx="114">
                  <c:v>42119</c:v>
                </c:pt>
                <c:pt idx="115">
                  <c:v>42120</c:v>
                </c:pt>
                <c:pt idx="116">
                  <c:v>42121</c:v>
                </c:pt>
                <c:pt idx="117">
                  <c:v>42122</c:v>
                </c:pt>
                <c:pt idx="118">
                  <c:v>42123</c:v>
                </c:pt>
                <c:pt idx="119">
                  <c:v>42124</c:v>
                </c:pt>
                <c:pt idx="120">
                  <c:v>42125</c:v>
                </c:pt>
                <c:pt idx="121">
                  <c:v>42126</c:v>
                </c:pt>
                <c:pt idx="122">
                  <c:v>42127</c:v>
                </c:pt>
                <c:pt idx="123">
                  <c:v>42128</c:v>
                </c:pt>
                <c:pt idx="124">
                  <c:v>42129</c:v>
                </c:pt>
                <c:pt idx="125">
                  <c:v>42130</c:v>
                </c:pt>
                <c:pt idx="126">
                  <c:v>42131</c:v>
                </c:pt>
                <c:pt idx="127">
                  <c:v>42132</c:v>
                </c:pt>
                <c:pt idx="128">
                  <c:v>42133</c:v>
                </c:pt>
                <c:pt idx="129">
                  <c:v>42134</c:v>
                </c:pt>
                <c:pt idx="130">
                  <c:v>42135</c:v>
                </c:pt>
                <c:pt idx="131">
                  <c:v>42136</c:v>
                </c:pt>
                <c:pt idx="132">
                  <c:v>42137</c:v>
                </c:pt>
                <c:pt idx="133">
                  <c:v>42138</c:v>
                </c:pt>
                <c:pt idx="134">
                  <c:v>42139</c:v>
                </c:pt>
                <c:pt idx="135">
                  <c:v>42140</c:v>
                </c:pt>
                <c:pt idx="136">
                  <c:v>42141</c:v>
                </c:pt>
                <c:pt idx="137">
                  <c:v>42142</c:v>
                </c:pt>
                <c:pt idx="138">
                  <c:v>42143</c:v>
                </c:pt>
                <c:pt idx="139">
                  <c:v>42144</c:v>
                </c:pt>
                <c:pt idx="140">
                  <c:v>42145</c:v>
                </c:pt>
                <c:pt idx="141">
                  <c:v>42146</c:v>
                </c:pt>
                <c:pt idx="142">
                  <c:v>42147</c:v>
                </c:pt>
                <c:pt idx="143">
                  <c:v>42148</c:v>
                </c:pt>
                <c:pt idx="144">
                  <c:v>42149</c:v>
                </c:pt>
                <c:pt idx="145">
                  <c:v>42150</c:v>
                </c:pt>
                <c:pt idx="146">
                  <c:v>42151</c:v>
                </c:pt>
                <c:pt idx="147">
                  <c:v>42152</c:v>
                </c:pt>
                <c:pt idx="148">
                  <c:v>42153</c:v>
                </c:pt>
                <c:pt idx="149">
                  <c:v>42154</c:v>
                </c:pt>
                <c:pt idx="150">
                  <c:v>42155</c:v>
                </c:pt>
                <c:pt idx="151">
                  <c:v>42156</c:v>
                </c:pt>
                <c:pt idx="152">
                  <c:v>42157</c:v>
                </c:pt>
                <c:pt idx="153">
                  <c:v>42158</c:v>
                </c:pt>
                <c:pt idx="154">
                  <c:v>42159</c:v>
                </c:pt>
                <c:pt idx="155">
                  <c:v>42160</c:v>
                </c:pt>
                <c:pt idx="156">
                  <c:v>42161</c:v>
                </c:pt>
                <c:pt idx="157">
                  <c:v>42162</c:v>
                </c:pt>
                <c:pt idx="158">
                  <c:v>42163</c:v>
                </c:pt>
                <c:pt idx="159">
                  <c:v>42164</c:v>
                </c:pt>
                <c:pt idx="160">
                  <c:v>42165</c:v>
                </c:pt>
                <c:pt idx="161">
                  <c:v>42166</c:v>
                </c:pt>
                <c:pt idx="162">
                  <c:v>42167</c:v>
                </c:pt>
                <c:pt idx="163">
                  <c:v>42168</c:v>
                </c:pt>
                <c:pt idx="164">
                  <c:v>42169</c:v>
                </c:pt>
                <c:pt idx="165">
                  <c:v>42170</c:v>
                </c:pt>
                <c:pt idx="166">
                  <c:v>42171</c:v>
                </c:pt>
                <c:pt idx="167">
                  <c:v>42172</c:v>
                </c:pt>
                <c:pt idx="168">
                  <c:v>42173</c:v>
                </c:pt>
                <c:pt idx="169">
                  <c:v>42174</c:v>
                </c:pt>
                <c:pt idx="170">
                  <c:v>42175</c:v>
                </c:pt>
                <c:pt idx="171">
                  <c:v>42176</c:v>
                </c:pt>
                <c:pt idx="172">
                  <c:v>42177</c:v>
                </c:pt>
                <c:pt idx="173">
                  <c:v>42178</c:v>
                </c:pt>
                <c:pt idx="174">
                  <c:v>42179</c:v>
                </c:pt>
                <c:pt idx="175">
                  <c:v>42180</c:v>
                </c:pt>
                <c:pt idx="176">
                  <c:v>42181</c:v>
                </c:pt>
                <c:pt idx="177">
                  <c:v>42182</c:v>
                </c:pt>
                <c:pt idx="178">
                  <c:v>42183</c:v>
                </c:pt>
                <c:pt idx="179">
                  <c:v>42184</c:v>
                </c:pt>
                <c:pt idx="180">
                  <c:v>42185</c:v>
                </c:pt>
                <c:pt idx="181">
                  <c:v>42186</c:v>
                </c:pt>
                <c:pt idx="182">
                  <c:v>42187</c:v>
                </c:pt>
                <c:pt idx="183">
                  <c:v>42188</c:v>
                </c:pt>
                <c:pt idx="184">
                  <c:v>42189</c:v>
                </c:pt>
                <c:pt idx="185">
                  <c:v>42190</c:v>
                </c:pt>
                <c:pt idx="186">
                  <c:v>42191</c:v>
                </c:pt>
                <c:pt idx="187">
                  <c:v>42192</c:v>
                </c:pt>
                <c:pt idx="188">
                  <c:v>42193</c:v>
                </c:pt>
                <c:pt idx="189">
                  <c:v>42194</c:v>
                </c:pt>
                <c:pt idx="190">
                  <c:v>42195</c:v>
                </c:pt>
                <c:pt idx="191">
                  <c:v>42196</c:v>
                </c:pt>
                <c:pt idx="192">
                  <c:v>42197</c:v>
                </c:pt>
                <c:pt idx="193">
                  <c:v>42198</c:v>
                </c:pt>
                <c:pt idx="194">
                  <c:v>42199</c:v>
                </c:pt>
                <c:pt idx="195">
                  <c:v>42200</c:v>
                </c:pt>
                <c:pt idx="196">
                  <c:v>42201</c:v>
                </c:pt>
                <c:pt idx="197">
                  <c:v>42202</c:v>
                </c:pt>
                <c:pt idx="198">
                  <c:v>42203</c:v>
                </c:pt>
                <c:pt idx="199">
                  <c:v>42204</c:v>
                </c:pt>
                <c:pt idx="200">
                  <c:v>42205</c:v>
                </c:pt>
                <c:pt idx="201">
                  <c:v>42206</c:v>
                </c:pt>
                <c:pt idx="202">
                  <c:v>42207</c:v>
                </c:pt>
                <c:pt idx="203">
                  <c:v>42208</c:v>
                </c:pt>
                <c:pt idx="204">
                  <c:v>42209</c:v>
                </c:pt>
                <c:pt idx="205">
                  <c:v>42210</c:v>
                </c:pt>
                <c:pt idx="206">
                  <c:v>42211</c:v>
                </c:pt>
                <c:pt idx="207">
                  <c:v>42212</c:v>
                </c:pt>
                <c:pt idx="208">
                  <c:v>42213</c:v>
                </c:pt>
                <c:pt idx="209">
                  <c:v>42214</c:v>
                </c:pt>
                <c:pt idx="210">
                  <c:v>42215</c:v>
                </c:pt>
                <c:pt idx="211">
                  <c:v>42216</c:v>
                </c:pt>
                <c:pt idx="212">
                  <c:v>42217</c:v>
                </c:pt>
                <c:pt idx="213">
                  <c:v>42218</c:v>
                </c:pt>
                <c:pt idx="214">
                  <c:v>42219</c:v>
                </c:pt>
                <c:pt idx="215">
                  <c:v>42220</c:v>
                </c:pt>
                <c:pt idx="216">
                  <c:v>42221</c:v>
                </c:pt>
                <c:pt idx="217">
                  <c:v>42222</c:v>
                </c:pt>
                <c:pt idx="218">
                  <c:v>42223</c:v>
                </c:pt>
                <c:pt idx="219">
                  <c:v>42224</c:v>
                </c:pt>
                <c:pt idx="220">
                  <c:v>42225</c:v>
                </c:pt>
                <c:pt idx="221">
                  <c:v>42226</c:v>
                </c:pt>
                <c:pt idx="222">
                  <c:v>42227</c:v>
                </c:pt>
                <c:pt idx="223">
                  <c:v>42228</c:v>
                </c:pt>
                <c:pt idx="224">
                  <c:v>42229</c:v>
                </c:pt>
                <c:pt idx="225">
                  <c:v>42230</c:v>
                </c:pt>
                <c:pt idx="226">
                  <c:v>42231</c:v>
                </c:pt>
                <c:pt idx="227">
                  <c:v>42232</c:v>
                </c:pt>
                <c:pt idx="228">
                  <c:v>42233</c:v>
                </c:pt>
                <c:pt idx="229">
                  <c:v>42234</c:v>
                </c:pt>
                <c:pt idx="230">
                  <c:v>42235</c:v>
                </c:pt>
                <c:pt idx="231">
                  <c:v>42236</c:v>
                </c:pt>
                <c:pt idx="232">
                  <c:v>42237</c:v>
                </c:pt>
                <c:pt idx="233">
                  <c:v>42238</c:v>
                </c:pt>
                <c:pt idx="234">
                  <c:v>42239</c:v>
                </c:pt>
                <c:pt idx="235">
                  <c:v>42240</c:v>
                </c:pt>
                <c:pt idx="236">
                  <c:v>42241</c:v>
                </c:pt>
                <c:pt idx="237">
                  <c:v>42242</c:v>
                </c:pt>
                <c:pt idx="238">
                  <c:v>42243</c:v>
                </c:pt>
                <c:pt idx="239">
                  <c:v>42244</c:v>
                </c:pt>
                <c:pt idx="240">
                  <c:v>42245</c:v>
                </c:pt>
                <c:pt idx="241">
                  <c:v>42246</c:v>
                </c:pt>
                <c:pt idx="242">
                  <c:v>42247</c:v>
                </c:pt>
                <c:pt idx="243">
                  <c:v>42248</c:v>
                </c:pt>
                <c:pt idx="244">
                  <c:v>42249</c:v>
                </c:pt>
                <c:pt idx="245">
                  <c:v>42250</c:v>
                </c:pt>
                <c:pt idx="246">
                  <c:v>42251</c:v>
                </c:pt>
                <c:pt idx="247">
                  <c:v>42252</c:v>
                </c:pt>
                <c:pt idx="248">
                  <c:v>42253</c:v>
                </c:pt>
                <c:pt idx="249">
                  <c:v>42254</c:v>
                </c:pt>
                <c:pt idx="250">
                  <c:v>42255</c:v>
                </c:pt>
                <c:pt idx="251">
                  <c:v>42256</c:v>
                </c:pt>
                <c:pt idx="252">
                  <c:v>42257</c:v>
                </c:pt>
                <c:pt idx="253">
                  <c:v>42258</c:v>
                </c:pt>
                <c:pt idx="254">
                  <c:v>42259</c:v>
                </c:pt>
                <c:pt idx="255">
                  <c:v>42260</c:v>
                </c:pt>
                <c:pt idx="256">
                  <c:v>42261</c:v>
                </c:pt>
                <c:pt idx="257">
                  <c:v>42262</c:v>
                </c:pt>
                <c:pt idx="258">
                  <c:v>42263</c:v>
                </c:pt>
                <c:pt idx="259">
                  <c:v>42264</c:v>
                </c:pt>
                <c:pt idx="260">
                  <c:v>42265</c:v>
                </c:pt>
                <c:pt idx="261">
                  <c:v>42266</c:v>
                </c:pt>
                <c:pt idx="262">
                  <c:v>42267</c:v>
                </c:pt>
                <c:pt idx="263">
                  <c:v>42268</c:v>
                </c:pt>
                <c:pt idx="264">
                  <c:v>42269</c:v>
                </c:pt>
                <c:pt idx="265">
                  <c:v>42270</c:v>
                </c:pt>
                <c:pt idx="266">
                  <c:v>42271</c:v>
                </c:pt>
                <c:pt idx="267">
                  <c:v>42272</c:v>
                </c:pt>
                <c:pt idx="268">
                  <c:v>42273</c:v>
                </c:pt>
                <c:pt idx="269">
                  <c:v>42274</c:v>
                </c:pt>
                <c:pt idx="270">
                  <c:v>42275</c:v>
                </c:pt>
                <c:pt idx="271">
                  <c:v>42276</c:v>
                </c:pt>
                <c:pt idx="272">
                  <c:v>42277</c:v>
                </c:pt>
                <c:pt idx="273">
                  <c:v>42278</c:v>
                </c:pt>
                <c:pt idx="274">
                  <c:v>42279</c:v>
                </c:pt>
                <c:pt idx="275">
                  <c:v>42280</c:v>
                </c:pt>
                <c:pt idx="276">
                  <c:v>42281</c:v>
                </c:pt>
                <c:pt idx="277">
                  <c:v>42282</c:v>
                </c:pt>
                <c:pt idx="278">
                  <c:v>42283</c:v>
                </c:pt>
                <c:pt idx="279">
                  <c:v>42284</c:v>
                </c:pt>
                <c:pt idx="280">
                  <c:v>42285</c:v>
                </c:pt>
                <c:pt idx="281">
                  <c:v>42286</c:v>
                </c:pt>
                <c:pt idx="282">
                  <c:v>42287</c:v>
                </c:pt>
                <c:pt idx="283">
                  <c:v>42288</c:v>
                </c:pt>
                <c:pt idx="284">
                  <c:v>42289</c:v>
                </c:pt>
                <c:pt idx="285">
                  <c:v>42290</c:v>
                </c:pt>
                <c:pt idx="286">
                  <c:v>42291</c:v>
                </c:pt>
                <c:pt idx="287">
                  <c:v>42292</c:v>
                </c:pt>
                <c:pt idx="288">
                  <c:v>42293</c:v>
                </c:pt>
                <c:pt idx="289">
                  <c:v>42294</c:v>
                </c:pt>
                <c:pt idx="290">
                  <c:v>42295</c:v>
                </c:pt>
                <c:pt idx="291">
                  <c:v>42296</c:v>
                </c:pt>
                <c:pt idx="292">
                  <c:v>42297</c:v>
                </c:pt>
                <c:pt idx="293">
                  <c:v>42298</c:v>
                </c:pt>
                <c:pt idx="294">
                  <c:v>42299</c:v>
                </c:pt>
                <c:pt idx="295">
                  <c:v>42300</c:v>
                </c:pt>
                <c:pt idx="296">
                  <c:v>42301</c:v>
                </c:pt>
                <c:pt idx="297">
                  <c:v>42302</c:v>
                </c:pt>
                <c:pt idx="298">
                  <c:v>42303</c:v>
                </c:pt>
                <c:pt idx="299">
                  <c:v>42304</c:v>
                </c:pt>
                <c:pt idx="300">
                  <c:v>42305</c:v>
                </c:pt>
                <c:pt idx="301">
                  <c:v>42306</c:v>
                </c:pt>
                <c:pt idx="302">
                  <c:v>42307</c:v>
                </c:pt>
                <c:pt idx="303">
                  <c:v>42308</c:v>
                </c:pt>
                <c:pt idx="304">
                  <c:v>42309</c:v>
                </c:pt>
                <c:pt idx="305">
                  <c:v>42310</c:v>
                </c:pt>
                <c:pt idx="306">
                  <c:v>42311</c:v>
                </c:pt>
                <c:pt idx="307">
                  <c:v>42312</c:v>
                </c:pt>
                <c:pt idx="308">
                  <c:v>42313</c:v>
                </c:pt>
                <c:pt idx="309">
                  <c:v>42314</c:v>
                </c:pt>
                <c:pt idx="310">
                  <c:v>42315</c:v>
                </c:pt>
                <c:pt idx="311">
                  <c:v>42316</c:v>
                </c:pt>
                <c:pt idx="312">
                  <c:v>42317</c:v>
                </c:pt>
                <c:pt idx="313">
                  <c:v>42318</c:v>
                </c:pt>
                <c:pt idx="314">
                  <c:v>42319</c:v>
                </c:pt>
                <c:pt idx="315">
                  <c:v>42320</c:v>
                </c:pt>
                <c:pt idx="316">
                  <c:v>42321</c:v>
                </c:pt>
                <c:pt idx="317">
                  <c:v>42322</c:v>
                </c:pt>
                <c:pt idx="318">
                  <c:v>42323</c:v>
                </c:pt>
                <c:pt idx="319">
                  <c:v>42324</c:v>
                </c:pt>
                <c:pt idx="320">
                  <c:v>42325</c:v>
                </c:pt>
                <c:pt idx="321">
                  <c:v>42326</c:v>
                </c:pt>
                <c:pt idx="322">
                  <c:v>42327</c:v>
                </c:pt>
                <c:pt idx="323">
                  <c:v>42328</c:v>
                </c:pt>
                <c:pt idx="324">
                  <c:v>42329</c:v>
                </c:pt>
                <c:pt idx="325">
                  <c:v>42330</c:v>
                </c:pt>
                <c:pt idx="326">
                  <c:v>42331</c:v>
                </c:pt>
                <c:pt idx="327">
                  <c:v>42332</c:v>
                </c:pt>
                <c:pt idx="328">
                  <c:v>42333</c:v>
                </c:pt>
                <c:pt idx="329">
                  <c:v>42334</c:v>
                </c:pt>
                <c:pt idx="330">
                  <c:v>42335</c:v>
                </c:pt>
                <c:pt idx="331">
                  <c:v>42336</c:v>
                </c:pt>
                <c:pt idx="332">
                  <c:v>42337</c:v>
                </c:pt>
                <c:pt idx="333">
                  <c:v>42338</c:v>
                </c:pt>
                <c:pt idx="334">
                  <c:v>42339</c:v>
                </c:pt>
                <c:pt idx="335">
                  <c:v>42340</c:v>
                </c:pt>
                <c:pt idx="336">
                  <c:v>42341</c:v>
                </c:pt>
                <c:pt idx="337">
                  <c:v>42342</c:v>
                </c:pt>
                <c:pt idx="338">
                  <c:v>42343</c:v>
                </c:pt>
                <c:pt idx="339">
                  <c:v>42344</c:v>
                </c:pt>
                <c:pt idx="340">
                  <c:v>42345</c:v>
                </c:pt>
                <c:pt idx="341">
                  <c:v>42346</c:v>
                </c:pt>
                <c:pt idx="342">
                  <c:v>42347</c:v>
                </c:pt>
                <c:pt idx="343">
                  <c:v>42348</c:v>
                </c:pt>
                <c:pt idx="344">
                  <c:v>42349</c:v>
                </c:pt>
                <c:pt idx="345">
                  <c:v>42350</c:v>
                </c:pt>
                <c:pt idx="346">
                  <c:v>42351</c:v>
                </c:pt>
                <c:pt idx="347">
                  <c:v>42352</c:v>
                </c:pt>
                <c:pt idx="348">
                  <c:v>42353</c:v>
                </c:pt>
                <c:pt idx="349">
                  <c:v>42354</c:v>
                </c:pt>
                <c:pt idx="350">
                  <c:v>42355</c:v>
                </c:pt>
                <c:pt idx="351">
                  <c:v>42356</c:v>
                </c:pt>
                <c:pt idx="352">
                  <c:v>42357</c:v>
                </c:pt>
                <c:pt idx="353">
                  <c:v>42358</c:v>
                </c:pt>
                <c:pt idx="354">
                  <c:v>42359</c:v>
                </c:pt>
                <c:pt idx="355">
                  <c:v>42360</c:v>
                </c:pt>
                <c:pt idx="356">
                  <c:v>42361</c:v>
                </c:pt>
                <c:pt idx="357">
                  <c:v>42362</c:v>
                </c:pt>
                <c:pt idx="358">
                  <c:v>42363</c:v>
                </c:pt>
                <c:pt idx="359">
                  <c:v>42364</c:v>
                </c:pt>
                <c:pt idx="360">
                  <c:v>42365</c:v>
                </c:pt>
                <c:pt idx="361">
                  <c:v>42366</c:v>
                </c:pt>
                <c:pt idx="362">
                  <c:v>42367</c:v>
                </c:pt>
                <c:pt idx="363">
                  <c:v>42368</c:v>
                </c:pt>
                <c:pt idx="364">
                  <c:v>42369</c:v>
                </c:pt>
                <c:pt idx="365">
                  <c:v>42370</c:v>
                </c:pt>
                <c:pt idx="366">
                  <c:v>42371</c:v>
                </c:pt>
                <c:pt idx="367">
                  <c:v>42372</c:v>
                </c:pt>
                <c:pt idx="368">
                  <c:v>42373</c:v>
                </c:pt>
                <c:pt idx="369">
                  <c:v>42374</c:v>
                </c:pt>
                <c:pt idx="370">
                  <c:v>42375</c:v>
                </c:pt>
                <c:pt idx="371">
                  <c:v>42376</c:v>
                </c:pt>
                <c:pt idx="372">
                  <c:v>42377</c:v>
                </c:pt>
                <c:pt idx="373">
                  <c:v>42378</c:v>
                </c:pt>
                <c:pt idx="374">
                  <c:v>42379</c:v>
                </c:pt>
                <c:pt idx="375">
                  <c:v>42380</c:v>
                </c:pt>
                <c:pt idx="376">
                  <c:v>42381</c:v>
                </c:pt>
                <c:pt idx="377">
                  <c:v>42382</c:v>
                </c:pt>
                <c:pt idx="378">
                  <c:v>42383</c:v>
                </c:pt>
                <c:pt idx="379">
                  <c:v>42384</c:v>
                </c:pt>
                <c:pt idx="380">
                  <c:v>42385</c:v>
                </c:pt>
                <c:pt idx="381">
                  <c:v>42386</c:v>
                </c:pt>
                <c:pt idx="382">
                  <c:v>42387</c:v>
                </c:pt>
                <c:pt idx="383">
                  <c:v>42388</c:v>
                </c:pt>
                <c:pt idx="384">
                  <c:v>42389</c:v>
                </c:pt>
                <c:pt idx="385">
                  <c:v>42390</c:v>
                </c:pt>
                <c:pt idx="386">
                  <c:v>42391</c:v>
                </c:pt>
                <c:pt idx="387">
                  <c:v>42392</c:v>
                </c:pt>
                <c:pt idx="388">
                  <c:v>42393</c:v>
                </c:pt>
                <c:pt idx="389">
                  <c:v>42394</c:v>
                </c:pt>
                <c:pt idx="390">
                  <c:v>42395</c:v>
                </c:pt>
                <c:pt idx="391">
                  <c:v>42396</c:v>
                </c:pt>
                <c:pt idx="392">
                  <c:v>42397</c:v>
                </c:pt>
                <c:pt idx="393">
                  <c:v>42398</c:v>
                </c:pt>
                <c:pt idx="394">
                  <c:v>42399</c:v>
                </c:pt>
                <c:pt idx="395">
                  <c:v>42400</c:v>
                </c:pt>
                <c:pt idx="396">
                  <c:v>42401</c:v>
                </c:pt>
                <c:pt idx="397">
                  <c:v>42402</c:v>
                </c:pt>
                <c:pt idx="398">
                  <c:v>42403</c:v>
                </c:pt>
                <c:pt idx="399">
                  <c:v>42404</c:v>
                </c:pt>
                <c:pt idx="400">
                  <c:v>42405</c:v>
                </c:pt>
                <c:pt idx="401">
                  <c:v>42406</c:v>
                </c:pt>
                <c:pt idx="402">
                  <c:v>42407</c:v>
                </c:pt>
                <c:pt idx="403">
                  <c:v>42408</c:v>
                </c:pt>
                <c:pt idx="404">
                  <c:v>42409</c:v>
                </c:pt>
                <c:pt idx="405">
                  <c:v>42410</c:v>
                </c:pt>
                <c:pt idx="406">
                  <c:v>42411</c:v>
                </c:pt>
                <c:pt idx="407">
                  <c:v>42412</c:v>
                </c:pt>
                <c:pt idx="408">
                  <c:v>42413</c:v>
                </c:pt>
                <c:pt idx="409">
                  <c:v>42414</c:v>
                </c:pt>
                <c:pt idx="410">
                  <c:v>42415</c:v>
                </c:pt>
                <c:pt idx="411">
                  <c:v>42416</c:v>
                </c:pt>
                <c:pt idx="412">
                  <c:v>42417</c:v>
                </c:pt>
                <c:pt idx="413">
                  <c:v>42418</c:v>
                </c:pt>
                <c:pt idx="414">
                  <c:v>42419</c:v>
                </c:pt>
                <c:pt idx="415">
                  <c:v>42420</c:v>
                </c:pt>
                <c:pt idx="416">
                  <c:v>42421</c:v>
                </c:pt>
                <c:pt idx="417">
                  <c:v>42422</c:v>
                </c:pt>
                <c:pt idx="418">
                  <c:v>42423</c:v>
                </c:pt>
                <c:pt idx="419">
                  <c:v>42424</c:v>
                </c:pt>
                <c:pt idx="420">
                  <c:v>42425</c:v>
                </c:pt>
                <c:pt idx="421">
                  <c:v>42426</c:v>
                </c:pt>
                <c:pt idx="422">
                  <c:v>42427</c:v>
                </c:pt>
                <c:pt idx="423">
                  <c:v>42428</c:v>
                </c:pt>
                <c:pt idx="424">
                  <c:v>42429</c:v>
                </c:pt>
                <c:pt idx="425">
                  <c:v>42430</c:v>
                </c:pt>
                <c:pt idx="426">
                  <c:v>42431</c:v>
                </c:pt>
                <c:pt idx="427">
                  <c:v>42432</c:v>
                </c:pt>
                <c:pt idx="428">
                  <c:v>42433</c:v>
                </c:pt>
                <c:pt idx="429">
                  <c:v>42434</c:v>
                </c:pt>
                <c:pt idx="430">
                  <c:v>42435</c:v>
                </c:pt>
                <c:pt idx="431">
                  <c:v>42436</c:v>
                </c:pt>
                <c:pt idx="432">
                  <c:v>42437</c:v>
                </c:pt>
                <c:pt idx="433">
                  <c:v>42438</c:v>
                </c:pt>
                <c:pt idx="434">
                  <c:v>42439</c:v>
                </c:pt>
                <c:pt idx="435">
                  <c:v>42440</c:v>
                </c:pt>
                <c:pt idx="436">
                  <c:v>42441</c:v>
                </c:pt>
                <c:pt idx="437">
                  <c:v>42442</c:v>
                </c:pt>
                <c:pt idx="438">
                  <c:v>42443</c:v>
                </c:pt>
                <c:pt idx="439">
                  <c:v>42444</c:v>
                </c:pt>
                <c:pt idx="440">
                  <c:v>42445</c:v>
                </c:pt>
                <c:pt idx="441">
                  <c:v>42446</c:v>
                </c:pt>
                <c:pt idx="442">
                  <c:v>42447</c:v>
                </c:pt>
                <c:pt idx="443">
                  <c:v>42448</c:v>
                </c:pt>
                <c:pt idx="444">
                  <c:v>42449</c:v>
                </c:pt>
                <c:pt idx="445">
                  <c:v>42450</c:v>
                </c:pt>
                <c:pt idx="446">
                  <c:v>42451</c:v>
                </c:pt>
                <c:pt idx="447">
                  <c:v>42452</c:v>
                </c:pt>
                <c:pt idx="448">
                  <c:v>42453</c:v>
                </c:pt>
                <c:pt idx="449">
                  <c:v>42454</c:v>
                </c:pt>
                <c:pt idx="450">
                  <c:v>42455</c:v>
                </c:pt>
                <c:pt idx="451">
                  <c:v>42456</c:v>
                </c:pt>
                <c:pt idx="452">
                  <c:v>42457</c:v>
                </c:pt>
                <c:pt idx="453">
                  <c:v>42458</c:v>
                </c:pt>
                <c:pt idx="454">
                  <c:v>42459</c:v>
                </c:pt>
                <c:pt idx="455">
                  <c:v>42460</c:v>
                </c:pt>
                <c:pt idx="456">
                  <c:v>42461</c:v>
                </c:pt>
                <c:pt idx="457">
                  <c:v>42462</c:v>
                </c:pt>
                <c:pt idx="458">
                  <c:v>42463</c:v>
                </c:pt>
                <c:pt idx="459">
                  <c:v>42464</c:v>
                </c:pt>
                <c:pt idx="460">
                  <c:v>42465</c:v>
                </c:pt>
                <c:pt idx="461">
                  <c:v>42466</c:v>
                </c:pt>
                <c:pt idx="462">
                  <c:v>42467</c:v>
                </c:pt>
                <c:pt idx="463">
                  <c:v>42468</c:v>
                </c:pt>
                <c:pt idx="464">
                  <c:v>42469</c:v>
                </c:pt>
                <c:pt idx="465">
                  <c:v>42470</c:v>
                </c:pt>
                <c:pt idx="466">
                  <c:v>42471</c:v>
                </c:pt>
                <c:pt idx="467">
                  <c:v>42472</c:v>
                </c:pt>
                <c:pt idx="468">
                  <c:v>42473</c:v>
                </c:pt>
                <c:pt idx="469">
                  <c:v>42474</c:v>
                </c:pt>
                <c:pt idx="470">
                  <c:v>42475</c:v>
                </c:pt>
                <c:pt idx="471">
                  <c:v>42476</c:v>
                </c:pt>
                <c:pt idx="472">
                  <c:v>42477</c:v>
                </c:pt>
                <c:pt idx="473">
                  <c:v>42478</c:v>
                </c:pt>
                <c:pt idx="474">
                  <c:v>42479</c:v>
                </c:pt>
                <c:pt idx="475">
                  <c:v>42480</c:v>
                </c:pt>
                <c:pt idx="476">
                  <c:v>42481</c:v>
                </c:pt>
                <c:pt idx="477">
                  <c:v>42482</c:v>
                </c:pt>
                <c:pt idx="478">
                  <c:v>42483</c:v>
                </c:pt>
                <c:pt idx="479">
                  <c:v>42484</c:v>
                </c:pt>
                <c:pt idx="480">
                  <c:v>42485</c:v>
                </c:pt>
                <c:pt idx="481">
                  <c:v>42486</c:v>
                </c:pt>
                <c:pt idx="482">
                  <c:v>42487</c:v>
                </c:pt>
                <c:pt idx="483">
                  <c:v>42488</c:v>
                </c:pt>
                <c:pt idx="484">
                  <c:v>42489</c:v>
                </c:pt>
                <c:pt idx="485">
                  <c:v>42490</c:v>
                </c:pt>
                <c:pt idx="486">
                  <c:v>42491</c:v>
                </c:pt>
                <c:pt idx="487">
                  <c:v>42492</c:v>
                </c:pt>
                <c:pt idx="488">
                  <c:v>42493</c:v>
                </c:pt>
                <c:pt idx="489">
                  <c:v>42494</c:v>
                </c:pt>
                <c:pt idx="490">
                  <c:v>42495</c:v>
                </c:pt>
                <c:pt idx="491">
                  <c:v>42496</c:v>
                </c:pt>
                <c:pt idx="492">
                  <c:v>42497</c:v>
                </c:pt>
                <c:pt idx="493">
                  <c:v>42498</c:v>
                </c:pt>
                <c:pt idx="494">
                  <c:v>42499</c:v>
                </c:pt>
                <c:pt idx="495">
                  <c:v>42500</c:v>
                </c:pt>
                <c:pt idx="496">
                  <c:v>42501</c:v>
                </c:pt>
                <c:pt idx="497">
                  <c:v>42502</c:v>
                </c:pt>
                <c:pt idx="498">
                  <c:v>42503</c:v>
                </c:pt>
                <c:pt idx="499">
                  <c:v>42504</c:v>
                </c:pt>
                <c:pt idx="500">
                  <c:v>42505</c:v>
                </c:pt>
                <c:pt idx="501">
                  <c:v>42506</c:v>
                </c:pt>
                <c:pt idx="502">
                  <c:v>42507</c:v>
                </c:pt>
                <c:pt idx="503">
                  <c:v>42508</c:v>
                </c:pt>
                <c:pt idx="504">
                  <c:v>42509</c:v>
                </c:pt>
                <c:pt idx="505">
                  <c:v>42510</c:v>
                </c:pt>
                <c:pt idx="506">
                  <c:v>42511</c:v>
                </c:pt>
                <c:pt idx="507">
                  <c:v>42512</c:v>
                </c:pt>
                <c:pt idx="508">
                  <c:v>42513</c:v>
                </c:pt>
                <c:pt idx="509">
                  <c:v>42514</c:v>
                </c:pt>
                <c:pt idx="510">
                  <c:v>42515</c:v>
                </c:pt>
                <c:pt idx="511">
                  <c:v>42516</c:v>
                </c:pt>
                <c:pt idx="512">
                  <c:v>42517</c:v>
                </c:pt>
                <c:pt idx="513">
                  <c:v>42518</c:v>
                </c:pt>
                <c:pt idx="514">
                  <c:v>42519</c:v>
                </c:pt>
                <c:pt idx="515">
                  <c:v>42520</c:v>
                </c:pt>
                <c:pt idx="516">
                  <c:v>42521</c:v>
                </c:pt>
                <c:pt idx="517">
                  <c:v>42522</c:v>
                </c:pt>
                <c:pt idx="518">
                  <c:v>42523</c:v>
                </c:pt>
                <c:pt idx="519">
                  <c:v>42524</c:v>
                </c:pt>
                <c:pt idx="520">
                  <c:v>42525</c:v>
                </c:pt>
                <c:pt idx="521">
                  <c:v>42526</c:v>
                </c:pt>
                <c:pt idx="522">
                  <c:v>42527</c:v>
                </c:pt>
                <c:pt idx="523">
                  <c:v>42528</c:v>
                </c:pt>
                <c:pt idx="524">
                  <c:v>42529</c:v>
                </c:pt>
                <c:pt idx="525">
                  <c:v>42530</c:v>
                </c:pt>
                <c:pt idx="526">
                  <c:v>42531</c:v>
                </c:pt>
                <c:pt idx="527">
                  <c:v>42532</c:v>
                </c:pt>
                <c:pt idx="528">
                  <c:v>42533</c:v>
                </c:pt>
                <c:pt idx="529">
                  <c:v>42534</c:v>
                </c:pt>
                <c:pt idx="530">
                  <c:v>42535</c:v>
                </c:pt>
                <c:pt idx="531">
                  <c:v>42536</c:v>
                </c:pt>
                <c:pt idx="532">
                  <c:v>42537</c:v>
                </c:pt>
                <c:pt idx="533">
                  <c:v>42538</c:v>
                </c:pt>
                <c:pt idx="534">
                  <c:v>42539</c:v>
                </c:pt>
                <c:pt idx="535">
                  <c:v>42540</c:v>
                </c:pt>
                <c:pt idx="536">
                  <c:v>42541</c:v>
                </c:pt>
                <c:pt idx="537">
                  <c:v>42542</c:v>
                </c:pt>
                <c:pt idx="538">
                  <c:v>42543</c:v>
                </c:pt>
                <c:pt idx="539">
                  <c:v>42544</c:v>
                </c:pt>
                <c:pt idx="540">
                  <c:v>42545</c:v>
                </c:pt>
                <c:pt idx="541">
                  <c:v>42546</c:v>
                </c:pt>
                <c:pt idx="542">
                  <c:v>42547</c:v>
                </c:pt>
                <c:pt idx="543">
                  <c:v>42548</c:v>
                </c:pt>
                <c:pt idx="544">
                  <c:v>42549</c:v>
                </c:pt>
                <c:pt idx="545">
                  <c:v>42550</c:v>
                </c:pt>
                <c:pt idx="546">
                  <c:v>42551</c:v>
                </c:pt>
              </c:numCache>
            </c:numRef>
          </c:cat>
          <c:val>
            <c:numRef>
              <c:f>'data in MWh'!$G$4:$G$550</c:f>
              <c:numCache>
                <c:formatCode>General</c:formatCode>
                <c:ptCount val="547"/>
                <c:pt idx="30" formatCode="_-* #,##0.00_-;\-* #,##0.00_-;_-* &quot;-&quot;??_-;_-@_-">
                  <c:v>3474.750715277778</c:v>
                </c:pt>
                <c:pt idx="31" formatCode="_-* #,##0.00_-;\-* #,##0.00_-;_-* &quot;-&quot;??_-;_-@_-">
                  <c:v>3483.2619930555552</c:v>
                </c:pt>
                <c:pt idx="32" formatCode="_-* #,##0.00_-;\-* #,##0.00_-;_-* &quot;-&quot;??_-;_-@_-">
                  <c:v>3489.9839513888901</c:v>
                </c:pt>
                <c:pt idx="33" formatCode="_-* #,##0.00_-;\-* #,##0.00_-;_-* &quot;-&quot;??_-;_-@_-">
                  <c:v>3502.7972013888889</c:v>
                </c:pt>
                <c:pt idx="34" formatCode="_-* #,##0.00_-;\-* #,##0.00_-;_-* &quot;-&quot;??_-;_-@_-">
                  <c:v>3506.1796319444452</c:v>
                </c:pt>
                <c:pt idx="35" formatCode="_-* #,##0.00_-;\-* #,##0.00_-;_-* &quot;-&quot;??_-;_-@_-">
                  <c:v>3528.1188541666602</c:v>
                </c:pt>
                <c:pt idx="36" formatCode="_-* #,##0.00_-;\-* #,##0.00_-;_-* &quot;-&quot;??_-;_-@_-">
                  <c:v>3540.7528263888889</c:v>
                </c:pt>
                <c:pt idx="37" formatCode="_-* #,##0.00_-;\-* #,##0.00_-;_-* &quot;-&quot;??_-;_-@_-">
                  <c:v>3551.2716319444462</c:v>
                </c:pt>
                <c:pt idx="38" formatCode="_-* #,##0.00_-;\-* #,##0.00_-;_-* &quot;-&quot;??_-;_-@_-">
                  <c:v>3545.6640486111091</c:v>
                </c:pt>
                <c:pt idx="39" formatCode="_-* #,##0.00_-;\-* #,##0.00_-;_-* &quot;-&quot;??_-;_-@_-">
                  <c:v>3548.6206874999998</c:v>
                </c:pt>
                <c:pt idx="40" formatCode="_-* #,##0.00_-;\-* #,##0.00_-;_-* &quot;-&quot;??_-;_-@_-">
                  <c:v>3562.6475069444468</c:v>
                </c:pt>
                <c:pt idx="41" formatCode="_-* #,##0.00_-;\-* #,##0.00_-;_-* &quot;-&quot;??_-;_-@_-">
                  <c:v>3568.7523541666651</c:v>
                </c:pt>
                <c:pt idx="42" formatCode="_-* #,##0.00_-;\-* #,##0.00_-;_-* &quot;-&quot;??_-;_-@_-">
                  <c:v>3557.4257430555572</c:v>
                </c:pt>
                <c:pt idx="43" formatCode="_-* #,##0.00_-;\-* #,##0.00_-;_-* &quot;-&quot;??_-;_-@_-">
                  <c:v>3550.0288125000002</c:v>
                </c:pt>
                <c:pt idx="44" formatCode="_-* #,##0.00_-;\-* #,##0.00_-;_-* &quot;-&quot;??_-;_-@_-">
                  <c:v>3543.362312500004</c:v>
                </c:pt>
                <c:pt idx="45" formatCode="_-* #,##0.00_-;\-* #,##0.00_-;_-* &quot;-&quot;??_-;_-@_-">
                  <c:v>3541.7874791666591</c:v>
                </c:pt>
                <c:pt idx="46" formatCode="_-* #,##0.00_-;\-* #,##0.00_-;_-* &quot;-&quot;??_-;_-@_-">
                  <c:v>3541.2772291666588</c:v>
                </c:pt>
                <c:pt idx="47" formatCode="_-* #,##0.00_-;\-* #,##0.00_-;_-* &quot;-&quot;??_-;_-@_-">
                  <c:v>3534.973187500002</c:v>
                </c:pt>
                <c:pt idx="48" formatCode="_-* #,##0.00_-;\-* #,##0.00_-;_-* &quot;-&quot;??_-;_-@_-">
                  <c:v>3524.8567152777809</c:v>
                </c:pt>
                <c:pt idx="49" formatCode="_-* #,##0.00_-;\-* #,##0.00_-;_-* &quot;-&quot;??_-;_-@_-">
                  <c:v>3518.069951388889</c:v>
                </c:pt>
                <c:pt idx="50" formatCode="_-* #,##0.00_-;\-* #,##0.00_-;_-* &quot;-&quot;??_-;_-@_-">
                  <c:v>3512.8323263888919</c:v>
                </c:pt>
                <c:pt idx="51" formatCode="_-* #,##0.00_-;\-* #,##0.00_-;_-* &quot;-&quot;??_-;_-@_-">
                  <c:v>3511.7712986111119</c:v>
                </c:pt>
                <c:pt idx="52" formatCode="_-* #,##0.00_-;\-* #,##0.00_-;_-* &quot;-&quot;??_-;_-@_-">
                  <c:v>3519.3025902777799</c:v>
                </c:pt>
                <c:pt idx="53" formatCode="_-* #,##0.00_-;\-* #,##0.00_-;_-* &quot;-&quot;??_-;_-@_-">
                  <c:v>3526.2121180555582</c:v>
                </c:pt>
                <c:pt idx="54" formatCode="_-* #,##0.00_-;\-* #,##0.00_-;_-* &quot;-&quot;??_-;_-@_-">
                  <c:v>3513.8109791666661</c:v>
                </c:pt>
                <c:pt idx="55" formatCode="_-* #,##0.00_-;\-* #,##0.00_-;_-* &quot;-&quot;??_-;_-@_-">
                  <c:v>3487.030256944448</c:v>
                </c:pt>
                <c:pt idx="56" formatCode="_-* #,##0.00_-;\-* #,##0.00_-;_-* &quot;-&quot;??_-;_-@_-">
                  <c:v>3465.3071736111142</c:v>
                </c:pt>
                <c:pt idx="57" formatCode="_-* #,##0.00_-;\-* #,##0.00_-;_-* &quot;-&quot;??_-;_-@_-">
                  <c:v>3439.933562500004</c:v>
                </c:pt>
                <c:pt idx="58" formatCode="_-* #,##0.00_-;\-* #,##0.00_-;_-* &quot;-&quot;??_-;_-@_-">
                  <c:v>3413.773409722221</c:v>
                </c:pt>
                <c:pt idx="59" formatCode="_-* #,##0.00_-;\-* #,##0.00_-;_-* &quot;-&quot;??_-;_-@_-">
                  <c:v>3388.5987291666588</c:v>
                </c:pt>
                <c:pt idx="60" formatCode="_-* #,##0.00_-;\-* #,##0.00_-;_-* &quot;-&quot;??_-;_-@_-">
                  <c:v>3377.9722916666651</c:v>
                </c:pt>
                <c:pt idx="61" formatCode="_-* #,##0.00_-;\-* #,##0.00_-;_-* &quot;-&quot;??_-;_-@_-">
                  <c:v>3371.337361111111</c:v>
                </c:pt>
                <c:pt idx="62" formatCode="_-* #,##0.00_-;\-* #,##0.00_-;_-* &quot;-&quot;??_-;_-@_-">
                  <c:v>3358.912875</c:v>
                </c:pt>
                <c:pt idx="63" formatCode="_-* #,##0.00_-;\-* #,##0.00_-;_-* &quot;-&quot;??_-;_-@_-">
                  <c:v>3344.2792499999991</c:v>
                </c:pt>
                <c:pt idx="64" formatCode="_-* #,##0.00_-;\-* #,##0.00_-;_-* &quot;-&quot;??_-;_-@_-">
                  <c:v>3340.4692222222211</c:v>
                </c:pt>
                <c:pt idx="65" formatCode="_-* #,##0.00_-;\-* #,##0.00_-;_-* &quot;-&quot;??_-;_-@_-">
                  <c:v>3333.269138888887</c:v>
                </c:pt>
                <c:pt idx="66" formatCode="_-* #,##0.00_-;\-* #,##0.00_-;_-* &quot;-&quot;??_-;_-@_-">
                  <c:v>3337.9004999999988</c:v>
                </c:pt>
                <c:pt idx="67" formatCode="_-* #,##0.00_-;\-* #,##0.00_-;_-* &quot;-&quot;??_-;_-@_-">
                  <c:v>3336.1776249999989</c:v>
                </c:pt>
                <c:pt idx="68" formatCode="_-* #,##0.00_-;\-* #,##0.00_-;_-* &quot;-&quot;??_-;_-@_-">
                  <c:v>3341.2215555555572</c:v>
                </c:pt>
                <c:pt idx="69" formatCode="_-* #,##0.00_-;\-* #,##0.00_-;_-* &quot;-&quot;??_-;_-@_-">
                  <c:v>3312.278499999994</c:v>
                </c:pt>
                <c:pt idx="70" formatCode="_-* #,##0.00_-;\-* #,##0.00_-;_-* &quot;-&quot;??_-;_-@_-">
                  <c:v>3310.3934444444458</c:v>
                </c:pt>
                <c:pt idx="71" formatCode="_-* #,##0.00_-;\-* #,##0.00_-;_-* &quot;-&quot;??_-;_-@_-">
                  <c:v>3309.5485138888912</c:v>
                </c:pt>
                <c:pt idx="72" formatCode="_-* #,##0.00_-;\-* #,##0.00_-;_-* &quot;-&quot;??_-;_-@_-">
                  <c:v>3299.2662499999919</c:v>
                </c:pt>
                <c:pt idx="73" formatCode="_-* #,##0.00_-;\-* #,##0.00_-;_-* &quot;-&quot;??_-;_-@_-">
                  <c:v>3292.0981666666662</c:v>
                </c:pt>
                <c:pt idx="74" formatCode="_-* #,##0.00_-;\-* #,##0.00_-;_-* &quot;-&quot;??_-;_-@_-">
                  <c:v>3289.8784583333349</c:v>
                </c:pt>
                <c:pt idx="75" formatCode="_-* #,##0.00_-;\-* #,##0.00_-;_-* &quot;-&quot;??_-;_-@_-">
                  <c:v>3265.4735416666658</c:v>
                </c:pt>
                <c:pt idx="76" formatCode="_-* #,##0.00_-;\-* #,##0.00_-;_-* &quot;-&quot;??_-;_-@_-">
                  <c:v>3250.0462361111108</c:v>
                </c:pt>
                <c:pt idx="77" formatCode="_-* #,##0.00_-;\-* #,##0.00_-;_-* &quot;-&quot;??_-;_-@_-">
                  <c:v>3256.7996527777782</c:v>
                </c:pt>
                <c:pt idx="78" formatCode="_-* #,##0.00_-;\-* #,##0.00_-;_-* &quot;-&quot;??_-;_-@_-">
                  <c:v>3263.914402777777</c:v>
                </c:pt>
                <c:pt idx="79" formatCode="_-* #,##0.00_-;\-* #,##0.00_-;_-* &quot;-&quot;??_-;_-@_-">
                  <c:v>3256.6130694444441</c:v>
                </c:pt>
                <c:pt idx="80" formatCode="_-* #,##0.00_-;\-* #,##0.00_-;_-* &quot;-&quot;??_-;_-@_-">
                  <c:v>3248.8754583333362</c:v>
                </c:pt>
                <c:pt idx="81" formatCode="_-* #,##0.00_-;\-* #,##0.00_-;_-* &quot;-&quot;??_-;_-@_-">
                  <c:v>3245.9981805555558</c:v>
                </c:pt>
                <c:pt idx="82" formatCode="_-* #,##0.00_-;\-* #,##0.00_-;_-* &quot;-&quot;??_-;_-@_-">
                  <c:v>3243.9793055555579</c:v>
                </c:pt>
                <c:pt idx="83" formatCode="_-* #,##0.00_-;\-* #,##0.00_-;_-* &quot;-&quot;??_-;_-@_-">
                  <c:v>3238.8669722222221</c:v>
                </c:pt>
                <c:pt idx="84" formatCode="_-* #,##0.00_-;\-* #,##0.00_-;_-* &quot;-&quot;??_-;_-@_-">
                  <c:v>3232.985833333335</c:v>
                </c:pt>
                <c:pt idx="85" formatCode="_-* #,##0.00_-;\-* #,##0.00_-;_-* &quot;-&quot;??_-;_-@_-">
                  <c:v>3244.8039722222252</c:v>
                </c:pt>
                <c:pt idx="86" formatCode="_-* #,##0.00_-;\-* #,##0.00_-;_-* &quot;-&quot;??_-;_-@_-">
                  <c:v>3273.0701111111111</c:v>
                </c:pt>
                <c:pt idx="87" formatCode="_-* #,##0.00_-;\-* #,##0.00_-;_-* &quot;-&quot;??_-;_-@_-">
                  <c:v>3302.3433888888908</c:v>
                </c:pt>
                <c:pt idx="88" formatCode="_-* #,##0.00_-;\-* #,##0.00_-;_-* &quot;-&quot;??_-;_-@_-">
                  <c:v>3333.3757361111129</c:v>
                </c:pt>
                <c:pt idx="89" formatCode="_-* #,##0.00_-;\-* #,##0.00_-;_-* &quot;-&quot;??_-;_-@_-">
                  <c:v>3356.3010972222251</c:v>
                </c:pt>
                <c:pt idx="90" formatCode="_-* #,##0.00_-;\-* #,##0.00_-;_-* &quot;-&quot;??_-;_-@_-">
                  <c:v>3365.2310277777801</c:v>
                </c:pt>
                <c:pt idx="91" formatCode="_-* #,##0.00_-;\-* #,##0.00_-;_-* &quot;-&quot;??_-;_-@_-">
                  <c:v>3373.0134166666671</c:v>
                </c:pt>
                <c:pt idx="92" formatCode="_-* #,##0.00_-;\-* #,##0.00_-;_-* &quot;-&quot;??_-;_-@_-">
                  <c:v>3390.0731527777812</c:v>
                </c:pt>
                <c:pt idx="93" formatCode="_-* #,##0.00_-;\-* #,##0.00_-;_-* &quot;-&quot;??_-;_-@_-">
                  <c:v>3400.31527777778</c:v>
                </c:pt>
                <c:pt idx="94" formatCode="_-* #,##0.00_-;\-* #,##0.00_-;_-* &quot;-&quot;??_-;_-@_-">
                  <c:v>3405.518597222223</c:v>
                </c:pt>
                <c:pt idx="95" formatCode="_-* #,##0.00_-;\-* #,##0.00_-;_-* &quot;-&quot;??_-;_-@_-">
                  <c:v>3410.9545138888921</c:v>
                </c:pt>
                <c:pt idx="96" formatCode="_-* #,##0.00_-;\-* #,##0.00_-;_-* &quot;-&quot;??_-;_-@_-">
                  <c:v>3401.59838888889</c:v>
                </c:pt>
                <c:pt idx="97" formatCode="_-* #,##0.00_-;\-* #,##0.00_-;_-* &quot;-&quot;??_-;_-@_-">
                  <c:v>3394.0294861111101</c:v>
                </c:pt>
                <c:pt idx="98" formatCode="_-* #,##0.00_-;\-* #,##0.00_-;_-* &quot;-&quot;??_-;_-@_-">
                  <c:v>3382.4265694444448</c:v>
                </c:pt>
                <c:pt idx="99" formatCode="_-* #,##0.00_-;\-* #,##0.00_-;_-* &quot;-&quot;??_-;_-@_-">
                  <c:v>3401.9676111111112</c:v>
                </c:pt>
                <c:pt idx="100" formatCode="_-* #,##0.00_-;\-* #,##0.00_-;_-* &quot;-&quot;??_-;_-@_-">
                  <c:v>3417.3210416666661</c:v>
                </c:pt>
                <c:pt idx="101" formatCode="_-* #,##0.00_-;\-* #,##0.00_-;_-* &quot;-&quot;??_-;_-@_-">
                  <c:v>3414.8816944444452</c:v>
                </c:pt>
                <c:pt idx="102" formatCode="_-* #,##0.00_-;\-* #,##0.00_-;_-* &quot;-&quot;??_-;_-@_-">
                  <c:v>3407.6080972222221</c:v>
                </c:pt>
                <c:pt idx="103" formatCode="_-* #,##0.00_-;\-* #,##0.00_-;_-* &quot;-&quot;??_-;_-@_-">
                  <c:v>3391.8602916666641</c:v>
                </c:pt>
                <c:pt idx="104" formatCode="_-* #,##0.00_-;\-* #,##0.00_-;_-* &quot;-&quot;??_-;_-@_-">
                  <c:v>3372.5236944444441</c:v>
                </c:pt>
                <c:pt idx="105" formatCode="_-* #,##0.00_-;\-* #,##0.00_-;_-* &quot;-&quot;??_-;_-@_-">
                  <c:v>3375.6388472222202</c:v>
                </c:pt>
                <c:pt idx="106" formatCode="_-* #,##0.00_-;\-* #,##0.00_-;_-* &quot;-&quot;??_-;_-@_-">
                  <c:v>3375.4043611111101</c:v>
                </c:pt>
                <c:pt idx="107" formatCode="_-* #,##0.00_-;\-* #,##0.00_-;_-* &quot;-&quot;??_-;_-@_-">
                  <c:v>3351.409388888887</c:v>
                </c:pt>
                <c:pt idx="108" formatCode="_-* #,##0.00_-;\-* #,##0.00_-;_-* &quot;-&quot;??_-;_-@_-">
                  <c:v>3338.7226527777761</c:v>
                </c:pt>
                <c:pt idx="109" formatCode="_-* #,##0.00_-;\-* #,##0.00_-;_-* &quot;-&quot;??_-;_-@_-">
                  <c:v>3338.2405555555538</c:v>
                </c:pt>
                <c:pt idx="110" formatCode="_-* #,##0.00_-;\-* #,##0.00_-;_-* &quot;-&quot;??_-;_-@_-">
                  <c:v>3336.3223194444458</c:v>
                </c:pt>
                <c:pt idx="111" formatCode="_-* #,##0.00_-;\-* #,##0.00_-;_-* &quot;-&quot;??_-;_-@_-">
                  <c:v>3325.222430555556</c:v>
                </c:pt>
                <c:pt idx="112" formatCode="_-* #,##0.00_-;\-* #,##0.00_-;_-* &quot;-&quot;??_-;_-@_-">
                  <c:v>3302.6615000000002</c:v>
                </c:pt>
                <c:pt idx="113" formatCode="_-* #,##0.00_-;\-* #,##0.00_-;_-* &quot;-&quot;??_-;_-@_-">
                  <c:v>3282.9921805555582</c:v>
                </c:pt>
                <c:pt idx="114" formatCode="_-* #,##0.00_-;\-* #,##0.00_-;_-* &quot;-&quot;??_-;_-@_-">
                  <c:v>3268.6646249999981</c:v>
                </c:pt>
                <c:pt idx="115" formatCode="_-* #,##0.00_-;\-* #,##0.00_-;_-* &quot;-&quot;??_-;_-@_-">
                  <c:v>3249.2154027777801</c:v>
                </c:pt>
                <c:pt idx="116" formatCode="_-* #,##0.00_-;\-* #,##0.00_-;_-* &quot;-&quot;??_-;_-@_-">
                  <c:v>3213.8269027777801</c:v>
                </c:pt>
                <c:pt idx="117" formatCode="_-* #,##0.00_-;\-* #,##0.00_-;_-* &quot;-&quot;??_-;_-@_-">
                  <c:v>3176.2915555555601</c:v>
                </c:pt>
                <c:pt idx="118" formatCode="_-* #,##0.00_-;\-* #,##0.00_-;_-* &quot;-&quot;??_-;_-@_-">
                  <c:v>3140.6314027777812</c:v>
                </c:pt>
                <c:pt idx="119" formatCode="_-* #,##0.00_-;\-* #,##0.00_-;_-* &quot;-&quot;??_-;_-@_-">
                  <c:v>3116.7807083333341</c:v>
                </c:pt>
                <c:pt idx="120" formatCode="_-* #,##0.00_-;\-* #,##0.00_-;_-* &quot;-&quot;??_-;_-@_-">
                  <c:v>3090.4964166666668</c:v>
                </c:pt>
                <c:pt idx="121" formatCode="_-* #,##0.00_-;\-* #,##0.00_-;_-* &quot;-&quot;??_-;_-@_-">
                  <c:v>3068.4828055555549</c:v>
                </c:pt>
                <c:pt idx="122" formatCode="_-* #,##0.00_-;\-* #,##0.00_-;_-* &quot;-&quot;??_-;_-@_-">
                  <c:v>3046.092291666665</c:v>
                </c:pt>
                <c:pt idx="123" formatCode="_-* #,##0.00_-;\-* #,##0.00_-;_-* &quot;-&quot;??_-;_-@_-">
                  <c:v>3022.7415694444448</c:v>
                </c:pt>
                <c:pt idx="124" formatCode="_-* #,##0.00_-;\-* #,##0.00_-;_-* &quot;-&quot;??_-;_-@_-">
                  <c:v>3001.0658333333358</c:v>
                </c:pt>
                <c:pt idx="125" formatCode="_-* #,##0.00_-;\-* #,##0.00_-;_-* &quot;-&quot;??_-;_-@_-">
                  <c:v>2979.4190138888921</c:v>
                </c:pt>
                <c:pt idx="126" formatCode="_-* #,##0.00_-;\-* #,##0.00_-;_-* &quot;-&quot;??_-;_-@_-">
                  <c:v>2950.1320138888909</c:v>
                </c:pt>
                <c:pt idx="127" formatCode="_-* #,##0.00_-;\-* #,##0.00_-;_-* &quot;-&quot;??_-;_-@_-">
                  <c:v>2918.781222222221</c:v>
                </c:pt>
                <c:pt idx="128" formatCode="_-* #,##0.00_-;\-* #,##0.00_-;_-* &quot;-&quot;??_-;_-@_-">
                  <c:v>2908.8300416666661</c:v>
                </c:pt>
                <c:pt idx="129" formatCode="_-* #,##0.00_-;\-* #,##0.00_-;_-* &quot;-&quot;??_-;_-@_-">
                  <c:v>2884.2166805555548</c:v>
                </c:pt>
                <c:pt idx="130" formatCode="_-* #,##0.00_-;\-* #,##0.00_-;_-* &quot;-&quot;??_-;_-@_-">
                  <c:v>2870.5154027777771</c:v>
                </c:pt>
                <c:pt idx="131" formatCode="_-* #,##0.00_-;\-* #,##0.00_-;_-* &quot;-&quot;??_-;_-@_-">
                  <c:v>2880.1487916666588</c:v>
                </c:pt>
                <c:pt idx="132" formatCode="_-* #,##0.00_-;\-* #,##0.00_-;_-* &quot;-&quot;??_-;_-@_-">
                  <c:v>2893.37393055556</c:v>
                </c:pt>
                <c:pt idx="133" formatCode="_-* #,##0.00_-;\-* #,##0.00_-;_-* &quot;-&quot;??_-;_-@_-">
                  <c:v>2897.848833333333</c:v>
                </c:pt>
                <c:pt idx="134" formatCode="_-* #,##0.00_-;\-* #,##0.00_-;_-* &quot;-&quot;??_-;_-@_-">
                  <c:v>2905.0074027777769</c:v>
                </c:pt>
                <c:pt idx="135" formatCode="_-* #,##0.00_-;\-* #,##0.00_-;_-* &quot;-&quot;??_-;_-@_-">
                  <c:v>2902.736791666664</c:v>
                </c:pt>
                <c:pt idx="136" formatCode="_-* #,##0.00_-;\-* #,##0.00_-;_-* &quot;-&quot;??_-;_-@_-">
                  <c:v>2895.7322222222219</c:v>
                </c:pt>
                <c:pt idx="137" formatCode="_-* #,##0.00_-;\-* #,##0.00_-;_-* &quot;-&quot;??_-;_-@_-">
                  <c:v>2886.5743472222221</c:v>
                </c:pt>
                <c:pt idx="138" formatCode="_-* #,##0.00_-;\-* #,##0.00_-;_-* &quot;-&quot;??_-;_-@_-">
                  <c:v>2875.7343333333361</c:v>
                </c:pt>
                <c:pt idx="139" formatCode="_-* #,##0.00_-;\-* #,##0.00_-;_-* &quot;-&quot;??_-;_-@_-">
                  <c:v>2861.834847222221</c:v>
                </c:pt>
                <c:pt idx="140" formatCode="_-* #,##0.00_-;\-* #,##0.00_-;_-* &quot;-&quot;??_-;_-@_-">
                  <c:v>2836.1001249999999</c:v>
                </c:pt>
                <c:pt idx="141" formatCode="_-* #,##0.00_-;\-* #,##0.00_-;_-* &quot;-&quot;??_-;_-@_-">
                  <c:v>2786.7541805555552</c:v>
                </c:pt>
                <c:pt idx="142" formatCode="_-* #,##0.00_-;\-* #,##0.00_-;_-* &quot;-&quot;??_-;_-@_-">
                  <c:v>2734.2395277777769</c:v>
                </c:pt>
                <c:pt idx="143" formatCode="_-* #,##0.00_-;\-* #,##0.00_-;_-* &quot;-&quot;??_-;_-@_-">
                  <c:v>2666.6173888888902</c:v>
                </c:pt>
                <c:pt idx="144" formatCode="_-* #,##0.00_-;\-* #,##0.00_-;_-* &quot;-&quot;??_-;_-@_-">
                  <c:v>2574.3784305555582</c:v>
                </c:pt>
                <c:pt idx="145" formatCode="_-* #,##0.00_-;\-* #,##0.00_-;_-* &quot;-&quot;??_-;_-@_-">
                  <c:v>2508.1674027777772</c:v>
                </c:pt>
                <c:pt idx="146" formatCode="_-* #,##0.00_-;\-* #,##0.00_-;_-* &quot;-&quot;??_-;_-@_-">
                  <c:v>2487.106749999994</c:v>
                </c:pt>
                <c:pt idx="147" formatCode="_-* #,##0.00_-;\-* #,##0.00_-;_-* &quot;-&quot;??_-;_-@_-">
                  <c:v>2490.1616388888901</c:v>
                </c:pt>
                <c:pt idx="148" formatCode="_-* #,##0.00_-;\-* #,##0.00_-;_-* &quot;-&quot;??_-;_-@_-">
                  <c:v>2488.2394583333362</c:v>
                </c:pt>
                <c:pt idx="149" formatCode="_-* #,##0.00_-;\-* #,##0.00_-;_-* &quot;-&quot;??_-;_-@_-">
                  <c:v>2498.6548611111039</c:v>
                </c:pt>
                <c:pt idx="150" formatCode="_-* #,##0.00_-;\-* #,##0.00_-;_-* &quot;-&quot;??_-;_-@_-">
                  <c:v>2509.419319444447</c:v>
                </c:pt>
                <c:pt idx="151" formatCode="_-* #,##0.00_-;\-* #,##0.00_-;_-* &quot;-&quot;??_-;_-@_-">
                  <c:v>2519.8850555555582</c:v>
                </c:pt>
                <c:pt idx="152" formatCode="_-* #,##0.00_-;\-* #,##0.00_-;_-* &quot;-&quot;??_-;_-@_-">
                  <c:v>2520.507347222223</c:v>
                </c:pt>
                <c:pt idx="153" formatCode="_-* #,##0.00_-;\-* #,##0.00_-;_-* &quot;-&quot;??_-;_-@_-">
                  <c:v>2526.5582222222229</c:v>
                </c:pt>
                <c:pt idx="154" formatCode="_-* #,##0.00_-;\-* #,##0.00_-;_-* &quot;-&quot;??_-;_-@_-">
                  <c:v>2525.6949027777782</c:v>
                </c:pt>
                <c:pt idx="155" formatCode="_-* #,##0.00_-;\-* #,##0.00_-;_-* &quot;-&quot;??_-;_-@_-">
                  <c:v>2525.4538888888901</c:v>
                </c:pt>
                <c:pt idx="156" formatCode="_-* #,##0.00_-;\-* #,##0.00_-;_-* &quot;-&quot;??_-;_-@_-">
                  <c:v>2545.3776805555572</c:v>
                </c:pt>
                <c:pt idx="157" formatCode="_-* #,##0.00_-;\-* #,##0.00_-;_-* &quot;-&quot;??_-;_-@_-">
                  <c:v>2564.318166666666</c:v>
                </c:pt>
                <c:pt idx="158" formatCode="_-* #,##0.00_-;\-* #,##0.00_-;_-* &quot;-&quot;??_-;_-@_-">
                  <c:v>2579.1119722222252</c:v>
                </c:pt>
                <c:pt idx="159" formatCode="_-* #,##0.00_-;\-* #,##0.00_-;_-* &quot;-&quot;??_-;_-@_-">
                  <c:v>2601.1049722222219</c:v>
                </c:pt>
                <c:pt idx="160" formatCode="_-* #,##0.00_-;\-* #,##0.00_-;_-* &quot;-&quot;??_-;_-@_-">
                  <c:v>2617.859083333336</c:v>
                </c:pt>
                <c:pt idx="161" formatCode="_-* #,##0.00_-;\-* #,##0.00_-;_-* &quot;-&quot;??_-;_-@_-">
                  <c:v>2614.4652638888901</c:v>
                </c:pt>
                <c:pt idx="162" formatCode="_-* #,##0.00_-;\-* #,##0.00_-;_-* &quot;-&quot;??_-;_-@_-">
                  <c:v>2604.182791666663</c:v>
                </c:pt>
                <c:pt idx="163" formatCode="_-* #,##0.00_-;\-* #,##0.00_-;_-* &quot;-&quot;??_-;_-@_-">
                  <c:v>2606.3288611111038</c:v>
                </c:pt>
                <c:pt idx="164" formatCode="_-* #,##0.00_-;\-* #,##0.00_-;_-* &quot;-&quot;??_-;_-@_-">
                  <c:v>2607.239861111108</c:v>
                </c:pt>
                <c:pt idx="165" formatCode="_-* #,##0.00_-;\-* #,##0.00_-;_-* &quot;-&quot;??_-;_-@_-">
                  <c:v>2622.4837083333359</c:v>
                </c:pt>
                <c:pt idx="166" formatCode="_-* #,##0.00_-;\-* #,##0.00_-;_-* &quot;-&quot;??_-;_-@_-">
                  <c:v>2646.396013888892</c:v>
                </c:pt>
                <c:pt idx="167" formatCode="_-* #,##0.00_-;\-* #,##0.00_-;_-* &quot;-&quot;??_-;_-@_-">
                  <c:v>2676.7539861111109</c:v>
                </c:pt>
                <c:pt idx="168" formatCode="_-* #,##0.00_-;\-* #,##0.00_-;_-* &quot;-&quot;??_-;_-@_-">
                  <c:v>2700.125541666665</c:v>
                </c:pt>
                <c:pt idx="169" formatCode="_-* #,##0.00_-;\-* #,##0.00_-;_-* &quot;-&quot;??_-;_-@_-">
                  <c:v>2723.9583194444472</c:v>
                </c:pt>
                <c:pt idx="170" formatCode="_-* #,##0.00_-;\-* #,##0.00_-;_-* &quot;-&quot;??_-;_-@_-">
                  <c:v>2752.289763888889</c:v>
                </c:pt>
                <c:pt idx="171" formatCode="_-* #,##0.00_-;\-* #,##0.00_-;_-* &quot;-&quot;??_-;_-@_-">
                  <c:v>2813.6268749999981</c:v>
                </c:pt>
                <c:pt idx="172" formatCode="_-* #,##0.00_-;\-* #,##0.00_-;_-* &quot;-&quot;??_-;_-@_-">
                  <c:v>2886.717069444444</c:v>
                </c:pt>
                <c:pt idx="173" formatCode="_-* #,##0.00_-;\-* #,##0.00_-;_-* &quot;-&quot;??_-;_-@_-">
                  <c:v>2980.9552777777799</c:v>
                </c:pt>
                <c:pt idx="174" formatCode="_-* #,##0.00_-;\-* #,##0.00_-;_-* &quot;-&quot;??_-;_-@_-">
                  <c:v>3107.9713333333402</c:v>
                </c:pt>
                <c:pt idx="175" formatCode="_-* #,##0.00_-;\-* #,##0.00_-;_-* &quot;-&quot;??_-;_-@_-">
                  <c:v>3201.1314166666671</c:v>
                </c:pt>
                <c:pt idx="176" formatCode="_-* #,##0.00_-;\-* #,##0.00_-;_-* &quot;-&quot;??_-;_-@_-">
                  <c:v>3254.768652777776</c:v>
                </c:pt>
                <c:pt idx="177" formatCode="_-* #,##0.00_-;\-* #,##0.00_-;_-* &quot;-&quot;??_-;_-@_-">
                  <c:v>3281.4763333333372</c:v>
                </c:pt>
                <c:pt idx="178" formatCode="_-* #,##0.00_-;\-* #,##0.00_-;_-* &quot;-&quot;??_-;_-@_-">
                  <c:v>3313.1584166666671</c:v>
                </c:pt>
                <c:pt idx="179" formatCode="_-* #,##0.00_-;\-* #,##0.00_-;_-* &quot;-&quot;??_-;_-@_-">
                  <c:v>3334.7113055555569</c:v>
                </c:pt>
                <c:pt idx="180" formatCode="_-* #,##0.00_-;\-* #,##0.00_-;_-* &quot;-&quot;??_-;_-@_-">
                  <c:v>3359.5788888888878</c:v>
                </c:pt>
                <c:pt idx="181" formatCode="_-* #,##0.00_-;\-* #,##0.00_-;_-* &quot;-&quot;??_-;_-@_-">
                  <c:v>3342.100722222222</c:v>
                </c:pt>
                <c:pt idx="182" formatCode="_-* #,##0.00_-;\-* #,##0.00_-;_-* &quot;-&quot;??_-;_-@_-">
                  <c:v>3338.4362638888902</c:v>
                </c:pt>
                <c:pt idx="183" formatCode="_-* #,##0.00_-;\-* #,##0.00_-;_-* &quot;-&quot;??_-;_-@_-">
                  <c:v>3355.8673611111112</c:v>
                </c:pt>
                <c:pt idx="184" formatCode="_-* #,##0.00_-;\-* #,##0.00_-;_-* &quot;-&quot;??_-;_-@_-">
                  <c:v>3384.2834722222228</c:v>
                </c:pt>
                <c:pt idx="185" formatCode="_-* #,##0.00_-;\-* #,##0.00_-;_-* &quot;-&quot;??_-;_-@_-">
                  <c:v>3408.8224583333358</c:v>
                </c:pt>
                <c:pt idx="186" formatCode="_-* #,##0.00_-;\-* #,##0.00_-;_-* &quot;-&quot;??_-;_-@_-">
                  <c:v>3436.2710277777801</c:v>
                </c:pt>
                <c:pt idx="187" formatCode="_-* #,##0.00_-;\-* #,##0.00_-;_-* &quot;-&quot;??_-;_-@_-">
                  <c:v>3467.4629166666659</c:v>
                </c:pt>
                <c:pt idx="188" formatCode="_-* #,##0.00_-;\-* #,##0.00_-;_-* &quot;-&quot;??_-;_-@_-">
                  <c:v>3478.222777777778</c:v>
                </c:pt>
                <c:pt idx="189" formatCode="_-* #,##0.00_-;\-* #,##0.00_-;_-* &quot;-&quot;??_-;_-@_-">
                  <c:v>3491.6357777777798</c:v>
                </c:pt>
                <c:pt idx="190" formatCode="_-* #,##0.00_-;\-* #,##0.00_-;_-* &quot;-&quot;??_-;_-@_-">
                  <c:v>3495.4297361111112</c:v>
                </c:pt>
                <c:pt idx="191" formatCode="_-* #,##0.00_-;\-* #,##0.00_-;_-* &quot;-&quot;??_-;_-@_-">
                  <c:v>3508.6682916666582</c:v>
                </c:pt>
                <c:pt idx="192" formatCode="_-* #,##0.00_-;\-* #,##0.00_-;_-* &quot;-&quot;??_-;_-@_-">
                  <c:v>3528.305277777778</c:v>
                </c:pt>
                <c:pt idx="193" formatCode="_-* #,##0.00_-;\-* #,##0.00_-;_-* &quot;-&quot;??_-;_-@_-">
                  <c:v>3553.4510972222238</c:v>
                </c:pt>
                <c:pt idx="194" formatCode="_-* #,##0.00_-;\-* #,##0.00_-;_-* &quot;-&quot;??_-;_-@_-">
                  <c:v>3578.016680555555</c:v>
                </c:pt>
                <c:pt idx="195" formatCode="_-* #,##0.00_-;\-* #,##0.00_-;_-* &quot;-&quot;??_-;_-@_-">
                  <c:v>3595.0134166666662</c:v>
                </c:pt>
                <c:pt idx="196" formatCode="_-* #,##0.00_-;\-* #,##0.00_-;_-* &quot;-&quot;??_-;_-@_-">
                  <c:v>3608.3179583333349</c:v>
                </c:pt>
                <c:pt idx="197" formatCode="_-* #,##0.00_-;\-* #,##0.00_-;_-* &quot;-&quot;??_-;_-@_-">
                  <c:v>3621.9035694444442</c:v>
                </c:pt>
                <c:pt idx="198" formatCode="_-* #,##0.00_-;\-* #,##0.00_-;_-* &quot;-&quot;??_-;_-@_-">
                  <c:v>3640.1381388888899</c:v>
                </c:pt>
                <c:pt idx="199" formatCode="_-* #,##0.00_-;\-* #,##0.00_-;_-* &quot;-&quot;??_-;_-@_-">
                  <c:v>3650.5144305555559</c:v>
                </c:pt>
                <c:pt idx="200" formatCode="_-* #,##0.00_-;\-* #,##0.00_-;_-* &quot;-&quot;??_-;_-@_-">
                  <c:v>3666.3897222222222</c:v>
                </c:pt>
                <c:pt idx="201" formatCode="_-* #,##0.00_-;\-* #,##0.00_-;_-* &quot;-&quot;??_-;_-@_-">
                  <c:v>3681.2321805555562</c:v>
                </c:pt>
                <c:pt idx="202" formatCode="_-* #,##0.00_-;\-* #,##0.00_-;_-* &quot;-&quot;??_-;_-@_-">
                  <c:v>3690.9827777777768</c:v>
                </c:pt>
                <c:pt idx="203" formatCode="_-* #,##0.00_-;\-* #,##0.00_-;_-* &quot;-&quot;??_-;_-@_-">
                  <c:v>3699.3478888888881</c:v>
                </c:pt>
                <c:pt idx="204" formatCode="_-* #,##0.00_-;\-* #,##0.00_-;_-* &quot;-&quot;??_-;_-@_-">
                  <c:v>3701.8534722222239</c:v>
                </c:pt>
                <c:pt idx="205" formatCode="_-* #,##0.00_-;\-* #,##0.00_-;_-* &quot;-&quot;??_-;_-@_-">
                  <c:v>3706.6935416666652</c:v>
                </c:pt>
                <c:pt idx="206" formatCode="_-* #,##0.00_-;\-* #,##0.00_-;_-* &quot;-&quot;??_-;_-@_-">
                  <c:v>3705.3846249999988</c:v>
                </c:pt>
                <c:pt idx="207" formatCode="_-* #,##0.00_-;\-* #,##0.00_-;_-* &quot;-&quot;??_-;_-@_-">
                  <c:v>3707.977930555558</c:v>
                </c:pt>
                <c:pt idx="208" formatCode="_-* #,##0.00_-;\-* #,##0.00_-;_-* &quot;-&quot;??_-;_-@_-">
                  <c:v>3719.5727499999989</c:v>
                </c:pt>
                <c:pt idx="209" formatCode="_-* #,##0.00_-;\-* #,##0.00_-;_-* &quot;-&quot;??_-;_-@_-">
                  <c:v>3728.7582361111099</c:v>
                </c:pt>
                <c:pt idx="210" formatCode="_-* #,##0.00_-;\-* #,##0.00_-;_-* &quot;-&quot;??_-;_-@_-">
                  <c:v>3735.4183888888879</c:v>
                </c:pt>
                <c:pt idx="211" formatCode="_-* #,##0.00_-;\-* #,##0.00_-;_-* &quot;-&quot;??_-;_-@_-">
                  <c:v>3774.6587638888882</c:v>
                </c:pt>
                <c:pt idx="212" formatCode="_-* #,##0.00_-;\-* #,##0.00_-;_-* &quot;-&quot;??_-;_-@_-">
                  <c:v>3804.1209166666649</c:v>
                </c:pt>
                <c:pt idx="213" formatCode="_-* #,##0.00_-;\-* #,##0.00_-;_-* &quot;-&quot;??_-;_-@_-">
                  <c:v>3813.8171527777799</c:v>
                </c:pt>
                <c:pt idx="214" formatCode="_-* #,##0.00_-;\-* #,##0.00_-;_-* &quot;-&quot;??_-;_-@_-">
                  <c:v>3821.1163055555562</c:v>
                </c:pt>
                <c:pt idx="215" formatCode="_-* #,##0.00_-;\-* #,##0.00_-;_-* &quot;-&quot;??_-;_-@_-">
                  <c:v>3829.5172638888912</c:v>
                </c:pt>
                <c:pt idx="216" formatCode="_-* #,##0.00_-;\-* #,##0.00_-;_-* &quot;-&quot;??_-;_-@_-">
                  <c:v>3841.7478333333352</c:v>
                </c:pt>
                <c:pt idx="217" formatCode="_-* #,##0.00_-;\-* #,##0.00_-;_-* &quot;-&quot;??_-;_-@_-">
                  <c:v>3852.791402777777</c:v>
                </c:pt>
                <c:pt idx="218" formatCode="_-* #,##0.00_-;\-* #,##0.00_-;_-* &quot;-&quot;??_-;_-@_-">
                  <c:v>3865.358222222223</c:v>
                </c:pt>
                <c:pt idx="219" formatCode="_-* #,##0.00_-;\-* #,##0.00_-;_-* &quot;-&quot;??_-;_-@_-">
                  <c:v>3873.2053472222219</c:v>
                </c:pt>
                <c:pt idx="220" formatCode="_-* #,##0.00_-;\-* #,##0.00_-;_-* &quot;-&quot;??_-;_-@_-">
                  <c:v>3880.950416666667</c:v>
                </c:pt>
                <c:pt idx="221" formatCode="_-* #,##0.00_-;\-* #,##0.00_-;_-* &quot;-&quot;??_-;_-@_-">
                  <c:v>3894.2995138888909</c:v>
                </c:pt>
                <c:pt idx="222" formatCode="_-* #,##0.00_-;\-* #,##0.00_-;_-* &quot;-&quot;??_-;_-@_-">
                  <c:v>3903.795805555555</c:v>
                </c:pt>
                <c:pt idx="223" formatCode="_-* #,##0.00_-;\-* #,##0.00_-;_-* &quot;-&quot;??_-;_-@_-">
                  <c:v>3904.5543333333371</c:v>
                </c:pt>
                <c:pt idx="224" formatCode="_-* #,##0.00_-;\-* #,##0.00_-;_-* &quot;-&quot;??_-;_-@_-">
                  <c:v>3900.41788888889</c:v>
                </c:pt>
                <c:pt idx="225" formatCode="_-* #,##0.00_-;\-* #,##0.00_-;_-* &quot;-&quot;??_-;_-@_-">
                  <c:v>3897.8286388888901</c:v>
                </c:pt>
                <c:pt idx="226" formatCode="_-* #,##0.00_-;\-* #,##0.00_-;_-* &quot;-&quot;??_-;_-@_-">
                  <c:v>3893.0707500000012</c:v>
                </c:pt>
                <c:pt idx="227" formatCode="_-* #,##0.00_-;\-* #,##0.00_-;_-* &quot;-&quot;??_-;_-@_-">
                  <c:v>3884.3519166666701</c:v>
                </c:pt>
                <c:pt idx="228" formatCode="_-* #,##0.00_-;\-* #,##0.00_-;_-* &quot;-&quot;??_-;_-@_-">
                  <c:v>3869.5344166666669</c:v>
                </c:pt>
                <c:pt idx="229" formatCode="_-* #,##0.00_-;\-* #,##0.00_-;_-* &quot;-&quot;??_-;_-@_-">
                  <c:v>3874.0669444444438</c:v>
                </c:pt>
                <c:pt idx="230" formatCode="_-* #,##0.00_-;\-* #,##0.00_-;_-* &quot;-&quot;??_-;_-@_-">
                  <c:v>3878.567291666664</c:v>
                </c:pt>
                <c:pt idx="231" formatCode="_-* #,##0.00_-;\-* #,##0.00_-;_-* &quot;-&quot;??_-;_-@_-">
                  <c:v>3871.8497499999999</c:v>
                </c:pt>
                <c:pt idx="232" formatCode="_-* #,##0.00_-;\-* #,##0.00_-;_-* &quot;-&quot;??_-;_-@_-">
                  <c:v>3867.0572500000012</c:v>
                </c:pt>
                <c:pt idx="233" formatCode="_-* #,##0.00_-;\-* #,##0.00_-;_-* &quot;-&quot;??_-;_-@_-">
                  <c:v>3866.9472638888901</c:v>
                </c:pt>
                <c:pt idx="234" formatCode="_-* #,##0.00_-;\-* #,##0.00_-;_-* &quot;-&quot;??_-;_-@_-">
                  <c:v>3867.7977638888901</c:v>
                </c:pt>
                <c:pt idx="235" formatCode="_-* #,##0.00_-;\-* #,##0.00_-;_-* &quot;-&quot;??_-;_-@_-">
                  <c:v>3867.5350138888921</c:v>
                </c:pt>
                <c:pt idx="236" formatCode="_-* #,##0.00_-;\-* #,##0.00_-;_-* &quot;-&quot;??_-;_-@_-">
                  <c:v>3876.0398611111082</c:v>
                </c:pt>
                <c:pt idx="237" formatCode="_-* #,##0.00_-;\-* #,##0.00_-;_-* &quot;-&quot;??_-;_-@_-">
                  <c:v>3888.4513750000019</c:v>
                </c:pt>
                <c:pt idx="238" formatCode="_-* #,##0.00_-;\-* #,##0.00_-;_-* &quot;-&quot;??_-;_-@_-">
                  <c:v>3892.4873888888901</c:v>
                </c:pt>
                <c:pt idx="239" formatCode="_-* #,##0.00_-;\-* #,##0.00_-;_-* &quot;-&quot;??_-;_-@_-">
                  <c:v>3894.2573611111102</c:v>
                </c:pt>
                <c:pt idx="240" formatCode="_-* #,##0.00_-;\-* #,##0.00_-;_-* &quot;-&quot;??_-;_-@_-">
                  <c:v>3895.8178472222221</c:v>
                </c:pt>
                <c:pt idx="241" formatCode="_-* #,##0.00_-;\-* #,##0.00_-;_-* &quot;-&quot;??_-;_-@_-">
                  <c:v>3898.6155694444451</c:v>
                </c:pt>
                <c:pt idx="242" formatCode="_-* #,##0.00_-;\-* #,##0.00_-;_-* &quot;-&quot;??_-;_-@_-">
                  <c:v>3895.2071805555561</c:v>
                </c:pt>
                <c:pt idx="243" formatCode="_-* #,##0.00_-;\-* #,##0.00_-;_-* &quot;-&quot;??_-;_-@_-">
                  <c:v>3893.9857222222222</c:v>
                </c:pt>
                <c:pt idx="244" formatCode="_-* #,##0.00_-;\-* #,##0.00_-;_-* &quot;-&quot;??_-;_-@_-">
                  <c:v>3900.7820000000002</c:v>
                </c:pt>
                <c:pt idx="245" formatCode="_-* #,##0.00_-;\-* #,##0.00_-;_-* &quot;-&quot;??_-;_-@_-">
                  <c:v>3907.8288472222212</c:v>
                </c:pt>
                <c:pt idx="246" formatCode="_-* #,##0.00_-;\-* #,##0.00_-;_-* &quot;-&quot;??_-;_-@_-">
                  <c:v>3898.6773611111112</c:v>
                </c:pt>
                <c:pt idx="247" formatCode="_-* #,##0.00_-;\-* #,##0.00_-;_-* &quot;-&quot;??_-;_-@_-">
                  <c:v>3887.6689583333341</c:v>
                </c:pt>
                <c:pt idx="248" formatCode="_-* #,##0.00_-;\-* #,##0.00_-;_-* &quot;-&quot;??_-;_-@_-">
                  <c:v>3883.0805555555562</c:v>
                </c:pt>
                <c:pt idx="249" formatCode="_-* #,##0.00_-;\-* #,##0.00_-;_-* &quot;-&quot;??_-;_-@_-">
                  <c:v>3878.6570277777801</c:v>
                </c:pt>
                <c:pt idx="250" formatCode="_-* #,##0.00_-;\-* #,##0.00_-;_-* &quot;-&quot;??_-;_-@_-">
                  <c:v>3883.7838194444462</c:v>
                </c:pt>
                <c:pt idx="251" formatCode="_-* #,##0.00_-;\-* #,##0.00_-;_-* &quot;-&quot;??_-;_-@_-">
                  <c:v>3890.2449166666661</c:v>
                </c:pt>
                <c:pt idx="252" formatCode="_-* #,##0.00_-;\-* #,##0.00_-;_-* &quot;-&quot;??_-;_-@_-">
                  <c:v>3897.375472222227</c:v>
                </c:pt>
                <c:pt idx="253" formatCode="_-* #,##0.00_-;\-* #,##0.00_-;_-* &quot;-&quot;??_-;_-@_-">
                  <c:v>3887.1350555555582</c:v>
                </c:pt>
                <c:pt idx="254" formatCode="_-* #,##0.00_-;\-* #,##0.00_-;_-* &quot;-&quot;??_-;_-@_-">
                  <c:v>3894.9725833333359</c:v>
                </c:pt>
                <c:pt idx="255" formatCode="_-* #,##0.00_-;\-* #,##0.00_-;_-* &quot;-&quot;??_-;_-@_-">
                  <c:v>3890.9766666666651</c:v>
                </c:pt>
                <c:pt idx="256" formatCode="_-* #,##0.00_-;\-* #,##0.00_-;_-* &quot;-&quot;??_-;_-@_-">
                  <c:v>3888.802916666667</c:v>
                </c:pt>
                <c:pt idx="257" formatCode="_-* #,##0.00_-;\-* #,##0.00_-;_-* &quot;-&quot;??_-;_-@_-">
                  <c:v>3898.8975694444462</c:v>
                </c:pt>
                <c:pt idx="258" formatCode="_-* #,##0.00_-;\-* #,##0.00_-;_-* &quot;-&quot;??_-;_-@_-">
                  <c:v>3913.2450694444451</c:v>
                </c:pt>
                <c:pt idx="259" formatCode="_-* #,##0.00_-;\-* #,##0.00_-;_-* &quot;-&quot;??_-;_-@_-">
                  <c:v>3919.7589583333338</c:v>
                </c:pt>
                <c:pt idx="260" formatCode="_-* #,##0.00_-;\-* #,##0.00_-;_-* &quot;-&quot;??_-;_-@_-">
                  <c:v>3927.7447361111108</c:v>
                </c:pt>
                <c:pt idx="261" formatCode="_-* #,##0.00_-;\-* #,##0.00_-;_-* &quot;-&quot;??_-;_-@_-">
                  <c:v>3940.0807083333352</c:v>
                </c:pt>
                <c:pt idx="262" formatCode="_-* #,##0.00_-;\-* #,##0.00_-;_-* &quot;-&quot;??_-;_-@_-">
                  <c:v>3952.7204583333341</c:v>
                </c:pt>
                <c:pt idx="263" formatCode="_-* #,##0.00_-;\-* #,##0.00_-;_-* &quot;-&quot;??_-;_-@_-">
                  <c:v>3950.539888888889</c:v>
                </c:pt>
                <c:pt idx="264" formatCode="_-* #,##0.00_-;\-* #,##0.00_-;_-* &quot;-&quot;??_-;_-@_-">
                  <c:v>3955.5966250000001</c:v>
                </c:pt>
                <c:pt idx="265" formatCode="_-* #,##0.00_-;\-* #,##0.00_-;_-* &quot;-&quot;??_-;_-@_-">
                  <c:v>3971.941208333335</c:v>
                </c:pt>
                <c:pt idx="266" formatCode="_-* #,##0.00_-;\-* #,##0.00_-;_-* &quot;-&quot;??_-;_-@_-">
                  <c:v>3963.81593055556</c:v>
                </c:pt>
                <c:pt idx="267" formatCode="_-* #,##0.00_-;\-* #,##0.00_-;_-* &quot;-&quot;??_-;_-@_-">
                  <c:v>3954.4802361111101</c:v>
                </c:pt>
                <c:pt idx="268" formatCode="_-* #,##0.00_-;\-* #,##0.00_-;_-* &quot;-&quot;??_-;_-@_-">
                  <c:v>3945.0844444444442</c:v>
                </c:pt>
                <c:pt idx="269" formatCode="_-* #,##0.00_-;\-* #,##0.00_-;_-* &quot;-&quot;??_-;_-@_-">
                  <c:v>3944.1170416666641</c:v>
                </c:pt>
                <c:pt idx="270" formatCode="_-* #,##0.00_-;\-* #,##0.00_-;_-* &quot;-&quot;??_-;_-@_-">
                  <c:v>3931.2998055555549</c:v>
                </c:pt>
                <c:pt idx="271" formatCode="_-* #,##0.00_-;\-* #,##0.00_-;_-* &quot;-&quot;??_-;_-@_-">
                  <c:v>3917.6286666666579</c:v>
                </c:pt>
                <c:pt idx="272" formatCode="_-* #,##0.00_-;\-* #,##0.00_-;_-* &quot;-&quot;??_-;_-@_-">
                  <c:v>3921.248749999992</c:v>
                </c:pt>
                <c:pt idx="273" formatCode="_-* #,##0.00_-;\-* #,##0.00_-;_-* &quot;-&quot;??_-;_-@_-">
                  <c:v>3928.9919583333358</c:v>
                </c:pt>
                <c:pt idx="274" formatCode="_-* #,##0.00_-;\-* #,##0.00_-;_-* &quot;-&quot;??_-;_-@_-">
                  <c:v>3916.8308750000001</c:v>
                </c:pt>
                <c:pt idx="275" formatCode="_-* #,##0.00_-;\-* #,##0.00_-;_-* &quot;-&quot;??_-;_-@_-">
                  <c:v>3889.5597638888912</c:v>
                </c:pt>
                <c:pt idx="276" formatCode="_-* #,##0.00_-;\-* #,##0.00_-;_-* &quot;-&quot;??_-;_-@_-">
                  <c:v>3867.169388888889</c:v>
                </c:pt>
                <c:pt idx="277" formatCode="_-* #,##0.00_-;\-* #,##0.00_-;_-* &quot;-&quot;??_-;_-@_-">
                  <c:v>3854.8877222222218</c:v>
                </c:pt>
                <c:pt idx="278" formatCode="_-* #,##0.00_-;\-* #,##0.00_-;_-* &quot;-&quot;??_-;_-@_-">
                  <c:v>3839.194249999995</c:v>
                </c:pt>
                <c:pt idx="279" formatCode="_-* #,##0.00_-;\-* #,##0.00_-;_-* &quot;-&quot;??_-;_-@_-">
                  <c:v>3837.2271944444442</c:v>
                </c:pt>
                <c:pt idx="280" formatCode="_-* #,##0.00_-;\-* #,##0.00_-;_-* &quot;-&quot;??_-;_-@_-">
                  <c:v>3826.1651527777781</c:v>
                </c:pt>
                <c:pt idx="281" formatCode="_-* #,##0.00_-;\-* #,##0.00_-;_-* &quot;-&quot;??_-;_-@_-">
                  <c:v>3814.5665416666588</c:v>
                </c:pt>
                <c:pt idx="282" formatCode="_-* #,##0.00_-;\-* #,##0.00_-;_-* &quot;-&quot;??_-;_-@_-">
                  <c:v>3787.882916666666</c:v>
                </c:pt>
                <c:pt idx="283" formatCode="_-* #,##0.00_-;\-* #,##0.00_-;_-* &quot;-&quot;??_-;_-@_-">
                  <c:v>3790.775097222222</c:v>
                </c:pt>
                <c:pt idx="284" formatCode="_-* #,##0.00_-;\-* #,##0.00_-;_-* &quot;-&quot;??_-;_-@_-">
                  <c:v>3782.7124861111101</c:v>
                </c:pt>
                <c:pt idx="285" formatCode="_-* #,##0.00_-;\-* #,##0.00_-;_-* &quot;-&quot;??_-;_-@_-">
                  <c:v>3787.3287638888901</c:v>
                </c:pt>
                <c:pt idx="286" formatCode="_-* #,##0.00_-;\-* #,##0.00_-;_-* &quot;-&quot;??_-;_-@_-">
                  <c:v>3790.4653194444468</c:v>
                </c:pt>
                <c:pt idx="287" formatCode="_-* #,##0.00_-;\-* #,##0.00_-;_-* &quot;-&quot;??_-;_-@_-">
                  <c:v>3793.7991666666671</c:v>
                </c:pt>
                <c:pt idx="288" formatCode="_-* #,##0.00_-;\-* #,##0.00_-;_-* &quot;-&quot;??_-;_-@_-">
                  <c:v>3801.7229444444438</c:v>
                </c:pt>
                <c:pt idx="289" formatCode="_-* #,##0.00_-;\-* #,##0.00_-;_-* &quot;-&quot;??_-;_-@_-">
                  <c:v>3795.8024027777778</c:v>
                </c:pt>
                <c:pt idx="290" formatCode="_-* #,##0.00_-;\-* #,##0.00_-;_-* &quot;-&quot;??_-;_-@_-">
                  <c:v>3782.7275833333329</c:v>
                </c:pt>
                <c:pt idx="291" formatCode="_-* #,##0.00_-;\-* #,##0.00_-;_-* &quot;-&quot;??_-;_-@_-">
                  <c:v>3778.4584722222221</c:v>
                </c:pt>
                <c:pt idx="292" formatCode="_-* #,##0.00_-;\-* #,##0.00_-;_-* &quot;-&quot;??_-;_-@_-">
                  <c:v>3764.9907361111132</c:v>
                </c:pt>
                <c:pt idx="293" formatCode="_-* #,##0.00_-;\-* #,##0.00_-;_-* &quot;-&quot;??_-;_-@_-">
                  <c:v>3770.2684861111038</c:v>
                </c:pt>
                <c:pt idx="294" formatCode="_-* #,##0.00_-;\-* #,##0.00_-;_-* &quot;-&quot;??_-;_-@_-">
                  <c:v>3764.2262222222212</c:v>
                </c:pt>
                <c:pt idx="295" formatCode="_-* #,##0.00_-;\-* #,##0.00_-;_-* &quot;-&quot;??_-;_-@_-">
                  <c:v>3752.3941111111112</c:v>
                </c:pt>
                <c:pt idx="296" formatCode="_-* #,##0.00_-;\-* #,##0.00_-;_-* &quot;-&quot;??_-;_-@_-">
                  <c:v>3755.9414861111109</c:v>
                </c:pt>
                <c:pt idx="297" formatCode="_-* #,##0.00_-;\-* #,##0.00_-;_-* &quot;-&quot;??_-;_-@_-">
                  <c:v>3759.5808611111038</c:v>
                </c:pt>
                <c:pt idx="298" formatCode="_-* #,##0.00_-;\-* #,##0.00_-;_-* &quot;-&quot;??_-;_-@_-">
                  <c:v>3762.6968194444439</c:v>
                </c:pt>
                <c:pt idx="299" formatCode="_-* #,##0.00_-;\-* #,##0.00_-;_-* &quot;-&quot;??_-;_-@_-">
                  <c:v>3754.0219861111109</c:v>
                </c:pt>
                <c:pt idx="300" formatCode="_-* #,##0.00_-;\-* #,##0.00_-;_-* &quot;-&quot;??_-;_-@_-">
                  <c:v>3764.1136388888908</c:v>
                </c:pt>
                <c:pt idx="301" formatCode="_-* #,##0.00_-;\-* #,##0.00_-;_-* &quot;-&quot;??_-;_-@_-">
                  <c:v>3779.7902083333338</c:v>
                </c:pt>
                <c:pt idx="302" formatCode="_-* #,##0.00_-;\-* #,##0.00_-;_-* &quot;-&quot;??_-;_-@_-">
                  <c:v>3788.1400138888912</c:v>
                </c:pt>
                <c:pt idx="303" formatCode="_-* #,##0.00_-;\-* #,##0.00_-;_-* &quot;-&quot;??_-;_-@_-">
                  <c:v>3784.048888888884</c:v>
                </c:pt>
                <c:pt idx="304" formatCode="_-* #,##0.00_-;\-* #,##0.00_-;_-* &quot;-&quot;??_-;_-@_-">
                  <c:v>3785.851375000002</c:v>
                </c:pt>
                <c:pt idx="305" formatCode="_-* #,##0.00_-;\-* #,##0.00_-;_-* &quot;-&quot;??_-;_-@_-">
                  <c:v>3807.949541666665</c:v>
                </c:pt>
                <c:pt idx="306" formatCode="_-* #,##0.00_-;\-* #,##0.00_-;_-* &quot;-&quot;??_-;_-@_-">
                  <c:v>3834.2624027777752</c:v>
                </c:pt>
                <c:pt idx="307" formatCode="_-* #,##0.00_-;\-* #,##0.00_-;_-* &quot;-&quot;??_-;_-@_-">
                  <c:v>3851.9653333333358</c:v>
                </c:pt>
                <c:pt idx="308" formatCode="_-* #,##0.00_-;\-* #,##0.00_-;_-* &quot;-&quot;??_-;_-@_-">
                  <c:v>3875.8441944444462</c:v>
                </c:pt>
                <c:pt idx="309" formatCode="_-* #,##0.00_-;\-* #,##0.00_-;_-* &quot;-&quot;??_-;_-@_-">
                  <c:v>3893.4322222222222</c:v>
                </c:pt>
                <c:pt idx="310" formatCode="_-* #,##0.00_-;\-* #,##0.00_-;_-* &quot;-&quot;??_-;_-@_-">
                  <c:v>3910.7378194444441</c:v>
                </c:pt>
                <c:pt idx="311" formatCode="_-* #,##0.00_-;\-* #,##0.00_-;_-* &quot;-&quot;??_-;_-@_-">
                  <c:v>3922.257569444444</c:v>
                </c:pt>
                <c:pt idx="312" formatCode="_-* #,##0.00_-;\-* #,##0.00_-;_-* &quot;-&quot;??_-;_-@_-">
                  <c:v>3951.5149861111108</c:v>
                </c:pt>
                <c:pt idx="313" formatCode="_-* #,##0.00_-;\-* #,##0.00_-;_-* &quot;-&quot;??_-;_-@_-">
                  <c:v>3967.4790694444441</c:v>
                </c:pt>
                <c:pt idx="314" formatCode="_-* #,##0.00_-;\-* #,##0.00_-;_-* &quot;-&quot;??_-;_-@_-">
                  <c:v>3973.6084166666651</c:v>
                </c:pt>
                <c:pt idx="315" formatCode="_-* #,##0.00_-;\-* #,##0.00_-;_-* &quot;-&quot;??_-;_-@_-">
                  <c:v>3975.3319166666702</c:v>
                </c:pt>
                <c:pt idx="316" formatCode="_-* #,##0.00_-;\-* #,##0.00_-;_-* &quot;-&quot;??_-;_-@_-">
                  <c:v>3976.8516805555569</c:v>
                </c:pt>
                <c:pt idx="317" formatCode="_-* #,##0.00_-;\-* #,##0.00_-;_-* &quot;-&quot;??_-;_-@_-">
                  <c:v>3976.173180555556</c:v>
                </c:pt>
                <c:pt idx="318" formatCode="_-* #,##0.00_-;\-* #,##0.00_-;_-* &quot;-&quot;??_-;_-@_-">
                  <c:v>3957.2136944444442</c:v>
                </c:pt>
                <c:pt idx="319" formatCode="_-* #,##0.00_-;\-* #,##0.00_-;_-* &quot;-&quot;??_-;_-@_-">
                  <c:v>3951.3521111111122</c:v>
                </c:pt>
                <c:pt idx="320" formatCode="_-* #,##0.00_-;\-* #,##0.00_-;_-* &quot;-&quot;??_-;_-@_-">
                  <c:v>3958.539652777778</c:v>
                </c:pt>
                <c:pt idx="321" formatCode="_-* #,##0.00_-;\-* #,##0.00_-;_-* &quot;-&quot;??_-;_-@_-">
                  <c:v>3925.9514722222252</c:v>
                </c:pt>
                <c:pt idx="322" formatCode="_-* #,##0.00_-;\-* #,##0.00_-;_-* &quot;-&quot;??_-;_-@_-">
                  <c:v>3932.0942638888878</c:v>
                </c:pt>
                <c:pt idx="323" formatCode="_-* #,##0.00_-;\-* #,##0.00_-;_-* &quot;-&quot;??_-;_-@_-">
                  <c:v>3933.9882222222218</c:v>
                </c:pt>
                <c:pt idx="324" formatCode="_-* #,##0.00_-;\-* #,##0.00_-;_-* &quot;-&quot;??_-;_-@_-">
                  <c:v>3941.6918472222219</c:v>
                </c:pt>
                <c:pt idx="325" formatCode="_-* #,##0.00_-;\-* #,##0.00_-;_-* &quot;-&quot;??_-;_-@_-">
                  <c:v>3950.8433194444469</c:v>
                </c:pt>
                <c:pt idx="326" formatCode="_-* #,##0.00_-;\-* #,##0.00_-;_-* &quot;-&quot;??_-;_-@_-">
                  <c:v>3966.910194444446</c:v>
                </c:pt>
                <c:pt idx="327" formatCode="_-* #,##0.00_-;\-* #,##0.00_-;_-* &quot;-&quot;??_-;_-@_-">
                  <c:v>3980.2928888888891</c:v>
                </c:pt>
                <c:pt idx="328" formatCode="_-* #,##0.00_-;\-* #,##0.00_-;_-* &quot;-&quot;??_-;_-@_-">
                  <c:v>3994.8403333333372</c:v>
                </c:pt>
                <c:pt idx="329" formatCode="_-* #,##0.00_-;\-* #,##0.00_-;_-* &quot;-&quot;??_-;_-@_-">
                  <c:v>4004.669152777778</c:v>
                </c:pt>
                <c:pt idx="330" formatCode="_-* #,##0.00_-;\-* #,##0.00_-;_-* &quot;-&quot;??_-;_-@_-">
                  <c:v>4005.1006249999991</c:v>
                </c:pt>
                <c:pt idx="331" formatCode="_-* #,##0.00_-;\-* #,##0.00_-;_-* &quot;-&quot;??_-;_-@_-">
                  <c:v>4004.137569444445</c:v>
                </c:pt>
                <c:pt idx="332" formatCode="_-* #,##0.00_-;\-* #,##0.00_-;_-* &quot;-&quot;??_-;_-@_-">
                  <c:v>3993.4353750000032</c:v>
                </c:pt>
                <c:pt idx="333" formatCode="_-* #,##0.00_-;\-* #,##0.00_-;_-* &quot;-&quot;??_-;_-@_-">
                  <c:v>3989.8380833333358</c:v>
                </c:pt>
                <c:pt idx="334" formatCode="_-* #,##0.00_-;\-* #,##0.00_-;_-* &quot;-&quot;??_-;_-@_-">
                  <c:v>3986.6994027777778</c:v>
                </c:pt>
                <c:pt idx="335" formatCode="_-* #,##0.00_-;\-* #,##0.00_-;_-* &quot;-&quot;??_-;_-@_-">
                  <c:v>3990.9787083333349</c:v>
                </c:pt>
                <c:pt idx="336" formatCode="_-* #,##0.00_-;\-* #,##0.00_-;_-* &quot;-&quot;??_-;_-@_-">
                  <c:v>3990.059833333336</c:v>
                </c:pt>
                <c:pt idx="337" formatCode="_-* #,##0.00_-;\-* #,##0.00_-;_-* &quot;-&quot;??_-;_-@_-">
                  <c:v>3981.2678194444452</c:v>
                </c:pt>
                <c:pt idx="338" formatCode="_-* #,##0.00_-;\-* #,##0.00_-;_-* &quot;-&quot;??_-;_-@_-">
                  <c:v>3968.0294861111101</c:v>
                </c:pt>
                <c:pt idx="339" formatCode="_-* #,##0.00_-;\-* #,##0.00_-;_-* &quot;-&quot;??_-;_-@_-">
                  <c:v>3956.5596666666652</c:v>
                </c:pt>
                <c:pt idx="340" formatCode="_-* #,##0.00_-;\-* #,##0.00_-;_-* &quot;-&quot;??_-;_-@_-">
                  <c:v>3952.1366388888878</c:v>
                </c:pt>
                <c:pt idx="341" formatCode="_-* #,##0.00_-;\-* #,##0.00_-;_-* &quot;-&quot;??_-;_-@_-">
                  <c:v>3936.2577638888902</c:v>
                </c:pt>
                <c:pt idx="342" formatCode="_-* #,##0.00_-;\-* #,##0.00_-;_-* &quot;-&quot;??_-;_-@_-">
                  <c:v>3927.9986527777778</c:v>
                </c:pt>
                <c:pt idx="343" formatCode="_-* #,##0.00_-;\-* #,##0.00_-;_-* &quot;-&quot;??_-;_-@_-">
                  <c:v>3914.791069444444</c:v>
                </c:pt>
                <c:pt idx="344" formatCode="_-* #,##0.00_-;\-* #,##0.00_-;_-* &quot;-&quot;??_-;_-@_-">
                  <c:v>3908.2457083333352</c:v>
                </c:pt>
                <c:pt idx="345" formatCode="_-* #,##0.00_-;\-* #,##0.00_-;_-* &quot;-&quot;??_-;_-@_-">
                  <c:v>3903.5445138888908</c:v>
                </c:pt>
                <c:pt idx="346" formatCode="_-* #,##0.00_-;\-* #,##0.00_-;_-* &quot;-&quot;??_-;_-@_-">
                  <c:v>3894.7487083333331</c:v>
                </c:pt>
                <c:pt idx="347" formatCode="_-* #,##0.00_-;\-* #,##0.00_-;_-* &quot;-&quot;??_-;_-@_-">
                  <c:v>3892.686486111108</c:v>
                </c:pt>
                <c:pt idx="348" formatCode="_-* #,##0.00_-;\-* #,##0.00_-;_-* &quot;-&quot;??_-;_-@_-">
                  <c:v>3897.6856805555558</c:v>
                </c:pt>
                <c:pt idx="349" formatCode="_-* #,##0.00_-;\-* #,##0.00_-;_-* &quot;-&quot;??_-;_-@_-">
                  <c:v>3877.0997361111122</c:v>
                </c:pt>
                <c:pt idx="350" formatCode="_-* #,##0.00_-;\-* #,##0.00_-;_-* &quot;-&quot;??_-;_-@_-">
                  <c:v>3845.336833333336</c:v>
                </c:pt>
                <c:pt idx="351" formatCode="_-* #,##0.00_-;\-* #,##0.00_-;_-* &quot;-&quot;??_-;_-@_-">
                  <c:v>3854.1022916666589</c:v>
                </c:pt>
                <c:pt idx="352" formatCode="_-* #,##0.00_-;\-* #,##0.00_-;_-* &quot;-&quot;??_-;_-@_-">
                  <c:v>3842.6209444444439</c:v>
                </c:pt>
                <c:pt idx="353" formatCode="_-* #,##0.00_-;\-* #,##0.00_-;_-* &quot;-&quot;??_-;_-@_-">
                  <c:v>3832.0421249999999</c:v>
                </c:pt>
                <c:pt idx="354" formatCode="_-* #,##0.00_-;\-* #,##0.00_-;_-* &quot;-&quot;??_-;_-@_-">
                  <c:v>3824.0875277777768</c:v>
                </c:pt>
                <c:pt idx="355" formatCode="_-* #,##0.00_-;\-* #,##0.00_-;_-* &quot;-&quot;??_-;_-@_-">
                  <c:v>3812.4038888888899</c:v>
                </c:pt>
                <c:pt idx="356" formatCode="_-* #,##0.00_-;\-* #,##0.00_-;_-* &quot;-&quot;??_-;_-@_-">
                  <c:v>3798.2137499999999</c:v>
                </c:pt>
                <c:pt idx="357" formatCode="_-* #,##0.00_-;\-* #,##0.00_-;_-* &quot;-&quot;??_-;_-@_-">
                  <c:v>3785.7148888888892</c:v>
                </c:pt>
                <c:pt idx="358" formatCode="_-* #,##0.00_-;\-* #,##0.00_-;_-* &quot;-&quot;??_-;_-@_-">
                  <c:v>3777.2152777777769</c:v>
                </c:pt>
                <c:pt idx="359" formatCode="_-* #,##0.00_-;\-* #,##0.00_-;_-* &quot;-&quot;??_-;_-@_-">
                  <c:v>3781.7014027777768</c:v>
                </c:pt>
                <c:pt idx="360" formatCode="_-* #,##0.00_-;\-* #,##0.00_-;_-* &quot;-&quot;??_-;_-@_-">
                  <c:v>3784.5438472222222</c:v>
                </c:pt>
                <c:pt idx="361" formatCode="_-* #,##0.00_-;\-* #,##0.00_-;_-* &quot;-&quot;??_-;_-@_-">
                  <c:v>3787.3027222222222</c:v>
                </c:pt>
                <c:pt idx="362" formatCode="_-* #,##0.00_-;\-* #,##0.00_-;_-* &quot;-&quot;??_-;_-@_-">
                  <c:v>3795.2350416666641</c:v>
                </c:pt>
                <c:pt idx="363" formatCode="_-* #,##0.00_-;\-* #,##0.00_-;_-* &quot;-&quot;??_-;_-@_-">
                  <c:v>3798.4128472222219</c:v>
                </c:pt>
                <c:pt idx="364" formatCode="_-* #,##0.00_-;\-* #,##0.00_-;_-* &quot;-&quot;??_-;_-@_-">
                  <c:v>3807.965138888891</c:v>
                </c:pt>
                <c:pt idx="365" formatCode="_-* #,##0.00_-;\-* #,##0.00_-;_-* &quot;-&quot;??_-;_-@_-">
                  <c:v>3806.5775694444442</c:v>
                </c:pt>
                <c:pt idx="366" formatCode="_-* #,##0.00_-;\-* #,##0.00_-;_-* &quot;-&quot;??_-;_-@_-">
                  <c:v>3806.32177777778</c:v>
                </c:pt>
                <c:pt idx="367" formatCode="_-* #,##0.00_-;\-* #,##0.00_-;_-* &quot;-&quot;??_-;_-@_-">
                  <c:v>3810.6414583333358</c:v>
                </c:pt>
                <c:pt idx="368" formatCode="_-* #,##0.00_-;\-* #,##0.00_-;_-* &quot;-&quot;??_-;_-@_-">
                  <c:v>3815.7002499999999</c:v>
                </c:pt>
                <c:pt idx="369" formatCode="_-* #,##0.00_-;\-* #,##0.00_-;_-* &quot;-&quot;??_-;_-@_-">
                  <c:v>3818.511194444447</c:v>
                </c:pt>
                <c:pt idx="370" formatCode="_-* #,##0.00_-;\-* #,##0.00_-;_-* &quot;-&quot;??_-;_-@_-">
                  <c:v>3819.9533472222251</c:v>
                </c:pt>
                <c:pt idx="371" formatCode="_-* #,##0.00_-;\-* #,##0.00_-;_-* &quot;-&quot;??_-;_-@_-">
                  <c:v>3835.5515000000019</c:v>
                </c:pt>
                <c:pt idx="372" formatCode="_-* #,##0.00_-;\-* #,##0.00_-;_-* &quot;-&quot;??_-;_-@_-">
                  <c:v>3839.3398194444462</c:v>
                </c:pt>
                <c:pt idx="373" formatCode="_-* #,##0.00_-;\-* #,##0.00_-;_-* &quot;-&quot;??_-;_-@_-">
                  <c:v>3837.9058611111091</c:v>
                </c:pt>
                <c:pt idx="374" formatCode="_-* #,##0.00_-;\-* #,##0.00_-;_-* &quot;-&quot;??_-;_-@_-">
                  <c:v>3838.9218472222219</c:v>
                </c:pt>
                <c:pt idx="375" formatCode="_-* #,##0.00_-;\-* #,##0.00_-;_-* &quot;-&quot;??_-;_-@_-">
                  <c:v>3840.352138888893</c:v>
                </c:pt>
                <c:pt idx="376" formatCode="_-* #,##0.00_-;\-* #,##0.00_-;_-* &quot;-&quot;??_-;_-@_-">
                  <c:v>3849.8332222222261</c:v>
                </c:pt>
                <c:pt idx="377" formatCode="_-* #,##0.00_-;\-* #,##0.00_-;_-* &quot;-&quot;??_-;_-@_-">
                  <c:v>3853.7411388888909</c:v>
                </c:pt>
                <c:pt idx="378" formatCode="_-* #,##0.00_-;\-* #,##0.00_-;_-* &quot;-&quot;??_-;_-@_-">
                  <c:v>3859.4916805555572</c:v>
                </c:pt>
                <c:pt idx="379" formatCode="_-* #,##0.00_-;\-* #,##0.00_-;_-* &quot;-&quot;??_-;_-@_-">
                  <c:v>3891.6445555555551</c:v>
                </c:pt>
                <c:pt idx="380" formatCode="_-* #,##0.00_-;\-* #,##0.00_-;_-* &quot;-&quot;??_-;_-@_-">
                  <c:v>3923.972166666666</c:v>
                </c:pt>
                <c:pt idx="381" formatCode="_-* #,##0.00_-;\-* #,##0.00_-;_-* &quot;-&quot;??_-;_-@_-">
                  <c:v>3956.4732361111128</c:v>
                </c:pt>
                <c:pt idx="382" formatCode="_-* #,##0.00_-;\-* #,##0.00_-;_-* &quot;-&quot;??_-;_-@_-">
                  <c:v>3980.6499305555558</c:v>
                </c:pt>
                <c:pt idx="383" formatCode="_-* #,##0.00_-;\-* #,##0.00_-;_-* &quot;-&quot;??_-;_-@_-">
                  <c:v>3994.7896527777762</c:v>
                </c:pt>
                <c:pt idx="384" formatCode="_-* #,##0.00_-;\-* #,##0.00_-;_-* &quot;-&quot;??_-;_-@_-">
                  <c:v>4002.0373750000008</c:v>
                </c:pt>
                <c:pt idx="385" formatCode="_-* #,##0.00_-;\-* #,##0.00_-;_-* &quot;-&quot;??_-;_-@_-">
                  <c:v>4012.4560277777769</c:v>
                </c:pt>
                <c:pt idx="386" formatCode="_-* #,##0.00_-;\-* #,##0.00_-;_-* &quot;-&quot;??_-;_-@_-">
                  <c:v>4018.2584861111091</c:v>
                </c:pt>
                <c:pt idx="387" formatCode="_-* #,##0.00_-;\-* #,##0.00_-;_-* &quot;-&quot;??_-;_-@_-">
                  <c:v>4012.7433055555562</c:v>
                </c:pt>
                <c:pt idx="388" formatCode="_-* #,##0.00_-;\-* #,##0.00_-;_-* &quot;-&quot;??_-;_-@_-">
                  <c:v>4008.6934027777779</c:v>
                </c:pt>
                <c:pt idx="389" formatCode="_-* #,##0.00_-;\-* #,##0.00_-;_-* &quot;-&quot;??_-;_-@_-">
                  <c:v>4005.3770416666662</c:v>
                </c:pt>
                <c:pt idx="390" formatCode="_-* #,##0.00_-;\-* #,##0.00_-;_-* &quot;-&quot;??_-;_-@_-">
                  <c:v>4014.89102777778</c:v>
                </c:pt>
                <c:pt idx="391" formatCode="_-* #,##0.00_-;\-* #,##0.00_-;_-* &quot;-&quot;??_-;_-@_-">
                  <c:v>4016.1141250000001</c:v>
                </c:pt>
                <c:pt idx="392" formatCode="_-* #,##0.00_-;\-* #,##0.00_-;_-* &quot;-&quot;??_-;_-@_-">
                  <c:v>4014.235013888891</c:v>
                </c:pt>
                <c:pt idx="393" formatCode="_-* #,##0.00_-;\-* #,##0.00_-;_-* &quot;-&quot;??_-;_-@_-">
                  <c:v>4015.7871249999998</c:v>
                </c:pt>
                <c:pt idx="394" formatCode="_-* #,##0.00_-;\-* #,##0.00_-;_-* &quot;-&quot;??_-;_-@_-">
                  <c:v>4019.3759027777801</c:v>
                </c:pt>
                <c:pt idx="395" formatCode="_-* #,##0.00_-;\-* #,##0.00_-;_-* &quot;-&quot;??_-;_-@_-">
                  <c:v>4030.8637361111132</c:v>
                </c:pt>
                <c:pt idx="396" formatCode="_-* #,##0.00_-;\-* #,##0.00_-;_-* &quot;-&quot;??_-;_-@_-">
                  <c:v>4040.2643472222221</c:v>
                </c:pt>
                <c:pt idx="397" formatCode="_-* #,##0.00_-;\-* #,##0.00_-;_-* &quot;-&quot;??_-;_-@_-">
                  <c:v>4062.2416388888901</c:v>
                </c:pt>
                <c:pt idx="398" formatCode="_-* #,##0.00_-;\-* #,##0.00_-;_-* &quot;-&quot;??_-;_-@_-">
                  <c:v>4063.35102777778</c:v>
                </c:pt>
                <c:pt idx="399" formatCode="_-* #,##0.00_-;\-* #,##0.00_-;_-* &quot;-&quot;??_-;_-@_-">
                  <c:v>4065.5045</c:v>
                </c:pt>
                <c:pt idx="400" formatCode="_-* #,##0.00_-;\-* #,##0.00_-;_-* &quot;-&quot;??_-;_-@_-">
                  <c:v>4074.9340000000011</c:v>
                </c:pt>
                <c:pt idx="401" formatCode="_-* #,##0.00_-;\-* #,##0.00_-;_-* &quot;-&quot;??_-;_-@_-">
                  <c:v>4073.137444444445</c:v>
                </c:pt>
                <c:pt idx="402" formatCode="_-* #,##0.00_-;\-* #,##0.00_-;_-* &quot;-&quot;??_-;_-@_-">
                  <c:v>4076.320513888892</c:v>
                </c:pt>
                <c:pt idx="403" formatCode="_-* #,##0.00_-;\-* #,##0.00_-;_-* &quot;-&quot;??_-;_-@_-">
                  <c:v>4090.0576388888899</c:v>
                </c:pt>
                <c:pt idx="404" formatCode="_-* #,##0.00_-;\-* #,##0.00_-;_-* &quot;-&quot;??_-;_-@_-">
                  <c:v>4100.0353611111104</c:v>
                </c:pt>
                <c:pt idx="405" formatCode="_-* #,##0.00_-;\-* #,##0.00_-;_-* &quot;-&quot;??_-;_-@_-">
                  <c:v>4104.0603194444438</c:v>
                </c:pt>
                <c:pt idx="406" formatCode="_-* #,##0.00_-;\-* #,##0.00_-;_-* &quot;-&quot;??_-;_-@_-">
                  <c:v>4108.4685555555552</c:v>
                </c:pt>
                <c:pt idx="407" formatCode="_-* #,##0.00_-;\-* #,##0.00_-;_-* &quot;-&quot;??_-;_-@_-">
                  <c:v>4089.185472222222</c:v>
                </c:pt>
                <c:pt idx="408" formatCode="_-* #,##0.00_-;\-* #,##0.00_-;_-* &quot;-&quot;??_-;_-@_-">
                  <c:v>4063.5857083333349</c:v>
                </c:pt>
                <c:pt idx="409" formatCode="_-* #,##0.00_-;\-* #,##0.00_-;_-* &quot;-&quot;??_-;_-@_-">
                  <c:v>4044.022736111111</c:v>
                </c:pt>
                <c:pt idx="410" formatCode="_-* #,##0.00_-;\-* #,##0.00_-;_-* &quot;-&quot;??_-;_-@_-">
                  <c:v>4037.094347222222</c:v>
                </c:pt>
                <c:pt idx="411" formatCode="_-* #,##0.00_-;\-* #,##0.00_-;_-* &quot;-&quot;??_-;_-@_-">
                  <c:v>4026.8157083333372</c:v>
                </c:pt>
                <c:pt idx="412" formatCode="_-* #,##0.00_-;\-* #,##0.00_-;_-* &quot;-&quot;??_-;_-@_-">
                  <c:v>4009.7117638888908</c:v>
                </c:pt>
                <c:pt idx="413" formatCode="_-* #,##0.00_-;\-* #,##0.00_-;_-* &quot;-&quot;??_-;_-@_-">
                  <c:v>3989.583833333335</c:v>
                </c:pt>
                <c:pt idx="414" formatCode="_-* #,##0.00_-;\-* #,##0.00_-;_-* &quot;-&quot;??_-;_-@_-">
                  <c:v>3973.1467777777762</c:v>
                </c:pt>
                <c:pt idx="415" formatCode="_-* #,##0.00_-;\-* #,##0.00_-;_-* &quot;-&quot;??_-;_-@_-">
                  <c:v>3964.7918611111081</c:v>
                </c:pt>
                <c:pt idx="416" formatCode="_-* #,##0.00_-;\-* #,##0.00_-;_-* &quot;-&quot;??_-;_-@_-">
                  <c:v>3962.3852916666651</c:v>
                </c:pt>
                <c:pt idx="417" formatCode="_-* #,##0.00_-;\-* #,##0.00_-;_-* &quot;-&quot;??_-;_-@_-">
                  <c:v>3973.510652777778</c:v>
                </c:pt>
                <c:pt idx="418" formatCode="_-* #,##0.00_-;\-* #,##0.00_-;_-* &quot;-&quot;??_-;_-@_-">
                  <c:v>3973.7914305555569</c:v>
                </c:pt>
                <c:pt idx="419" formatCode="_-* #,##0.00_-;\-* #,##0.00_-;_-* &quot;-&quot;??_-;_-@_-">
                  <c:v>3958.6972916666641</c:v>
                </c:pt>
                <c:pt idx="420" formatCode="_-* #,##0.00_-;\-* #,##0.00_-;_-* &quot;-&quot;??_-;_-@_-">
                  <c:v>3930.4171527777812</c:v>
                </c:pt>
                <c:pt idx="421" formatCode="_-* #,##0.00_-;\-* #,##0.00_-;_-* &quot;-&quot;??_-;_-@_-">
                  <c:v>3905.6615000000002</c:v>
                </c:pt>
                <c:pt idx="422" formatCode="_-* #,##0.00_-;\-* #,##0.00_-;_-* &quot;-&quot;??_-;_-@_-">
                  <c:v>3892.717597222223</c:v>
                </c:pt>
                <c:pt idx="423" formatCode="_-* #,##0.00_-;\-* #,##0.00_-;_-* &quot;-&quot;??_-;_-@_-">
                  <c:v>3888.8744444444451</c:v>
                </c:pt>
                <c:pt idx="424" formatCode="_-* #,##0.00_-;\-* #,##0.00_-;_-* &quot;-&quot;??_-;_-@_-">
                  <c:v>3888.5746250000002</c:v>
                </c:pt>
                <c:pt idx="425" formatCode="_-* #,##0.00_-;\-* #,##0.00_-;_-* &quot;-&quot;??_-;_-@_-">
                  <c:v>3870.3036388888909</c:v>
                </c:pt>
                <c:pt idx="426" formatCode="_-* #,##0.00_-;\-* #,##0.00_-;_-* &quot;-&quot;??_-;_-@_-">
                  <c:v>3860.6078333333362</c:v>
                </c:pt>
                <c:pt idx="427" formatCode="_-* #,##0.00_-;\-* #,##0.00_-;_-* &quot;-&quot;??_-;_-@_-">
                  <c:v>3840.4505277777798</c:v>
                </c:pt>
                <c:pt idx="428" formatCode="_-* #,##0.00_-;\-* #,##0.00_-;_-* &quot;-&quot;??_-;_-@_-">
                  <c:v>3842.5644583333342</c:v>
                </c:pt>
                <c:pt idx="429" formatCode="_-* #,##0.00_-;\-* #,##0.00_-;_-* &quot;-&quot;??_-;_-@_-">
                  <c:v>3820.1258888888892</c:v>
                </c:pt>
                <c:pt idx="430" formatCode="_-* #,##0.00_-;\-* #,##0.00_-;_-* &quot;-&quot;??_-;_-@_-">
                  <c:v>3803.9282083333342</c:v>
                </c:pt>
                <c:pt idx="431" formatCode="_-* #,##0.00_-;\-* #,##0.00_-;_-* &quot;-&quot;??_-;_-@_-">
                  <c:v>3782.1563194444452</c:v>
                </c:pt>
                <c:pt idx="432" formatCode="_-* #,##0.00_-;\-* #,##0.00_-;_-* &quot;-&quot;??_-;_-@_-">
                  <c:v>3723.2047361111122</c:v>
                </c:pt>
                <c:pt idx="433" formatCode="_-* #,##0.00_-;\-* #,##0.00_-;_-* &quot;-&quot;??_-;_-@_-">
                  <c:v>3669.145541666664</c:v>
                </c:pt>
                <c:pt idx="434" formatCode="_-* #,##0.00_-;\-* #,##0.00_-;_-* &quot;-&quot;??_-;_-@_-">
                  <c:v>3589.3529444444462</c:v>
                </c:pt>
                <c:pt idx="435" formatCode="_-* #,##0.00_-;\-* #,##0.00_-;_-* &quot;-&quot;??_-;_-@_-">
                  <c:v>3559.7639166666668</c:v>
                </c:pt>
                <c:pt idx="436" formatCode="_-* #,##0.00_-;\-* #,##0.00_-;_-* &quot;-&quot;??_-;_-@_-">
                  <c:v>3551.0379166666671</c:v>
                </c:pt>
                <c:pt idx="437" formatCode="_-* #,##0.00_-;\-* #,##0.00_-;_-* &quot;-&quot;??_-;_-@_-">
                  <c:v>3540.793916666667</c:v>
                </c:pt>
                <c:pt idx="438" formatCode="_-* #,##0.00_-;\-* #,##0.00_-;_-* &quot;-&quot;??_-;_-@_-">
                  <c:v>3549.8173333333398</c:v>
                </c:pt>
                <c:pt idx="439" formatCode="_-* #,##0.00_-;\-* #,##0.00_-;_-* &quot;-&quot;??_-;_-@_-">
                  <c:v>3560.3517083333368</c:v>
                </c:pt>
                <c:pt idx="440" formatCode="_-* #,##0.00_-;\-* #,##0.00_-;_-* &quot;-&quot;??_-;_-@_-">
                  <c:v>3553.3338611111099</c:v>
                </c:pt>
                <c:pt idx="441" formatCode="_-* #,##0.00_-;\-* #,##0.00_-;_-* &quot;-&quot;??_-;_-@_-">
                  <c:v>3547.4245138888909</c:v>
                </c:pt>
                <c:pt idx="442" formatCode="_-* #,##0.00_-;\-* #,##0.00_-;_-* &quot;-&quot;??_-;_-@_-">
                  <c:v>3538.0229166666659</c:v>
                </c:pt>
                <c:pt idx="443" formatCode="_-* #,##0.00_-;\-* #,##0.00_-;_-* &quot;-&quot;??_-;_-@_-">
                  <c:v>3538.6085972222209</c:v>
                </c:pt>
                <c:pt idx="444" formatCode="_-* #,##0.00_-;\-* #,##0.00_-;_-* &quot;-&quot;??_-;_-@_-">
                  <c:v>3536.1045555555552</c:v>
                </c:pt>
                <c:pt idx="445" formatCode="_-* #,##0.00_-;\-* #,##0.00_-;_-* &quot;-&quot;??_-;_-@_-">
                  <c:v>3517.6256527777768</c:v>
                </c:pt>
                <c:pt idx="446" formatCode="_-* #,##0.00_-;\-* #,##0.00_-;_-* &quot;-&quot;??_-;_-@_-">
                  <c:v>3503.8382638888879</c:v>
                </c:pt>
                <c:pt idx="447" formatCode="_-* #,##0.00_-;\-* #,##0.00_-;_-* &quot;-&quot;??_-;_-@_-">
                  <c:v>3486.3361250000012</c:v>
                </c:pt>
                <c:pt idx="448" formatCode="_-* #,##0.00_-;\-* #,##0.00_-;_-* &quot;-&quot;??_-;_-@_-">
                  <c:v>3475.4993888888898</c:v>
                </c:pt>
                <c:pt idx="449" formatCode="_-* #,##0.00_-;\-* #,##0.00_-;_-* &quot;-&quot;??_-;_-@_-">
                  <c:v>3456.8563333333359</c:v>
                </c:pt>
                <c:pt idx="450" formatCode="_-* #,##0.00_-;\-* #,##0.00_-;_-* &quot;-&quot;??_-;_-@_-">
                  <c:v>3455.9556944444462</c:v>
                </c:pt>
                <c:pt idx="451" formatCode="_-* #,##0.00_-;\-* #,##0.00_-;_-* &quot;-&quot;??_-;_-@_-">
                  <c:v>3460.467888888888</c:v>
                </c:pt>
                <c:pt idx="452" formatCode="_-* #,##0.00_-;\-* #,##0.00_-;_-* &quot;-&quot;??_-;_-@_-">
                  <c:v>3469.1131388888921</c:v>
                </c:pt>
                <c:pt idx="453" formatCode="_-* #,##0.00_-;\-* #,##0.00_-;_-* &quot;-&quot;??_-;_-@_-">
                  <c:v>3458.7040416666568</c:v>
                </c:pt>
                <c:pt idx="454" formatCode="_-* #,##0.00_-;\-* #,##0.00_-;_-* &quot;-&quot;??_-;_-@_-">
                  <c:v>3438.0241111111109</c:v>
                </c:pt>
                <c:pt idx="455" formatCode="_-* #,##0.00_-;\-* #,##0.00_-;_-* &quot;-&quot;??_-;_-@_-">
                  <c:v>3402.940916666666</c:v>
                </c:pt>
                <c:pt idx="456" formatCode="_-* #,##0.00_-;\-* #,##0.00_-;_-* &quot;-&quot;??_-;_-@_-">
                  <c:v>3378.4564999999989</c:v>
                </c:pt>
                <c:pt idx="457" formatCode="_-* #,##0.00_-;\-* #,##0.00_-;_-* &quot;-&quot;??_-;_-@_-">
                  <c:v>3356.7752499999988</c:v>
                </c:pt>
                <c:pt idx="458" formatCode="_-* #,##0.00_-;\-* #,##0.00_-;_-* &quot;-&quot;??_-;_-@_-">
                  <c:v>3332.0941944444462</c:v>
                </c:pt>
                <c:pt idx="459" formatCode="_-* #,##0.00_-;\-* #,##0.00_-;_-* &quot;-&quot;??_-;_-@_-">
                  <c:v>3313.3270555555582</c:v>
                </c:pt>
                <c:pt idx="460" formatCode="_-* #,##0.00_-;\-* #,##0.00_-;_-* &quot;-&quot;??_-;_-@_-">
                  <c:v>3277.9652083333358</c:v>
                </c:pt>
                <c:pt idx="461" formatCode="_-* #,##0.00_-;\-* #,##0.00_-;_-* &quot;-&quot;??_-;_-@_-">
                  <c:v>3260.1991111111111</c:v>
                </c:pt>
                <c:pt idx="462" formatCode="_-* #,##0.00_-;\-* #,##0.00_-;_-* &quot;-&quot;??_-;_-@_-">
                  <c:v>3282.6560277777771</c:v>
                </c:pt>
                <c:pt idx="463" formatCode="_-* #,##0.00_-;\-* #,##0.00_-;_-* &quot;-&quot;??_-;_-@_-">
                  <c:v>3286.9440555555561</c:v>
                </c:pt>
                <c:pt idx="464" formatCode="_-* #,##0.00_-;\-* #,##0.00_-;_-* &quot;-&quot;??_-;_-@_-">
                  <c:v>3303.2877222222228</c:v>
                </c:pt>
                <c:pt idx="465" formatCode="_-* #,##0.00_-;\-* #,##0.00_-;_-* &quot;-&quot;??_-;_-@_-">
                  <c:v>3295.0427777777782</c:v>
                </c:pt>
                <c:pt idx="466" formatCode="_-* #,##0.00_-;\-* #,##0.00_-;_-* &quot;-&quot;??_-;_-@_-">
                  <c:v>3278.370013888893</c:v>
                </c:pt>
                <c:pt idx="467" formatCode="_-* #,##0.00_-;\-* #,##0.00_-;_-* &quot;-&quot;??_-;_-@_-">
                  <c:v>3280.3593333333401</c:v>
                </c:pt>
                <c:pt idx="468" formatCode="_-* #,##0.00_-;\-* #,##0.00_-;_-* &quot;-&quot;??_-;_-@_-">
                  <c:v>3271.6865138888902</c:v>
                </c:pt>
                <c:pt idx="469" formatCode="_-* #,##0.00_-;\-* #,##0.00_-;_-* &quot;-&quot;??_-;_-@_-">
                  <c:v>3244.9779722222252</c:v>
                </c:pt>
                <c:pt idx="470" formatCode="_-* #,##0.00_-;\-* #,##0.00_-;_-* &quot;-&quot;??_-;_-@_-">
                  <c:v>3228.56476388889</c:v>
                </c:pt>
                <c:pt idx="471" formatCode="_-* #,##0.00_-;\-* #,##0.00_-;_-* &quot;-&quot;??_-;_-@_-">
                  <c:v>3216.0143750000002</c:v>
                </c:pt>
                <c:pt idx="472" formatCode="_-* #,##0.00_-;\-* #,##0.00_-;_-* &quot;-&quot;??_-;_-@_-">
                  <c:v>3215.123097222222</c:v>
                </c:pt>
                <c:pt idx="473" formatCode="_-* #,##0.00_-;\-* #,##0.00_-;_-* &quot;-&quot;??_-;_-@_-">
                  <c:v>3204.762083333334</c:v>
                </c:pt>
                <c:pt idx="474" formatCode="_-* #,##0.00_-;\-* #,##0.00_-;_-* &quot;-&quot;??_-;_-@_-">
                  <c:v>3186.4268888888892</c:v>
                </c:pt>
                <c:pt idx="475" formatCode="_-* #,##0.00_-;\-* #,##0.00_-;_-* &quot;-&quot;??_-;_-@_-">
                  <c:v>3175.490277777777</c:v>
                </c:pt>
                <c:pt idx="476" formatCode="_-* #,##0.00_-;\-* #,##0.00_-;_-* &quot;-&quot;??_-;_-@_-">
                  <c:v>3167.394416666667</c:v>
                </c:pt>
                <c:pt idx="477" formatCode="_-* #,##0.00_-;\-* #,##0.00_-;_-* &quot;-&quot;??_-;_-@_-">
                  <c:v>3152.673833333336</c:v>
                </c:pt>
                <c:pt idx="478" formatCode="_-* #,##0.00_-;\-* #,##0.00_-;_-* &quot;-&quot;??_-;_-@_-">
                  <c:v>3121.0811388888919</c:v>
                </c:pt>
                <c:pt idx="479" formatCode="_-* #,##0.00_-;\-* #,##0.00_-;_-* &quot;-&quot;??_-;_-@_-">
                  <c:v>3131.9780277777782</c:v>
                </c:pt>
                <c:pt idx="480" formatCode="_-* #,##0.00_-;\-* #,##0.00_-;_-* &quot;-&quot;??_-;_-@_-">
                  <c:v>3100.4906666666661</c:v>
                </c:pt>
                <c:pt idx="481" formatCode="_-* #,##0.00_-;\-* #,##0.00_-;_-* &quot;-&quot;??_-;_-@_-">
                  <c:v>3057.834166666667</c:v>
                </c:pt>
                <c:pt idx="482" formatCode="_-* #,##0.00_-;\-* #,##0.00_-;_-* &quot;-&quot;??_-;_-@_-">
                  <c:v>3045.0036111111108</c:v>
                </c:pt>
                <c:pt idx="483" formatCode="_-* #,##0.00_-;\-* #,##0.00_-;_-* &quot;-&quot;??_-;_-@_-">
                  <c:v>3039.707291666663</c:v>
                </c:pt>
                <c:pt idx="484" formatCode="_-* #,##0.00_-;\-* #,##0.00_-;_-* &quot;-&quot;??_-;_-@_-">
                  <c:v>3047.566763888889</c:v>
                </c:pt>
                <c:pt idx="485" formatCode="_-* #,##0.00_-;\-* #,##0.00_-;_-* &quot;-&quot;??_-;_-@_-">
                  <c:v>3076.4787083333358</c:v>
                </c:pt>
                <c:pt idx="486" formatCode="_-* #,##0.00_-;\-* #,##0.00_-;_-* &quot;-&quot;??_-;_-@_-">
                  <c:v>3085.1462083333331</c:v>
                </c:pt>
                <c:pt idx="487" formatCode="_-* #,##0.00_-;\-* #,##0.00_-;_-* &quot;-&quot;??_-;_-@_-">
                  <c:v>3093.9155972222252</c:v>
                </c:pt>
                <c:pt idx="488" formatCode="_-* #,##0.00_-;\-* #,##0.00_-;_-* &quot;-&quot;??_-;_-@_-">
                  <c:v>3100.9720833333358</c:v>
                </c:pt>
                <c:pt idx="489" formatCode="_-* #,##0.00_-;\-* #,##0.00_-;_-* &quot;-&quot;??_-;_-@_-">
                  <c:v>3126.298888888884</c:v>
                </c:pt>
                <c:pt idx="490" formatCode="_-* #,##0.00_-;\-* #,##0.00_-;_-* &quot;-&quot;??_-;_-@_-">
                  <c:v>3146.228694444439</c:v>
                </c:pt>
                <c:pt idx="491" formatCode="_-* #,##0.00_-;\-* #,##0.00_-;_-* &quot;-&quot;??_-;_-@_-">
                  <c:v>3132.3465000000001</c:v>
                </c:pt>
                <c:pt idx="492" formatCode="_-* #,##0.00_-;\-* #,##0.00_-;_-* &quot;-&quot;??_-;_-@_-">
                  <c:v>3109.6889583333332</c:v>
                </c:pt>
                <c:pt idx="493" formatCode="_-* #,##0.00_-;\-* #,##0.00_-;_-* &quot;-&quot;??_-;_-@_-">
                  <c:v>3103.301611111111</c:v>
                </c:pt>
                <c:pt idx="494" formatCode="_-* #,##0.00_-;\-* #,##0.00_-;_-* &quot;-&quot;??_-;_-@_-">
                  <c:v>3119.9071666666659</c:v>
                </c:pt>
                <c:pt idx="495" formatCode="_-* #,##0.00_-;\-* #,##0.00_-;_-* &quot;-&quot;??_-;_-@_-">
                  <c:v>3110.5405277777782</c:v>
                </c:pt>
                <c:pt idx="496" formatCode="_-* #,##0.00_-;\-* #,##0.00_-;_-* &quot;-&quot;??_-;_-@_-">
                  <c:v>3082.768527777775</c:v>
                </c:pt>
                <c:pt idx="497" formatCode="_-* #,##0.00_-;\-* #,##0.00_-;_-* &quot;-&quot;??_-;_-@_-">
                  <c:v>3040.5370833333359</c:v>
                </c:pt>
                <c:pt idx="498" formatCode="_-* #,##0.00_-;\-* #,##0.00_-;_-* &quot;-&quot;??_-;_-@_-">
                  <c:v>3017.0980694444438</c:v>
                </c:pt>
                <c:pt idx="499" formatCode="_-* #,##0.00_-;\-* #,##0.00_-;_-* &quot;-&quot;??_-;_-@_-">
                  <c:v>3002.3886944444439</c:v>
                </c:pt>
                <c:pt idx="500" formatCode="_-* #,##0.00_-;\-* #,##0.00_-;_-* &quot;-&quot;??_-;_-@_-">
                  <c:v>2971.422861111108</c:v>
                </c:pt>
                <c:pt idx="501" formatCode="_-* #,##0.00_-;\-* #,##0.00_-;_-* &quot;-&quot;??_-;_-@_-">
                  <c:v>2942.6421111111108</c:v>
                </c:pt>
                <c:pt idx="502" formatCode="_-* #,##0.00_-;\-* #,##0.00_-;_-* &quot;-&quot;??_-;_-@_-">
                  <c:v>2894.9117500000029</c:v>
                </c:pt>
                <c:pt idx="503" formatCode="_-* #,##0.00_-;\-* #,##0.00_-;_-* &quot;-&quot;??_-;_-@_-">
                  <c:v>2845.0880138888901</c:v>
                </c:pt>
                <c:pt idx="504" formatCode="_-* #,##0.00_-;\-* #,##0.00_-;_-* &quot;-&quot;??_-;_-@_-">
                  <c:v>2828.9440000000009</c:v>
                </c:pt>
                <c:pt idx="505" formatCode="_-* #,##0.00_-;\-* #,##0.00_-;_-* &quot;-&quot;??_-;_-@_-">
                  <c:v>2817.0546666666651</c:v>
                </c:pt>
                <c:pt idx="506" formatCode="_-* #,##0.00_-;\-* #,##0.00_-;_-* &quot;-&quot;??_-;_-@_-">
                  <c:v>2801.049041666663</c:v>
                </c:pt>
                <c:pt idx="507" formatCode="_-* #,##0.00_-;\-* #,##0.00_-;_-* &quot;-&quot;??_-;_-@_-">
                  <c:v>2787.2565555555561</c:v>
                </c:pt>
                <c:pt idx="508" formatCode="_-* #,##0.00_-;\-* #,##0.00_-;_-* &quot;-&quot;??_-;_-@_-">
                  <c:v>2780.535277777778</c:v>
                </c:pt>
                <c:pt idx="509" formatCode="_-* #,##0.00_-;\-* #,##0.00_-;_-* &quot;-&quot;??_-;_-@_-">
                  <c:v>2741.20525</c:v>
                </c:pt>
                <c:pt idx="510" formatCode="_-* #,##0.00_-;\-* #,##0.00_-;_-* &quot;-&quot;??_-;_-@_-">
                  <c:v>2734.2254861111091</c:v>
                </c:pt>
                <c:pt idx="511" formatCode="_-* #,##0.00_-;\-* #,##0.00_-;_-* &quot;-&quot;??_-;_-@_-">
                  <c:v>2737.2968472222201</c:v>
                </c:pt>
                <c:pt idx="512" formatCode="_-* #,##0.00_-;\-* #,##0.00_-;_-* &quot;-&quot;??_-;_-@_-">
                  <c:v>2693.7539444444451</c:v>
                </c:pt>
                <c:pt idx="513" formatCode="_-* #,##0.00_-;\-* #,##0.00_-;_-* &quot;-&quot;??_-;_-@_-">
                  <c:v>2663.0173333333369</c:v>
                </c:pt>
                <c:pt idx="514" formatCode="_-* #,##0.00_-;\-* #,##0.00_-;_-* &quot;-&quot;??_-;_-@_-">
                  <c:v>2606.8884444444438</c:v>
                </c:pt>
                <c:pt idx="515" formatCode="_-* #,##0.00_-;\-* #,##0.00_-;_-* &quot;-&quot;??_-;_-@_-">
                  <c:v>2572.169249999994</c:v>
                </c:pt>
                <c:pt idx="516" formatCode="_-* #,##0.00_-;\-* #,##0.00_-;_-* &quot;-&quot;??_-;_-@_-">
                  <c:v>2545.3179027777801</c:v>
                </c:pt>
                <c:pt idx="517" formatCode="_-* #,##0.00_-;\-* #,##0.00_-;_-* &quot;-&quot;??_-;_-@_-">
                  <c:v>2510.6651388888909</c:v>
                </c:pt>
                <c:pt idx="518" formatCode="_-* #,##0.00_-;\-* #,##0.00_-;_-* &quot;-&quot;??_-;_-@_-">
                  <c:v>2474.4126666666662</c:v>
                </c:pt>
                <c:pt idx="519" formatCode="_-* #,##0.00_-;\-* #,##0.00_-;_-* &quot;-&quot;??_-;_-@_-">
                  <c:v>2450.670819444445</c:v>
                </c:pt>
                <c:pt idx="520" formatCode="_-* #,##0.00_-;\-* #,##0.00_-;_-* &quot;-&quot;??_-;_-@_-">
                  <c:v>2430.4777638888909</c:v>
                </c:pt>
                <c:pt idx="521" formatCode="_-* #,##0.00_-;\-* #,##0.00_-;_-* &quot;-&quot;??_-;_-@_-">
                  <c:v>2431.6513472222241</c:v>
                </c:pt>
                <c:pt idx="522" formatCode="_-* #,##0.00_-;\-* #,##0.00_-;_-* &quot;-&quot;??_-;_-@_-">
                  <c:v>2433.8884027777772</c:v>
                </c:pt>
                <c:pt idx="523" formatCode="_-* #,##0.00_-;\-* #,##0.00_-;_-* &quot;-&quot;??_-;_-@_-">
                  <c:v>2419.6800833333332</c:v>
                </c:pt>
                <c:pt idx="524" formatCode="_-* #,##0.00_-;\-* #,##0.00_-;_-* &quot;-&quot;??_-;_-@_-">
                  <c:v>2397.008305555556</c:v>
                </c:pt>
                <c:pt idx="525" formatCode="_-* #,##0.00_-;\-* #,##0.00_-;_-* &quot;-&quot;??_-;_-@_-">
                  <c:v>2379.7308333333349</c:v>
                </c:pt>
                <c:pt idx="526" formatCode="_-* #,##0.00_-;\-* #,##0.00_-;_-* &quot;-&quot;??_-;_-@_-">
                  <c:v>2374.539888888889</c:v>
                </c:pt>
                <c:pt idx="527" formatCode="_-* #,##0.00_-;\-* #,##0.00_-;_-* &quot;-&quot;??_-;_-@_-">
                  <c:v>2375.9801527777799</c:v>
                </c:pt>
                <c:pt idx="528" formatCode="_-* #,##0.00_-;\-* #,##0.00_-;_-* &quot;-&quot;??_-;_-@_-">
                  <c:v>2366.3750277777781</c:v>
                </c:pt>
                <c:pt idx="529" formatCode="_-* #,##0.00_-;\-* #,##0.00_-;_-* &quot;-&quot;??_-;_-@_-">
                  <c:v>2363.90438888889</c:v>
                </c:pt>
                <c:pt idx="530" formatCode="_-* #,##0.00_-;\-* #,##0.00_-;_-* &quot;-&quot;??_-;_-@_-">
                  <c:v>2377.1540555555562</c:v>
                </c:pt>
                <c:pt idx="531" formatCode="_-* #,##0.00_-;\-* #,##0.00_-;_-* &quot;-&quot;??_-;_-@_-">
                  <c:v>2382.3185972222232</c:v>
                </c:pt>
                <c:pt idx="532" formatCode="_-* #,##0.00_-;\-* #,##0.00_-;_-* &quot;-&quot;??_-;_-@_-">
                  <c:v>2393.4897083333349</c:v>
                </c:pt>
                <c:pt idx="533" formatCode="_-* #,##0.00_-;\-* #,##0.00_-;_-* &quot;-&quot;??_-;_-@_-">
                  <c:v>2398.947069444444</c:v>
                </c:pt>
                <c:pt idx="534" formatCode="_-* #,##0.00_-;\-* #,##0.00_-;_-* &quot;-&quot;??_-;_-@_-">
                  <c:v>2375.3038750000001</c:v>
                </c:pt>
                <c:pt idx="535" formatCode="_-* #,##0.00_-;\-* #,##0.00_-;_-* &quot;-&quot;??_-;_-@_-">
                  <c:v>2340.0249166666672</c:v>
                </c:pt>
                <c:pt idx="536" formatCode="_-* #,##0.00_-;\-* #,##0.00_-;_-* &quot;-&quot;??_-;_-@_-">
                  <c:v>2299.9841250000009</c:v>
                </c:pt>
                <c:pt idx="537" formatCode="_-* #,##0.00_-;\-* #,##0.00_-;_-* &quot;-&quot;??_-;_-@_-">
                  <c:v>2269.303430555558</c:v>
                </c:pt>
                <c:pt idx="538" formatCode="_-* #,##0.00_-;\-* #,##0.00_-;_-* &quot;-&quot;??_-;_-@_-">
                  <c:v>2242.6765833333352</c:v>
                </c:pt>
                <c:pt idx="539" formatCode="_-* #,##0.00_-;\-* #,##0.00_-;_-* &quot;-&quot;??_-;_-@_-">
                  <c:v>2223.7609166666662</c:v>
                </c:pt>
                <c:pt idx="540" formatCode="_-* #,##0.00_-;\-* #,##0.00_-;_-* &quot;-&quot;??_-;_-@_-">
                  <c:v>2205.140652777779</c:v>
                </c:pt>
                <c:pt idx="541" formatCode="_-* #,##0.00_-;\-* #,##0.00_-;_-* &quot;-&quot;??_-;_-@_-">
                  <c:v>2175.1106388888902</c:v>
                </c:pt>
                <c:pt idx="542" formatCode="_-* #,##0.00_-;\-* #,##0.00_-;_-* &quot;-&quot;??_-;_-@_-">
                  <c:v>2167.4065694444448</c:v>
                </c:pt>
                <c:pt idx="543" formatCode="_-* #,##0.00_-;\-* #,##0.00_-;_-* &quot;-&quot;??_-;_-@_-">
                  <c:v>2152.159291666665</c:v>
                </c:pt>
                <c:pt idx="544" formatCode="_-* #,##0.00_-;\-* #,##0.00_-;_-* &quot;-&quot;??_-;_-@_-">
                  <c:v>2151.7961249999998</c:v>
                </c:pt>
                <c:pt idx="545" formatCode="_-* #,##0.00_-;\-* #,##0.00_-;_-* &quot;-&quot;??_-;_-@_-">
                  <c:v>2153.0587638888901</c:v>
                </c:pt>
                <c:pt idx="546" formatCode="_-* #,##0.00_-;\-* #,##0.00_-;_-* &quot;-&quot;??_-;_-@_-">
                  <c:v>2151.5384027777782</c:v>
                </c:pt>
              </c:numCache>
            </c:numRef>
          </c:val>
          <c:smooth val="0"/>
          <c:extLst>
            <c:ext xmlns:c16="http://schemas.microsoft.com/office/drawing/2014/chart" uri="{C3380CC4-5D6E-409C-BE32-E72D297353CC}">
              <c16:uniqueId val="{00000001-B6C7-4A05-8BA0-9624E69473E8}"/>
            </c:ext>
          </c:extLst>
        </c:ser>
        <c:dLbls>
          <c:showLegendKey val="0"/>
          <c:showVal val="0"/>
          <c:showCatName val="0"/>
          <c:showSerName val="0"/>
          <c:showPercent val="0"/>
          <c:showBubbleSize val="0"/>
        </c:dLbls>
        <c:smooth val="0"/>
        <c:axId val="-2089263272"/>
        <c:axId val="-2089260232"/>
      </c:lineChart>
      <c:dateAx>
        <c:axId val="-2089263272"/>
        <c:scaling>
          <c:orientation val="minMax"/>
        </c:scaling>
        <c:delete val="0"/>
        <c:axPos val="b"/>
        <c:numFmt formatCode="mmm\-yy" sourceLinked="0"/>
        <c:majorTickMark val="out"/>
        <c:minorTickMark val="none"/>
        <c:tickLblPos val="nextTo"/>
        <c:txPr>
          <a:bodyPr/>
          <a:lstStyle/>
          <a:p>
            <a:pPr>
              <a:defRPr sz="1200"/>
            </a:pPr>
            <a:endParaRPr lang="en-US"/>
          </a:p>
        </c:txPr>
        <c:crossAx val="-2089260232"/>
        <c:crosses val="autoZero"/>
        <c:auto val="1"/>
        <c:lblOffset val="100"/>
        <c:baseTimeUnit val="days"/>
        <c:majorUnit val="3"/>
        <c:majorTimeUnit val="months"/>
      </c:dateAx>
      <c:valAx>
        <c:axId val="-2089260232"/>
        <c:scaling>
          <c:orientation val="minMax"/>
        </c:scaling>
        <c:delete val="0"/>
        <c:axPos val="l"/>
        <c:majorGridlines>
          <c:spPr>
            <a:ln>
              <a:solidFill>
                <a:sysClr val="windowText" lastClr="000000">
                  <a:alpha val="8000"/>
                </a:sysClr>
              </a:solidFill>
              <a:prstDash val="sysDash"/>
            </a:ln>
          </c:spPr>
        </c:majorGridlines>
        <c:numFmt formatCode="_-* #,##0_-;\-* #,##0_-;_-* &quot;-&quot;_-;_-@_-" sourceLinked="0"/>
        <c:majorTickMark val="out"/>
        <c:minorTickMark val="none"/>
        <c:tickLblPos val="nextTo"/>
        <c:txPr>
          <a:bodyPr/>
          <a:lstStyle/>
          <a:p>
            <a:pPr>
              <a:defRPr sz="1200"/>
            </a:pPr>
            <a:endParaRPr lang="en-US"/>
          </a:p>
        </c:txPr>
        <c:crossAx val="-2089263272"/>
        <c:crosses val="autoZero"/>
        <c:crossBetween val="between"/>
        <c:majorUnit val="1000"/>
      </c:valAx>
      <c:spPr>
        <a:noFill/>
        <a:ln w="25400">
          <a:noFill/>
        </a:ln>
      </c:spPr>
    </c:plotArea>
    <c:legend>
      <c:legendPos val="r"/>
      <c:layout>
        <c:manualLayout>
          <c:xMode val="edge"/>
          <c:yMode val="edge"/>
          <c:x val="0.51043845518877395"/>
          <c:y val="0.78027463094378402"/>
          <c:w val="0.42904373851889099"/>
          <c:h val="9.5092732751916403E-2"/>
        </c:manualLayout>
      </c:layout>
      <c:overlay val="1"/>
      <c:spPr>
        <a:solidFill>
          <a:sysClr val="window" lastClr="FFFFFF"/>
        </a:solidFill>
      </c:spPr>
      <c:txPr>
        <a:bodyPr/>
        <a:lstStyle/>
        <a:p>
          <a:pPr>
            <a:defRPr sz="1200"/>
          </a:pPr>
          <a:endParaRPr lang="en-US"/>
        </a:p>
      </c:txPr>
    </c:legend>
    <c:plotVisOnly val="1"/>
    <c:dispBlanksAs val="gap"/>
    <c:showDLblsOverMax val="0"/>
  </c:chart>
  <c:spPr>
    <a:ln>
      <a:noFill/>
    </a:ln>
  </c:spPr>
  <c:txPr>
    <a:bodyPr/>
    <a:lstStyle/>
    <a:p>
      <a:pPr>
        <a:defRPr>
          <a:latin typeface="Arial" pitchFamily="34" charset="0"/>
          <a:cs typeface="Arial" pitchFamily="34" charset="0"/>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sz="1450" dirty="0"/>
              <a:t>African Countries Trade</a:t>
            </a:r>
            <a:r>
              <a:rPr lang="en-GB" sz="1450" baseline="0" dirty="0"/>
              <a:t> With China</a:t>
            </a:r>
          </a:p>
          <a:p>
            <a:pPr>
              <a:defRPr/>
            </a:pPr>
            <a:r>
              <a:rPr lang="en-GB" sz="1200" b="0" baseline="0" dirty="0"/>
              <a:t>Exports &amp; Imports/GDP, 2014 data</a:t>
            </a:r>
            <a:endParaRPr lang="en-GB" sz="1200" b="0" dirty="0"/>
          </a:p>
        </c:rich>
      </c:tx>
      <c:overlay val="1"/>
    </c:title>
    <c:autoTitleDeleted val="0"/>
    <c:plotArea>
      <c:layout>
        <c:manualLayout>
          <c:layoutTarget val="inner"/>
          <c:xMode val="edge"/>
          <c:yMode val="edge"/>
          <c:x val="0.105266185476816"/>
          <c:y val="0.139948425869348"/>
          <c:w val="0.84485192475940596"/>
          <c:h val="0.58510078741251004"/>
        </c:manualLayout>
      </c:layout>
      <c:barChart>
        <c:barDir val="col"/>
        <c:grouping val="stacked"/>
        <c:varyColors val="0"/>
        <c:ser>
          <c:idx val="0"/>
          <c:order val="0"/>
          <c:tx>
            <c:v>Exports (% of GDP)</c:v>
          </c:tx>
          <c:spPr>
            <a:solidFill>
              <a:schemeClr val="bg1">
                <a:lumMod val="75000"/>
              </a:schemeClr>
            </a:solidFill>
          </c:spPr>
          <c:invertIfNegative val="0"/>
          <c:cat>
            <c:strRef>
              <c:f>'China-Africa Trade'!$A$67:$A$83</c:f>
              <c:strCache>
                <c:ptCount val="17"/>
                <c:pt idx="0">
                  <c:v>Angola</c:v>
                </c:pt>
                <c:pt idx="1">
                  <c:v>Egypt</c:v>
                </c:pt>
                <c:pt idx="2">
                  <c:v>Ethiopia</c:v>
                </c:pt>
                <c:pt idx="3">
                  <c:v>Gabon</c:v>
                </c:pt>
                <c:pt idx="4">
                  <c:v>Ghana</c:v>
                </c:pt>
                <c:pt idx="5">
                  <c:v>Ivory Coast</c:v>
                </c:pt>
                <c:pt idx="6">
                  <c:v>Kenya</c:v>
                </c:pt>
                <c:pt idx="7">
                  <c:v>Mauritius</c:v>
                </c:pt>
                <c:pt idx="8">
                  <c:v>Mozambique</c:v>
                </c:pt>
                <c:pt idx="9">
                  <c:v>Nigeria</c:v>
                </c:pt>
                <c:pt idx="10">
                  <c:v>Rep of Congo</c:v>
                </c:pt>
                <c:pt idx="11">
                  <c:v>Rwanda</c:v>
                </c:pt>
                <c:pt idx="12">
                  <c:v>Senegal</c:v>
                </c:pt>
                <c:pt idx="13">
                  <c:v>Seychelles</c:v>
                </c:pt>
                <c:pt idx="14">
                  <c:v>Tanzania</c:v>
                </c:pt>
                <c:pt idx="15">
                  <c:v>Uganda</c:v>
                </c:pt>
                <c:pt idx="16">
                  <c:v>Zambia</c:v>
                </c:pt>
              </c:strCache>
            </c:strRef>
          </c:cat>
          <c:val>
            <c:numRef>
              <c:f>'China-Africa Trade'!$C$67:$C$83</c:f>
              <c:numCache>
                <c:formatCode>0.0</c:formatCode>
                <c:ptCount val="17"/>
                <c:pt idx="0">
                  <c:v>22.297874186550999</c:v>
                </c:pt>
                <c:pt idx="1">
                  <c:v>0.109296561609338</c:v>
                </c:pt>
                <c:pt idx="2">
                  <c:v>0.80230945218064897</c:v>
                </c:pt>
                <c:pt idx="3">
                  <c:v>8.0185073315393502</c:v>
                </c:pt>
                <c:pt idx="4">
                  <c:v>2.774523513569505</c:v>
                </c:pt>
                <c:pt idx="5">
                  <c:v>0.58362229927980802</c:v>
                </c:pt>
                <c:pt idx="6">
                  <c:v>0.115299407584883</c:v>
                </c:pt>
                <c:pt idx="7">
                  <c:v>0.115676959619952</c:v>
                </c:pt>
                <c:pt idx="8">
                  <c:v>8.9151637399145685</c:v>
                </c:pt>
                <c:pt idx="9">
                  <c:v>0.42050421690630102</c:v>
                </c:pt>
                <c:pt idx="10">
                  <c:v>36.757157615112092</c:v>
                </c:pt>
                <c:pt idx="11">
                  <c:v>1.068559117982512</c:v>
                </c:pt>
                <c:pt idx="12">
                  <c:v>0.24189558651217299</c:v>
                </c:pt>
                <c:pt idx="13">
                  <c:v>0.22238695329874</c:v>
                </c:pt>
                <c:pt idx="14">
                  <c:v>0.82784004658029997</c:v>
                </c:pt>
                <c:pt idx="15">
                  <c:v>0.36854536865438398</c:v>
                </c:pt>
                <c:pt idx="16">
                  <c:v>4.2734475769301667</c:v>
                </c:pt>
              </c:numCache>
            </c:numRef>
          </c:val>
          <c:extLst>
            <c:ext xmlns:c16="http://schemas.microsoft.com/office/drawing/2014/chart" uri="{C3380CC4-5D6E-409C-BE32-E72D297353CC}">
              <c16:uniqueId val="{00000000-97BA-4DF3-997D-0C4D01B1BFF8}"/>
            </c:ext>
          </c:extLst>
        </c:ser>
        <c:ser>
          <c:idx val="1"/>
          <c:order val="1"/>
          <c:tx>
            <c:v>Imports (% of GDP)</c:v>
          </c:tx>
          <c:spPr>
            <a:solidFill>
              <a:schemeClr val="accent2">
                <a:lumMod val="75000"/>
              </a:schemeClr>
            </a:solidFill>
          </c:spPr>
          <c:invertIfNegative val="0"/>
          <c:cat>
            <c:strRef>
              <c:f>'China-Africa Trade'!$A$67:$A$83</c:f>
              <c:strCache>
                <c:ptCount val="17"/>
                <c:pt idx="0">
                  <c:v>Angola</c:v>
                </c:pt>
                <c:pt idx="1">
                  <c:v>Egypt</c:v>
                </c:pt>
                <c:pt idx="2">
                  <c:v>Ethiopia</c:v>
                </c:pt>
                <c:pt idx="3">
                  <c:v>Gabon</c:v>
                </c:pt>
                <c:pt idx="4">
                  <c:v>Ghana</c:v>
                </c:pt>
                <c:pt idx="5">
                  <c:v>Ivory Coast</c:v>
                </c:pt>
                <c:pt idx="6">
                  <c:v>Kenya</c:v>
                </c:pt>
                <c:pt idx="7">
                  <c:v>Mauritius</c:v>
                </c:pt>
                <c:pt idx="8">
                  <c:v>Mozambique</c:v>
                </c:pt>
                <c:pt idx="9">
                  <c:v>Nigeria</c:v>
                </c:pt>
                <c:pt idx="10">
                  <c:v>Rep of Congo</c:v>
                </c:pt>
                <c:pt idx="11">
                  <c:v>Rwanda</c:v>
                </c:pt>
                <c:pt idx="12">
                  <c:v>Senegal</c:v>
                </c:pt>
                <c:pt idx="13">
                  <c:v>Seychelles</c:v>
                </c:pt>
                <c:pt idx="14">
                  <c:v>Tanzania</c:v>
                </c:pt>
                <c:pt idx="15">
                  <c:v>Uganda</c:v>
                </c:pt>
                <c:pt idx="16">
                  <c:v>Zambia</c:v>
                </c:pt>
              </c:strCache>
            </c:strRef>
          </c:cat>
          <c:val>
            <c:numRef>
              <c:f>'China-Africa Trade'!$E$67:$E$83</c:f>
              <c:numCache>
                <c:formatCode>0.0</c:formatCode>
                <c:ptCount val="17"/>
                <c:pt idx="0">
                  <c:v>-5.1854860974166774</c:v>
                </c:pt>
                <c:pt idx="1">
                  <c:v>-2.5240866515589402</c:v>
                </c:pt>
                <c:pt idx="2">
                  <c:v>-5.78679901280828</c:v>
                </c:pt>
                <c:pt idx="3">
                  <c:v>-2.6040968751716198</c:v>
                </c:pt>
                <c:pt idx="4">
                  <c:v>-11.83540501346593</c:v>
                </c:pt>
                <c:pt idx="5">
                  <c:v>-2.894697845351355</c:v>
                </c:pt>
                <c:pt idx="6">
                  <c:v>-4.5568209790439296</c:v>
                </c:pt>
                <c:pt idx="7">
                  <c:v>-6.91314330958037</c:v>
                </c:pt>
                <c:pt idx="8">
                  <c:v>-12.855303749406749</c:v>
                </c:pt>
                <c:pt idx="9">
                  <c:v>-2.960667178862681</c:v>
                </c:pt>
                <c:pt idx="10">
                  <c:v>-8.0102567886658687</c:v>
                </c:pt>
                <c:pt idx="11">
                  <c:v>-1.606006843239133</c:v>
                </c:pt>
                <c:pt idx="12">
                  <c:v>-3.0459575576096878</c:v>
                </c:pt>
                <c:pt idx="13">
                  <c:v>-3.7175685693106</c:v>
                </c:pt>
                <c:pt idx="14">
                  <c:v>-8.9000810996277746</c:v>
                </c:pt>
                <c:pt idx="15">
                  <c:v>-1.9442203568443619</c:v>
                </c:pt>
                <c:pt idx="16">
                  <c:v>-3.167901234567903</c:v>
                </c:pt>
              </c:numCache>
            </c:numRef>
          </c:val>
          <c:extLst>
            <c:ext xmlns:c16="http://schemas.microsoft.com/office/drawing/2014/chart" uri="{C3380CC4-5D6E-409C-BE32-E72D297353CC}">
              <c16:uniqueId val="{00000001-97BA-4DF3-997D-0C4D01B1BFF8}"/>
            </c:ext>
          </c:extLst>
        </c:ser>
        <c:dLbls>
          <c:showLegendKey val="0"/>
          <c:showVal val="0"/>
          <c:showCatName val="0"/>
          <c:showSerName val="0"/>
          <c:showPercent val="0"/>
          <c:showBubbleSize val="0"/>
        </c:dLbls>
        <c:gapWidth val="78"/>
        <c:overlap val="100"/>
        <c:axId val="-2089284904"/>
        <c:axId val="-2089288168"/>
      </c:barChart>
      <c:catAx>
        <c:axId val="-2089284904"/>
        <c:scaling>
          <c:orientation val="minMax"/>
        </c:scaling>
        <c:delete val="0"/>
        <c:axPos val="b"/>
        <c:numFmt formatCode="General" sourceLinked="0"/>
        <c:majorTickMark val="out"/>
        <c:minorTickMark val="none"/>
        <c:tickLblPos val="low"/>
        <c:txPr>
          <a:bodyPr rot="-5400000" vert="horz"/>
          <a:lstStyle/>
          <a:p>
            <a:pPr>
              <a:defRPr sz="1200"/>
            </a:pPr>
            <a:endParaRPr lang="en-US"/>
          </a:p>
        </c:txPr>
        <c:crossAx val="-2089288168"/>
        <c:crosses val="autoZero"/>
        <c:auto val="1"/>
        <c:lblAlgn val="ctr"/>
        <c:lblOffset val="100"/>
        <c:noMultiLvlLbl val="0"/>
      </c:catAx>
      <c:valAx>
        <c:axId val="-2089288168"/>
        <c:scaling>
          <c:orientation val="minMax"/>
        </c:scaling>
        <c:delete val="0"/>
        <c:axPos val="l"/>
        <c:majorGridlines>
          <c:spPr>
            <a:ln>
              <a:solidFill>
                <a:sysClr val="windowText" lastClr="000000">
                  <a:alpha val="8000"/>
                </a:sysClr>
              </a:solidFill>
              <a:prstDash val="sysDash"/>
            </a:ln>
          </c:spPr>
        </c:majorGridlines>
        <c:numFmt formatCode="0.0" sourceLinked="1"/>
        <c:majorTickMark val="out"/>
        <c:minorTickMark val="none"/>
        <c:tickLblPos val="nextTo"/>
        <c:txPr>
          <a:bodyPr/>
          <a:lstStyle/>
          <a:p>
            <a:pPr>
              <a:defRPr sz="1200"/>
            </a:pPr>
            <a:endParaRPr lang="en-US"/>
          </a:p>
        </c:txPr>
        <c:crossAx val="-2089284904"/>
        <c:crosses val="autoZero"/>
        <c:crossBetween val="between"/>
      </c:valAx>
    </c:plotArea>
    <c:legend>
      <c:legendPos val="r"/>
      <c:layout>
        <c:manualLayout>
          <c:xMode val="edge"/>
          <c:yMode val="edge"/>
          <c:x val="0.11572469569437201"/>
          <c:y val="0.15508259498944599"/>
          <c:w val="0.28849300087489099"/>
          <c:h val="9.5044778010776598E-2"/>
        </c:manualLayout>
      </c:layout>
      <c:overlay val="0"/>
      <c:spPr>
        <a:solidFill>
          <a:schemeClr val="bg1"/>
        </a:solidFill>
      </c:spPr>
      <c:txPr>
        <a:bodyPr/>
        <a:lstStyle/>
        <a:p>
          <a:pPr>
            <a:defRPr sz="1200"/>
          </a:pPr>
          <a:endParaRPr lang="en-US"/>
        </a:p>
      </c:txPr>
    </c:legend>
    <c:plotVisOnly val="1"/>
    <c:dispBlanksAs val="gap"/>
    <c:showDLblsOverMax val="0"/>
  </c:chart>
  <c:spPr>
    <a:ln>
      <a:noFill/>
    </a:ln>
  </c:spPr>
  <c:txPr>
    <a:bodyPr/>
    <a:lstStyle/>
    <a:p>
      <a:pPr>
        <a:defRPr>
          <a:latin typeface="Arial" pitchFamily="34" charset="0"/>
          <a:cs typeface="Arial"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sz="1450" dirty="0"/>
              <a:t>Gross</a:t>
            </a:r>
            <a:r>
              <a:rPr lang="en-GB" sz="1450" baseline="0" dirty="0"/>
              <a:t> Debt/GDP, %</a:t>
            </a:r>
          </a:p>
          <a:p>
            <a:pPr>
              <a:defRPr/>
            </a:pPr>
            <a:r>
              <a:rPr lang="en-GB" sz="1200" b="0" baseline="0" dirty="0"/>
              <a:t>The Great De-levering</a:t>
            </a:r>
            <a:endParaRPr lang="en-GB" sz="1200" b="0" dirty="0"/>
          </a:p>
        </c:rich>
      </c:tx>
      <c:overlay val="1"/>
    </c:title>
    <c:autoTitleDeleted val="0"/>
    <c:plotArea>
      <c:layout>
        <c:manualLayout>
          <c:layoutTarget val="inner"/>
          <c:xMode val="edge"/>
          <c:yMode val="edge"/>
          <c:x val="8.6930343315421293E-2"/>
          <c:y val="0.104314506869254"/>
          <c:w val="0.882986003887402"/>
          <c:h val="0.58514688735162601"/>
        </c:manualLayout>
      </c:layout>
      <c:barChart>
        <c:barDir val="col"/>
        <c:grouping val="stacked"/>
        <c:varyColors val="0"/>
        <c:ser>
          <c:idx val="0"/>
          <c:order val="0"/>
          <c:tx>
            <c:v>2008</c:v>
          </c:tx>
          <c:spPr>
            <a:solidFill>
              <a:schemeClr val="accent1">
                <a:lumMod val="75000"/>
              </a:schemeClr>
            </a:solidFill>
          </c:spPr>
          <c:invertIfNegative val="0"/>
          <c:cat>
            <c:strRef>
              <c:f>'SSA Debt'!$B$33:$B$58</c:f>
              <c:strCache>
                <c:ptCount val="26"/>
                <c:pt idx="0">
                  <c:v>Nigeria</c:v>
                </c:pt>
                <c:pt idx="1">
                  <c:v>Cameroon</c:v>
                </c:pt>
                <c:pt idx="2">
                  <c:v>Angola</c:v>
                </c:pt>
                <c:pt idx="3">
                  <c:v>Gabon</c:v>
                </c:pt>
                <c:pt idx="4">
                  <c:v>Uganda</c:v>
                </c:pt>
                <c:pt idx="5">
                  <c:v>Rwanda</c:v>
                </c:pt>
                <c:pt idx="6">
                  <c:v>Tanzania</c:v>
                </c:pt>
                <c:pt idx="7">
                  <c:v>Senegal</c:v>
                </c:pt>
                <c:pt idx="8">
                  <c:v>Mali</c:v>
                </c:pt>
                <c:pt idx="9">
                  <c:v>Burkina Faso</c:v>
                </c:pt>
                <c:pt idx="10">
                  <c:v>Ethiopia</c:v>
                </c:pt>
                <c:pt idx="11">
                  <c:v>Madagascar</c:v>
                </c:pt>
                <c:pt idx="12">
                  <c:v>Ghana</c:v>
                </c:pt>
                <c:pt idx="13">
                  <c:v>Mozambique</c:v>
                </c:pt>
                <c:pt idx="14">
                  <c:v>Kenya</c:v>
                </c:pt>
                <c:pt idx="15">
                  <c:v>Sierra Leone</c:v>
                </c:pt>
                <c:pt idx="16">
                  <c:v>Comoros</c:v>
                </c:pt>
                <c:pt idx="17">
                  <c:v>CAR</c:v>
                </c:pt>
                <c:pt idx="18">
                  <c:v>The Gambia</c:v>
                </c:pt>
                <c:pt idx="19">
                  <c:v>Rep Congo</c:v>
                </c:pt>
                <c:pt idx="20">
                  <c:v>Côte d'Ivoire</c:v>
                </c:pt>
                <c:pt idx="21">
                  <c:v>DR Congo</c:v>
                </c:pt>
                <c:pt idx="22">
                  <c:v>Togo</c:v>
                </c:pt>
                <c:pt idx="23">
                  <c:v>Guinea</c:v>
                </c:pt>
                <c:pt idx="24">
                  <c:v>Burundi</c:v>
                </c:pt>
                <c:pt idx="25">
                  <c:v>Seychelles</c:v>
                </c:pt>
              </c:strCache>
            </c:strRef>
          </c:cat>
          <c:val>
            <c:numRef>
              <c:f>'SSA Debt'!$D$33:$D$58</c:f>
              <c:numCache>
                <c:formatCode>0.0</c:formatCode>
                <c:ptCount val="26"/>
                <c:pt idx="0">
                  <c:v>7.4450000000000003</c:v>
                </c:pt>
                <c:pt idx="1">
                  <c:v>9.7150000000000016</c:v>
                </c:pt>
                <c:pt idx="2">
                  <c:v>16.616000000000039</c:v>
                </c:pt>
                <c:pt idx="3">
                  <c:v>16.93</c:v>
                </c:pt>
                <c:pt idx="4">
                  <c:v>19.295000000000002</c:v>
                </c:pt>
                <c:pt idx="5">
                  <c:v>20.895</c:v>
                </c:pt>
                <c:pt idx="6">
                  <c:v>21.515000000000001</c:v>
                </c:pt>
                <c:pt idx="7">
                  <c:v>23.917999999999999</c:v>
                </c:pt>
                <c:pt idx="8">
                  <c:v>24.27999999999999</c:v>
                </c:pt>
                <c:pt idx="9">
                  <c:v>25.163</c:v>
                </c:pt>
                <c:pt idx="10">
                  <c:v>30.23</c:v>
                </c:pt>
                <c:pt idx="11">
                  <c:v>31.797000000000001</c:v>
                </c:pt>
                <c:pt idx="12">
                  <c:v>33.593000000000011</c:v>
                </c:pt>
                <c:pt idx="13">
                  <c:v>37.802999999999997</c:v>
                </c:pt>
                <c:pt idx="14">
                  <c:v>41.469000000000001</c:v>
                </c:pt>
                <c:pt idx="15">
                  <c:v>42.374000000000002</c:v>
                </c:pt>
                <c:pt idx="16">
                  <c:v>57.488999999999997</c:v>
                </c:pt>
                <c:pt idx="17">
                  <c:v>59.188000000000002</c:v>
                </c:pt>
                <c:pt idx="18">
                  <c:v>63.922000000000011</c:v>
                </c:pt>
                <c:pt idx="19">
                  <c:v>68.063000000000002</c:v>
                </c:pt>
                <c:pt idx="20">
                  <c:v>70.827999999999975</c:v>
                </c:pt>
                <c:pt idx="21">
                  <c:v>86.953000000000003</c:v>
                </c:pt>
                <c:pt idx="22">
                  <c:v>88.48</c:v>
                </c:pt>
                <c:pt idx="23">
                  <c:v>90.157999999999987</c:v>
                </c:pt>
                <c:pt idx="24">
                  <c:v>102.515</c:v>
                </c:pt>
                <c:pt idx="25">
                  <c:v>130.00899999999999</c:v>
                </c:pt>
              </c:numCache>
            </c:numRef>
          </c:val>
          <c:extLst>
            <c:ext xmlns:c16="http://schemas.microsoft.com/office/drawing/2014/chart" uri="{C3380CC4-5D6E-409C-BE32-E72D297353CC}">
              <c16:uniqueId val="{00000000-DEB6-4852-A168-6A04624669B6}"/>
            </c:ext>
          </c:extLst>
        </c:ser>
        <c:dLbls>
          <c:showLegendKey val="0"/>
          <c:showVal val="0"/>
          <c:showCatName val="0"/>
          <c:showSerName val="0"/>
          <c:showPercent val="0"/>
          <c:showBubbleSize val="0"/>
        </c:dLbls>
        <c:gapWidth val="79"/>
        <c:overlap val="100"/>
        <c:axId val="-2053223944"/>
        <c:axId val="-2053542648"/>
      </c:barChart>
      <c:lineChart>
        <c:grouping val="standard"/>
        <c:varyColors val="0"/>
        <c:ser>
          <c:idx val="1"/>
          <c:order val="1"/>
          <c:tx>
            <c:v>2002</c:v>
          </c:tx>
          <c:spPr>
            <a:ln>
              <a:noFill/>
            </a:ln>
          </c:spPr>
          <c:marker>
            <c:symbol val="plus"/>
            <c:size val="6"/>
            <c:spPr>
              <a:noFill/>
              <a:ln w="25400">
                <a:solidFill>
                  <a:srgbClr val="8CAF47"/>
                </a:solidFill>
              </a:ln>
            </c:spPr>
          </c:marker>
          <c:cat>
            <c:strRef>
              <c:f>'SSA Debt'!$B$33:$B$58</c:f>
              <c:strCache>
                <c:ptCount val="26"/>
                <c:pt idx="0">
                  <c:v>Nigeria</c:v>
                </c:pt>
                <c:pt idx="1">
                  <c:v>Cameroon</c:v>
                </c:pt>
                <c:pt idx="2">
                  <c:v>Angola</c:v>
                </c:pt>
                <c:pt idx="3">
                  <c:v>Gabon</c:v>
                </c:pt>
                <c:pt idx="4">
                  <c:v>Uganda</c:v>
                </c:pt>
                <c:pt idx="5">
                  <c:v>Rwanda</c:v>
                </c:pt>
                <c:pt idx="6">
                  <c:v>Tanzania</c:v>
                </c:pt>
                <c:pt idx="7">
                  <c:v>Senegal</c:v>
                </c:pt>
                <c:pt idx="8">
                  <c:v>Mali</c:v>
                </c:pt>
                <c:pt idx="9">
                  <c:v>Burkina Faso</c:v>
                </c:pt>
                <c:pt idx="10">
                  <c:v>Ethiopia</c:v>
                </c:pt>
                <c:pt idx="11">
                  <c:v>Madagascar</c:v>
                </c:pt>
                <c:pt idx="12">
                  <c:v>Ghana</c:v>
                </c:pt>
                <c:pt idx="13">
                  <c:v>Mozambique</c:v>
                </c:pt>
                <c:pt idx="14">
                  <c:v>Kenya</c:v>
                </c:pt>
                <c:pt idx="15">
                  <c:v>Sierra Leone</c:v>
                </c:pt>
                <c:pt idx="16">
                  <c:v>Comoros</c:v>
                </c:pt>
                <c:pt idx="17">
                  <c:v>CAR</c:v>
                </c:pt>
                <c:pt idx="18">
                  <c:v>The Gambia</c:v>
                </c:pt>
                <c:pt idx="19">
                  <c:v>Rep Congo</c:v>
                </c:pt>
                <c:pt idx="20">
                  <c:v>Côte d'Ivoire</c:v>
                </c:pt>
                <c:pt idx="21">
                  <c:v>DR Congo</c:v>
                </c:pt>
                <c:pt idx="22">
                  <c:v>Togo</c:v>
                </c:pt>
                <c:pt idx="23">
                  <c:v>Guinea</c:v>
                </c:pt>
                <c:pt idx="24">
                  <c:v>Burundi</c:v>
                </c:pt>
                <c:pt idx="25">
                  <c:v>Seychelles</c:v>
                </c:pt>
              </c:strCache>
            </c:strRef>
          </c:cat>
          <c:val>
            <c:numRef>
              <c:f>'SSA Debt'!$C$33:$C$58</c:f>
              <c:numCache>
                <c:formatCode>0.0</c:formatCode>
                <c:ptCount val="26"/>
                <c:pt idx="0">
                  <c:v>49.835000000000001</c:v>
                </c:pt>
                <c:pt idx="1">
                  <c:v>64.295000000000002</c:v>
                </c:pt>
                <c:pt idx="2">
                  <c:v>70.948000000000022</c:v>
                </c:pt>
                <c:pt idx="3">
                  <c:v>81.069999999999993</c:v>
                </c:pt>
                <c:pt idx="4">
                  <c:v>61.93</c:v>
                </c:pt>
                <c:pt idx="5">
                  <c:v>107.901</c:v>
                </c:pt>
                <c:pt idx="6">
                  <c:v>47.035000000000011</c:v>
                </c:pt>
                <c:pt idx="7">
                  <c:v>67.974999999999994</c:v>
                </c:pt>
                <c:pt idx="8">
                  <c:v>50.003999999999998</c:v>
                </c:pt>
                <c:pt idx="9">
                  <c:v>48.669000000000011</c:v>
                </c:pt>
                <c:pt idx="10">
                  <c:v>114.9110000000002</c:v>
                </c:pt>
                <c:pt idx="11">
                  <c:v>106.366</c:v>
                </c:pt>
                <c:pt idx="12">
                  <c:v>86.66</c:v>
                </c:pt>
                <c:pt idx="13">
                  <c:v>75.741000000000227</c:v>
                </c:pt>
                <c:pt idx="14">
                  <c:v>61.844000000000001</c:v>
                </c:pt>
                <c:pt idx="15">
                  <c:v>158.815</c:v>
                </c:pt>
                <c:pt idx="16">
                  <c:v>81.665999999999983</c:v>
                </c:pt>
                <c:pt idx="17">
                  <c:v>100.52800000000001</c:v>
                </c:pt>
                <c:pt idx="18">
                  <c:v>156.01400000000001</c:v>
                </c:pt>
                <c:pt idx="19">
                  <c:v>180.28899999999999</c:v>
                </c:pt>
                <c:pt idx="20">
                  <c:v>87.058000000000007</c:v>
                </c:pt>
                <c:pt idx="21">
                  <c:v>136.042</c:v>
                </c:pt>
                <c:pt idx="22">
                  <c:v>112.032</c:v>
                </c:pt>
                <c:pt idx="23">
                  <c:v>112.631</c:v>
                </c:pt>
                <c:pt idx="24">
                  <c:v>159.07</c:v>
                </c:pt>
                <c:pt idx="25">
                  <c:v>202.0520000000005</c:v>
                </c:pt>
              </c:numCache>
            </c:numRef>
          </c:val>
          <c:smooth val="0"/>
          <c:extLst>
            <c:ext xmlns:c16="http://schemas.microsoft.com/office/drawing/2014/chart" uri="{C3380CC4-5D6E-409C-BE32-E72D297353CC}">
              <c16:uniqueId val="{00000001-DEB6-4852-A168-6A04624669B6}"/>
            </c:ext>
          </c:extLst>
        </c:ser>
        <c:dLbls>
          <c:showLegendKey val="0"/>
          <c:showVal val="0"/>
          <c:showCatName val="0"/>
          <c:showSerName val="0"/>
          <c:showPercent val="0"/>
          <c:showBubbleSize val="0"/>
        </c:dLbls>
        <c:marker val="1"/>
        <c:smooth val="0"/>
        <c:axId val="-2053223944"/>
        <c:axId val="-2053542648"/>
      </c:lineChart>
      <c:catAx>
        <c:axId val="-2053223944"/>
        <c:scaling>
          <c:orientation val="minMax"/>
        </c:scaling>
        <c:delete val="0"/>
        <c:axPos val="b"/>
        <c:numFmt formatCode="General" sourceLinked="1"/>
        <c:majorTickMark val="out"/>
        <c:minorTickMark val="none"/>
        <c:tickLblPos val="nextTo"/>
        <c:txPr>
          <a:bodyPr/>
          <a:lstStyle/>
          <a:p>
            <a:pPr>
              <a:defRPr sz="1200"/>
            </a:pPr>
            <a:endParaRPr lang="en-US"/>
          </a:p>
        </c:txPr>
        <c:crossAx val="-2053542648"/>
        <c:crosses val="autoZero"/>
        <c:auto val="1"/>
        <c:lblAlgn val="ctr"/>
        <c:lblOffset val="100"/>
        <c:tickLblSkip val="1"/>
        <c:noMultiLvlLbl val="0"/>
      </c:catAx>
      <c:valAx>
        <c:axId val="-2053542648"/>
        <c:scaling>
          <c:orientation val="minMax"/>
        </c:scaling>
        <c:delete val="0"/>
        <c:axPos val="l"/>
        <c:numFmt formatCode="0" sourceLinked="0"/>
        <c:majorTickMark val="out"/>
        <c:minorTickMark val="none"/>
        <c:tickLblPos val="nextTo"/>
        <c:txPr>
          <a:bodyPr/>
          <a:lstStyle/>
          <a:p>
            <a:pPr>
              <a:defRPr sz="1200"/>
            </a:pPr>
            <a:endParaRPr lang="en-US"/>
          </a:p>
        </c:txPr>
        <c:crossAx val="-2053223944"/>
        <c:crosses val="autoZero"/>
        <c:crossBetween val="between"/>
      </c:valAx>
    </c:plotArea>
    <c:legend>
      <c:legendPos val="r"/>
      <c:layout>
        <c:manualLayout>
          <c:xMode val="edge"/>
          <c:yMode val="edge"/>
          <c:x val="0.11055344015291201"/>
          <c:y val="0.11405086974957999"/>
          <c:w val="0.123416055751653"/>
          <c:h val="0.116082856243865"/>
        </c:manualLayout>
      </c:layout>
      <c:overlay val="1"/>
    </c:legend>
    <c:plotVisOnly val="1"/>
    <c:dispBlanksAs val="gap"/>
    <c:showDLblsOverMax val="0"/>
  </c:chart>
  <c:spPr>
    <a:ln>
      <a:noFill/>
    </a:ln>
  </c:spPr>
  <c:txPr>
    <a:bodyPr/>
    <a:lstStyle/>
    <a:p>
      <a:pPr>
        <a:defRPr>
          <a:latin typeface="Arial" pitchFamily="34" charset="0"/>
          <a:cs typeface="Arial"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sz="1450" dirty="0"/>
              <a:t>Gross Debt/GDP,</a:t>
            </a:r>
            <a:r>
              <a:rPr lang="en-GB" sz="1450" baseline="0" dirty="0"/>
              <a:t> %</a:t>
            </a:r>
          </a:p>
          <a:p>
            <a:pPr>
              <a:defRPr/>
            </a:pPr>
            <a:r>
              <a:rPr lang="en-GB" sz="1200" b="0" baseline="0" dirty="0"/>
              <a:t>The Quiet Re-levering</a:t>
            </a:r>
            <a:endParaRPr lang="en-GB" sz="1200" b="0" dirty="0"/>
          </a:p>
        </c:rich>
      </c:tx>
      <c:layout>
        <c:manualLayout>
          <c:xMode val="edge"/>
          <c:yMode val="edge"/>
          <c:x val="0.33777617807458798"/>
          <c:y val="4.3133532245711897E-2"/>
        </c:manualLayout>
      </c:layout>
      <c:overlay val="1"/>
    </c:title>
    <c:autoTitleDeleted val="0"/>
    <c:plotArea>
      <c:layout>
        <c:manualLayout>
          <c:layoutTarget val="inner"/>
          <c:xMode val="edge"/>
          <c:yMode val="edge"/>
          <c:x val="8.7024850846416701E-2"/>
          <c:y val="0.12121212121212201"/>
          <c:w val="0.88285879049513105"/>
          <c:h val="0.58016011321468897"/>
        </c:manualLayout>
      </c:layout>
      <c:barChart>
        <c:barDir val="col"/>
        <c:grouping val="stacked"/>
        <c:varyColors val="0"/>
        <c:ser>
          <c:idx val="0"/>
          <c:order val="0"/>
          <c:tx>
            <c:v>2008</c:v>
          </c:tx>
          <c:spPr>
            <a:solidFill>
              <a:srgbClr val="4F81BD">
                <a:lumMod val="75000"/>
                <a:alpha val="27000"/>
              </a:srgbClr>
            </a:solidFill>
          </c:spPr>
          <c:invertIfNegative val="0"/>
          <c:cat>
            <c:strRef>
              <c:f>'SSA Debt'!$B$61:$B$86</c:f>
              <c:strCache>
                <c:ptCount val="26"/>
                <c:pt idx="0">
                  <c:v>Nigeria</c:v>
                </c:pt>
                <c:pt idx="1">
                  <c:v>Cameroon</c:v>
                </c:pt>
                <c:pt idx="2">
                  <c:v>Angola</c:v>
                </c:pt>
                <c:pt idx="3">
                  <c:v>Gabon</c:v>
                </c:pt>
                <c:pt idx="4">
                  <c:v>Uganda</c:v>
                </c:pt>
                <c:pt idx="5">
                  <c:v>Rwanda</c:v>
                </c:pt>
                <c:pt idx="6">
                  <c:v>Tanzania</c:v>
                </c:pt>
                <c:pt idx="7">
                  <c:v>Senegal</c:v>
                </c:pt>
                <c:pt idx="8">
                  <c:v>Mali</c:v>
                </c:pt>
                <c:pt idx="9">
                  <c:v>Burkina Faso</c:v>
                </c:pt>
                <c:pt idx="10">
                  <c:v>Ethiopia</c:v>
                </c:pt>
                <c:pt idx="11">
                  <c:v>Madagascar</c:v>
                </c:pt>
                <c:pt idx="12">
                  <c:v>Ghana</c:v>
                </c:pt>
                <c:pt idx="13">
                  <c:v>Mozambique</c:v>
                </c:pt>
                <c:pt idx="14">
                  <c:v>Kenya</c:v>
                </c:pt>
                <c:pt idx="15">
                  <c:v>Sierra Leone</c:v>
                </c:pt>
                <c:pt idx="16">
                  <c:v>Comoros</c:v>
                </c:pt>
                <c:pt idx="17">
                  <c:v>CAR</c:v>
                </c:pt>
                <c:pt idx="18">
                  <c:v>The Gambia</c:v>
                </c:pt>
                <c:pt idx="19">
                  <c:v>Rep Congo</c:v>
                </c:pt>
                <c:pt idx="20">
                  <c:v>Côte d'Ivoire</c:v>
                </c:pt>
                <c:pt idx="21">
                  <c:v>DR Congo</c:v>
                </c:pt>
                <c:pt idx="22">
                  <c:v>Togo</c:v>
                </c:pt>
                <c:pt idx="23">
                  <c:v>Guinea</c:v>
                </c:pt>
                <c:pt idx="24">
                  <c:v>Burundi</c:v>
                </c:pt>
                <c:pt idx="25">
                  <c:v>Seychelles</c:v>
                </c:pt>
              </c:strCache>
            </c:strRef>
          </c:cat>
          <c:val>
            <c:numRef>
              <c:f>'SSA Debt'!$C$61:$C$86</c:f>
              <c:numCache>
                <c:formatCode>0.0</c:formatCode>
                <c:ptCount val="26"/>
                <c:pt idx="0">
                  <c:v>7.4450000000000003</c:v>
                </c:pt>
                <c:pt idx="1">
                  <c:v>9.7150000000000016</c:v>
                </c:pt>
                <c:pt idx="2">
                  <c:v>16.616000000000039</c:v>
                </c:pt>
                <c:pt idx="3">
                  <c:v>16.93</c:v>
                </c:pt>
                <c:pt idx="4">
                  <c:v>19.295000000000002</c:v>
                </c:pt>
                <c:pt idx="5">
                  <c:v>20.895</c:v>
                </c:pt>
                <c:pt idx="6">
                  <c:v>21.515000000000001</c:v>
                </c:pt>
                <c:pt idx="7">
                  <c:v>23.917999999999999</c:v>
                </c:pt>
                <c:pt idx="8">
                  <c:v>24.27999999999999</c:v>
                </c:pt>
                <c:pt idx="9">
                  <c:v>25.163</c:v>
                </c:pt>
                <c:pt idx="10">
                  <c:v>30.23</c:v>
                </c:pt>
                <c:pt idx="11">
                  <c:v>31.797000000000001</c:v>
                </c:pt>
                <c:pt idx="12">
                  <c:v>33.593000000000011</c:v>
                </c:pt>
                <c:pt idx="13">
                  <c:v>37.802999999999997</c:v>
                </c:pt>
                <c:pt idx="14">
                  <c:v>41.469000000000001</c:v>
                </c:pt>
                <c:pt idx="15">
                  <c:v>42.374000000000002</c:v>
                </c:pt>
                <c:pt idx="16">
                  <c:v>57.488999999999997</c:v>
                </c:pt>
                <c:pt idx="17">
                  <c:v>59.188000000000002</c:v>
                </c:pt>
                <c:pt idx="18">
                  <c:v>63.922000000000011</c:v>
                </c:pt>
                <c:pt idx="19">
                  <c:v>68.063000000000002</c:v>
                </c:pt>
                <c:pt idx="20">
                  <c:v>70.827999999999975</c:v>
                </c:pt>
                <c:pt idx="21">
                  <c:v>86.953000000000003</c:v>
                </c:pt>
                <c:pt idx="22">
                  <c:v>88.48</c:v>
                </c:pt>
                <c:pt idx="23">
                  <c:v>90.157999999999987</c:v>
                </c:pt>
                <c:pt idx="24">
                  <c:v>102.515</c:v>
                </c:pt>
                <c:pt idx="25">
                  <c:v>130.00899999999999</c:v>
                </c:pt>
              </c:numCache>
            </c:numRef>
          </c:val>
          <c:extLst>
            <c:ext xmlns:c16="http://schemas.microsoft.com/office/drawing/2014/chart" uri="{C3380CC4-5D6E-409C-BE32-E72D297353CC}">
              <c16:uniqueId val="{00000000-0AA9-446E-8606-5F12CABBA1FB}"/>
            </c:ext>
          </c:extLst>
        </c:ser>
        <c:dLbls>
          <c:showLegendKey val="0"/>
          <c:showVal val="0"/>
          <c:showCatName val="0"/>
          <c:showSerName val="0"/>
          <c:showPercent val="0"/>
          <c:showBubbleSize val="0"/>
        </c:dLbls>
        <c:gapWidth val="79"/>
        <c:overlap val="100"/>
        <c:axId val="-2053762376"/>
        <c:axId val="-2053154440"/>
      </c:barChart>
      <c:lineChart>
        <c:grouping val="standard"/>
        <c:varyColors val="0"/>
        <c:ser>
          <c:idx val="1"/>
          <c:order val="1"/>
          <c:tx>
            <c:v>2015</c:v>
          </c:tx>
          <c:spPr>
            <a:ln>
              <a:noFill/>
            </a:ln>
          </c:spPr>
          <c:marker>
            <c:symbol val="plus"/>
            <c:size val="6"/>
            <c:spPr>
              <a:noFill/>
              <a:ln w="25400">
                <a:solidFill>
                  <a:schemeClr val="accent2">
                    <a:lumMod val="50000"/>
                  </a:schemeClr>
                </a:solidFill>
              </a:ln>
            </c:spPr>
          </c:marker>
          <c:cat>
            <c:strRef>
              <c:f>'SSA Debt'!$B$33:$B$58</c:f>
              <c:strCache>
                <c:ptCount val="26"/>
                <c:pt idx="0">
                  <c:v>Nigeria</c:v>
                </c:pt>
                <c:pt idx="1">
                  <c:v>Cameroon</c:v>
                </c:pt>
                <c:pt idx="2">
                  <c:v>Angola</c:v>
                </c:pt>
                <c:pt idx="3">
                  <c:v>Gabon</c:v>
                </c:pt>
                <c:pt idx="4">
                  <c:v>Uganda</c:v>
                </c:pt>
                <c:pt idx="5">
                  <c:v>Rwanda</c:v>
                </c:pt>
                <c:pt idx="6">
                  <c:v>Tanzania</c:v>
                </c:pt>
                <c:pt idx="7">
                  <c:v>Senegal</c:v>
                </c:pt>
                <c:pt idx="8">
                  <c:v>Mali</c:v>
                </c:pt>
                <c:pt idx="9">
                  <c:v>Burkina Faso</c:v>
                </c:pt>
                <c:pt idx="10">
                  <c:v>Ethiopia</c:v>
                </c:pt>
                <c:pt idx="11">
                  <c:v>Madagascar</c:v>
                </c:pt>
                <c:pt idx="12">
                  <c:v>Ghana</c:v>
                </c:pt>
                <c:pt idx="13">
                  <c:v>Mozambique</c:v>
                </c:pt>
                <c:pt idx="14">
                  <c:v>Kenya</c:v>
                </c:pt>
                <c:pt idx="15">
                  <c:v>Sierra Leone</c:v>
                </c:pt>
                <c:pt idx="16">
                  <c:v>Comoros</c:v>
                </c:pt>
                <c:pt idx="17">
                  <c:v>CAR</c:v>
                </c:pt>
                <c:pt idx="18">
                  <c:v>The Gambia</c:v>
                </c:pt>
                <c:pt idx="19">
                  <c:v>Rep Congo</c:v>
                </c:pt>
                <c:pt idx="20">
                  <c:v>Côte d'Ivoire</c:v>
                </c:pt>
                <c:pt idx="21">
                  <c:v>DR Congo</c:v>
                </c:pt>
                <c:pt idx="22">
                  <c:v>Togo</c:v>
                </c:pt>
                <c:pt idx="23">
                  <c:v>Guinea</c:v>
                </c:pt>
                <c:pt idx="24">
                  <c:v>Burundi</c:v>
                </c:pt>
                <c:pt idx="25">
                  <c:v>Seychelles</c:v>
                </c:pt>
              </c:strCache>
            </c:strRef>
          </c:cat>
          <c:val>
            <c:numRef>
              <c:f>'SSA Debt'!$D$61:$D$86</c:f>
              <c:numCache>
                <c:formatCode>0.0</c:formatCode>
                <c:ptCount val="26"/>
                <c:pt idx="0">
                  <c:v>11.884</c:v>
                </c:pt>
                <c:pt idx="1">
                  <c:v>32.156999999999996</c:v>
                </c:pt>
                <c:pt idx="2">
                  <c:v>57.377000000000002</c:v>
                </c:pt>
                <c:pt idx="3">
                  <c:v>38.683999999999997</c:v>
                </c:pt>
                <c:pt idx="4">
                  <c:v>35.01</c:v>
                </c:pt>
                <c:pt idx="5">
                  <c:v>32.732000000000063</c:v>
                </c:pt>
                <c:pt idx="6">
                  <c:v>40.158000000000001</c:v>
                </c:pt>
                <c:pt idx="7">
                  <c:v>54.987000000000002</c:v>
                </c:pt>
                <c:pt idx="8">
                  <c:v>42.549000000000007</c:v>
                </c:pt>
                <c:pt idx="9">
                  <c:v>33.189</c:v>
                </c:pt>
                <c:pt idx="10">
                  <c:v>22.587</c:v>
                </c:pt>
                <c:pt idx="11">
                  <c:v>35.396000000000001</c:v>
                </c:pt>
                <c:pt idx="12">
                  <c:v>72.822999999999979</c:v>
                </c:pt>
                <c:pt idx="13">
                  <c:v>61.046000000000006</c:v>
                </c:pt>
                <c:pt idx="14">
                  <c:v>56.178000000000011</c:v>
                </c:pt>
                <c:pt idx="15">
                  <c:v>47.218000000000011</c:v>
                </c:pt>
                <c:pt idx="16">
                  <c:v>24.67</c:v>
                </c:pt>
                <c:pt idx="17">
                  <c:v>42.141000000000012</c:v>
                </c:pt>
                <c:pt idx="18">
                  <c:v>107.7140000000002</c:v>
                </c:pt>
                <c:pt idx="19">
                  <c:v>57.503999999999998</c:v>
                </c:pt>
                <c:pt idx="20">
                  <c:v>34.660000000000011</c:v>
                </c:pt>
                <c:pt idx="21">
                  <c:v>20.454000000000001</c:v>
                </c:pt>
                <c:pt idx="22">
                  <c:v>61.077000000000012</c:v>
                </c:pt>
                <c:pt idx="23">
                  <c:v>40.892000000000003</c:v>
                </c:pt>
                <c:pt idx="24">
                  <c:v>33.724000000000011</c:v>
                </c:pt>
                <c:pt idx="25">
                  <c:v>64.498000000000005</c:v>
                </c:pt>
              </c:numCache>
            </c:numRef>
          </c:val>
          <c:smooth val="0"/>
          <c:extLst>
            <c:ext xmlns:c16="http://schemas.microsoft.com/office/drawing/2014/chart" uri="{C3380CC4-5D6E-409C-BE32-E72D297353CC}">
              <c16:uniqueId val="{00000001-0AA9-446E-8606-5F12CABBA1FB}"/>
            </c:ext>
          </c:extLst>
        </c:ser>
        <c:dLbls>
          <c:showLegendKey val="0"/>
          <c:showVal val="0"/>
          <c:showCatName val="0"/>
          <c:showSerName val="0"/>
          <c:showPercent val="0"/>
          <c:showBubbleSize val="0"/>
        </c:dLbls>
        <c:marker val="1"/>
        <c:smooth val="0"/>
        <c:axId val="-2053762376"/>
        <c:axId val="-2053154440"/>
      </c:lineChart>
      <c:catAx>
        <c:axId val="-2053762376"/>
        <c:scaling>
          <c:orientation val="minMax"/>
        </c:scaling>
        <c:delete val="0"/>
        <c:axPos val="b"/>
        <c:numFmt formatCode="General" sourceLinked="1"/>
        <c:majorTickMark val="out"/>
        <c:minorTickMark val="none"/>
        <c:tickLblPos val="nextTo"/>
        <c:txPr>
          <a:bodyPr/>
          <a:lstStyle/>
          <a:p>
            <a:pPr>
              <a:defRPr sz="1200"/>
            </a:pPr>
            <a:endParaRPr lang="en-US"/>
          </a:p>
        </c:txPr>
        <c:crossAx val="-2053154440"/>
        <c:crosses val="autoZero"/>
        <c:auto val="1"/>
        <c:lblAlgn val="ctr"/>
        <c:lblOffset val="100"/>
        <c:tickLblSkip val="1"/>
        <c:noMultiLvlLbl val="0"/>
      </c:catAx>
      <c:valAx>
        <c:axId val="-2053154440"/>
        <c:scaling>
          <c:orientation val="minMax"/>
        </c:scaling>
        <c:delete val="0"/>
        <c:axPos val="l"/>
        <c:numFmt formatCode="0" sourceLinked="0"/>
        <c:majorTickMark val="out"/>
        <c:minorTickMark val="none"/>
        <c:tickLblPos val="nextTo"/>
        <c:txPr>
          <a:bodyPr/>
          <a:lstStyle/>
          <a:p>
            <a:pPr>
              <a:defRPr sz="1200"/>
            </a:pPr>
            <a:endParaRPr lang="en-US"/>
          </a:p>
        </c:txPr>
        <c:crossAx val="-2053762376"/>
        <c:crosses val="autoZero"/>
        <c:crossBetween val="between"/>
      </c:valAx>
    </c:plotArea>
    <c:legend>
      <c:legendPos val="r"/>
      <c:layout>
        <c:manualLayout>
          <c:xMode val="edge"/>
          <c:yMode val="edge"/>
          <c:x val="0.10233698200456"/>
          <c:y val="0.115896625774443"/>
          <c:w val="0.123416055751653"/>
          <c:h val="0.116082856243865"/>
        </c:manualLayout>
      </c:layout>
      <c:overlay val="1"/>
    </c:legend>
    <c:plotVisOnly val="1"/>
    <c:dispBlanksAs val="gap"/>
    <c:showDLblsOverMax val="0"/>
  </c:chart>
  <c:spPr>
    <a:ln>
      <a:noFill/>
    </a:ln>
  </c:spPr>
  <c:txPr>
    <a:bodyPr/>
    <a:lstStyle/>
    <a:p>
      <a:pPr>
        <a:defRPr>
          <a:latin typeface="Arial" pitchFamily="34" charset="0"/>
          <a:cs typeface="Arial"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sz="1450" dirty="0">
                <a:latin typeface="Arial" pitchFamily="34" charset="0"/>
                <a:cs typeface="Arial" pitchFamily="34" charset="0"/>
              </a:rPr>
              <a:t>Real* Public Sector</a:t>
            </a:r>
            <a:r>
              <a:rPr lang="en-GB" sz="1450" baseline="0" dirty="0">
                <a:latin typeface="Arial" pitchFamily="34" charset="0"/>
                <a:cs typeface="Arial" pitchFamily="34" charset="0"/>
              </a:rPr>
              <a:t> Wage Bills</a:t>
            </a:r>
          </a:p>
          <a:p>
            <a:pPr>
              <a:defRPr/>
            </a:pPr>
            <a:r>
              <a:rPr lang="en-GB" sz="1200" b="0" baseline="0" dirty="0">
                <a:latin typeface="Arial" pitchFamily="34" charset="0"/>
                <a:cs typeface="Arial" pitchFamily="34" charset="0"/>
              </a:rPr>
              <a:t>(2005 = 100) *adjusted for inflation</a:t>
            </a:r>
            <a:endParaRPr lang="en-GB" sz="1200" b="0" dirty="0">
              <a:latin typeface="Arial" pitchFamily="34" charset="0"/>
              <a:cs typeface="Arial" pitchFamily="34" charset="0"/>
            </a:endParaRPr>
          </a:p>
        </c:rich>
      </c:tx>
      <c:overlay val="1"/>
    </c:title>
    <c:autoTitleDeleted val="0"/>
    <c:plotArea>
      <c:layout>
        <c:manualLayout>
          <c:layoutTarget val="inner"/>
          <c:xMode val="edge"/>
          <c:yMode val="edge"/>
          <c:x val="0.108292853672216"/>
          <c:y val="0.143306163797671"/>
          <c:w val="0.85679770520812504"/>
          <c:h val="0.76558490307608495"/>
        </c:manualLayout>
      </c:layout>
      <c:lineChart>
        <c:grouping val="standard"/>
        <c:varyColors val="0"/>
        <c:ser>
          <c:idx val="1"/>
          <c:order val="0"/>
          <c:tx>
            <c:v>Ghana</c:v>
          </c:tx>
          <c:spPr>
            <a:ln w="34925" cmpd="sng">
              <a:solidFill>
                <a:schemeClr val="accent4">
                  <a:lumMod val="75000"/>
                </a:schemeClr>
              </a:solidFill>
              <a:prstDash val="sysDot"/>
            </a:ln>
          </c:spPr>
          <c:marker>
            <c:symbol val="none"/>
          </c:marker>
          <c:cat>
            <c:numRef>
              <c:f>'Public Wage Bills'!$A$6:$A$15</c:f>
              <c:numCache>
                <c:formatCode>General</c:formatCode>
                <c:ptCount val="10"/>
                <c:pt idx="0">
                  <c:v>2005</c:v>
                </c:pt>
                <c:pt idx="1">
                  <c:v>2006</c:v>
                </c:pt>
                <c:pt idx="2">
                  <c:v>2007</c:v>
                </c:pt>
                <c:pt idx="3">
                  <c:v>2008</c:v>
                </c:pt>
                <c:pt idx="4">
                  <c:v>2009</c:v>
                </c:pt>
                <c:pt idx="5">
                  <c:v>2010</c:v>
                </c:pt>
                <c:pt idx="6">
                  <c:v>2011</c:v>
                </c:pt>
                <c:pt idx="7">
                  <c:v>2012</c:v>
                </c:pt>
                <c:pt idx="8">
                  <c:v>2013</c:v>
                </c:pt>
                <c:pt idx="9">
                  <c:v>2014</c:v>
                </c:pt>
              </c:numCache>
            </c:numRef>
          </c:cat>
          <c:val>
            <c:numRef>
              <c:f>'Public Wage Bills'!$M$6:$M$15</c:f>
              <c:numCache>
                <c:formatCode>#,##0</c:formatCode>
                <c:ptCount val="10"/>
                <c:pt idx="0">
                  <c:v>100</c:v>
                </c:pt>
                <c:pt idx="1">
                  <c:v>125.1335953648786</c:v>
                </c:pt>
                <c:pt idx="2">
                  <c:v>161.7656389031867</c:v>
                </c:pt>
                <c:pt idx="3">
                  <c:v>215.3911952272133</c:v>
                </c:pt>
                <c:pt idx="4">
                  <c:v>276.59493836005538</c:v>
                </c:pt>
                <c:pt idx="5">
                  <c:v>376.57269349476871</c:v>
                </c:pt>
                <c:pt idx="6">
                  <c:v>531.71452637951063</c:v>
                </c:pt>
                <c:pt idx="7">
                  <c:v>785.94239927229808</c:v>
                </c:pt>
                <c:pt idx="8">
                  <c:v>917.53725933481928</c:v>
                </c:pt>
                <c:pt idx="9">
                  <c:v>1032.926318053911</c:v>
                </c:pt>
              </c:numCache>
            </c:numRef>
          </c:val>
          <c:smooth val="0"/>
          <c:extLst>
            <c:ext xmlns:c16="http://schemas.microsoft.com/office/drawing/2014/chart" uri="{C3380CC4-5D6E-409C-BE32-E72D297353CC}">
              <c16:uniqueId val="{00000000-2C41-4305-AE14-BB02046F4451}"/>
            </c:ext>
          </c:extLst>
        </c:ser>
        <c:ser>
          <c:idx val="0"/>
          <c:order val="1"/>
          <c:tx>
            <c:v>Nigeria</c:v>
          </c:tx>
          <c:spPr>
            <a:ln w="31750" cmpd="sng">
              <a:solidFill>
                <a:srgbClr val="006600"/>
              </a:solidFill>
              <a:prstDash val="solid"/>
            </a:ln>
          </c:spPr>
          <c:marker>
            <c:symbol val="none"/>
          </c:marker>
          <c:cat>
            <c:numRef>
              <c:f>'Public Wage Bills'!$A$6:$A$15</c:f>
              <c:numCache>
                <c:formatCode>General</c:formatCode>
                <c:ptCount val="10"/>
                <c:pt idx="0">
                  <c:v>2005</c:v>
                </c:pt>
                <c:pt idx="1">
                  <c:v>2006</c:v>
                </c:pt>
                <c:pt idx="2">
                  <c:v>2007</c:v>
                </c:pt>
                <c:pt idx="3">
                  <c:v>2008</c:v>
                </c:pt>
                <c:pt idx="4">
                  <c:v>2009</c:v>
                </c:pt>
                <c:pt idx="5">
                  <c:v>2010</c:v>
                </c:pt>
                <c:pt idx="6">
                  <c:v>2011</c:v>
                </c:pt>
                <c:pt idx="7">
                  <c:v>2012</c:v>
                </c:pt>
                <c:pt idx="8">
                  <c:v>2013</c:v>
                </c:pt>
                <c:pt idx="9">
                  <c:v>2014</c:v>
                </c:pt>
              </c:numCache>
            </c:numRef>
          </c:cat>
          <c:val>
            <c:numRef>
              <c:f>'Public Wage Bills'!$F$6:$F$15</c:f>
              <c:numCache>
                <c:formatCode>#,##0</c:formatCode>
                <c:ptCount val="10"/>
                <c:pt idx="0">
                  <c:v>100</c:v>
                </c:pt>
                <c:pt idx="1">
                  <c:v>111.0375164131154</c:v>
                </c:pt>
                <c:pt idx="2">
                  <c:v>136.69022401429601</c:v>
                </c:pt>
                <c:pt idx="3">
                  <c:v>150.72189456320211</c:v>
                </c:pt>
                <c:pt idx="4">
                  <c:v>167.78872956729819</c:v>
                </c:pt>
                <c:pt idx="5">
                  <c:v>243.09695224560971</c:v>
                </c:pt>
                <c:pt idx="6">
                  <c:v>384.81174733411171</c:v>
                </c:pt>
                <c:pt idx="7">
                  <c:v>371.21595216014902</c:v>
                </c:pt>
                <c:pt idx="8">
                  <c:v>371.91874911980528</c:v>
                </c:pt>
                <c:pt idx="9">
                  <c:v>352.61663588134081</c:v>
                </c:pt>
              </c:numCache>
            </c:numRef>
          </c:val>
          <c:smooth val="0"/>
          <c:extLst>
            <c:ext xmlns:c16="http://schemas.microsoft.com/office/drawing/2014/chart" uri="{C3380CC4-5D6E-409C-BE32-E72D297353CC}">
              <c16:uniqueId val="{00000001-2C41-4305-AE14-BB02046F4451}"/>
            </c:ext>
          </c:extLst>
        </c:ser>
        <c:ser>
          <c:idx val="3"/>
          <c:order val="2"/>
          <c:tx>
            <c:v>Ethiopia</c:v>
          </c:tx>
          <c:spPr>
            <a:ln w="34925" cmpd="thickThin">
              <a:solidFill>
                <a:srgbClr val="FF3300"/>
              </a:solidFill>
              <a:prstDash val="solid"/>
            </a:ln>
          </c:spPr>
          <c:marker>
            <c:symbol val="none"/>
          </c:marker>
          <c:cat>
            <c:numRef>
              <c:f>'Public Wage Bills'!$A$6:$A$15</c:f>
              <c:numCache>
                <c:formatCode>General</c:formatCode>
                <c:ptCount val="10"/>
                <c:pt idx="0">
                  <c:v>2005</c:v>
                </c:pt>
                <c:pt idx="1">
                  <c:v>2006</c:v>
                </c:pt>
                <c:pt idx="2">
                  <c:v>2007</c:v>
                </c:pt>
                <c:pt idx="3">
                  <c:v>2008</c:v>
                </c:pt>
                <c:pt idx="4">
                  <c:v>2009</c:v>
                </c:pt>
                <c:pt idx="5">
                  <c:v>2010</c:v>
                </c:pt>
                <c:pt idx="6">
                  <c:v>2011</c:v>
                </c:pt>
                <c:pt idx="7">
                  <c:v>2012</c:v>
                </c:pt>
                <c:pt idx="8">
                  <c:v>2013</c:v>
                </c:pt>
                <c:pt idx="9">
                  <c:v>2014</c:v>
                </c:pt>
              </c:numCache>
            </c:numRef>
          </c:cat>
          <c:val>
            <c:numRef>
              <c:f>'Public Wage Bills'!$AA$6:$AA$15</c:f>
              <c:numCache>
                <c:formatCode>#,##0</c:formatCode>
                <c:ptCount val="10"/>
                <c:pt idx="0">
                  <c:v>100</c:v>
                </c:pt>
                <c:pt idx="1">
                  <c:v>75.556985498198301</c:v>
                </c:pt>
                <c:pt idx="2">
                  <c:v>105.6441174486358</c:v>
                </c:pt>
                <c:pt idx="3">
                  <c:v>85.032620673802313</c:v>
                </c:pt>
                <c:pt idx="4">
                  <c:v>135.49293886308081</c:v>
                </c:pt>
                <c:pt idx="5">
                  <c:v>145.74996113261031</c:v>
                </c:pt>
                <c:pt idx="6">
                  <c:v>178.61050428955551</c:v>
                </c:pt>
                <c:pt idx="7">
                  <c:v>199.29337139211549</c:v>
                </c:pt>
                <c:pt idx="8">
                  <c:v>260.3529050143498</c:v>
                </c:pt>
                <c:pt idx="9">
                  <c:v>336.20204863780071</c:v>
                </c:pt>
              </c:numCache>
            </c:numRef>
          </c:val>
          <c:smooth val="0"/>
          <c:extLst>
            <c:ext xmlns:c16="http://schemas.microsoft.com/office/drawing/2014/chart" uri="{C3380CC4-5D6E-409C-BE32-E72D297353CC}">
              <c16:uniqueId val="{00000002-2C41-4305-AE14-BB02046F4451}"/>
            </c:ext>
          </c:extLst>
        </c:ser>
        <c:ser>
          <c:idx val="2"/>
          <c:order val="3"/>
          <c:tx>
            <c:v>Kenya</c:v>
          </c:tx>
          <c:spPr>
            <a:ln w="31750" cmpd="sng">
              <a:solidFill>
                <a:schemeClr val="accent1">
                  <a:lumMod val="75000"/>
                </a:schemeClr>
              </a:solidFill>
              <a:prstDash val="solid"/>
            </a:ln>
          </c:spPr>
          <c:marker>
            <c:symbol val="none"/>
          </c:marker>
          <c:cat>
            <c:numRef>
              <c:f>'Public Wage Bills'!$A$6:$A$15</c:f>
              <c:numCache>
                <c:formatCode>General</c:formatCode>
                <c:ptCount val="10"/>
                <c:pt idx="0">
                  <c:v>2005</c:v>
                </c:pt>
                <c:pt idx="1">
                  <c:v>2006</c:v>
                </c:pt>
                <c:pt idx="2">
                  <c:v>2007</c:v>
                </c:pt>
                <c:pt idx="3">
                  <c:v>2008</c:v>
                </c:pt>
                <c:pt idx="4">
                  <c:v>2009</c:v>
                </c:pt>
                <c:pt idx="5">
                  <c:v>2010</c:v>
                </c:pt>
                <c:pt idx="6">
                  <c:v>2011</c:v>
                </c:pt>
                <c:pt idx="7">
                  <c:v>2012</c:v>
                </c:pt>
                <c:pt idx="8">
                  <c:v>2013</c:v>
                </c:pt>
                <c:pt idx="9">
                  <c:v>2014</c:v>
                </c:pt>
              </c:numCache>
            </c:numRef>
          </c:cat>
          <c:val>
            <c:numRef>
              <c:f>'Public Wage Bills'!$T$6:$T$15</c:f>
              <c:numCache>
                <c:formatCode>#,##0</c:formatCode>
                <c:ptCount val="10"/>
                <c:pt idx="0">
                  <c:v>100</c:v>
                </c:pt>
                <c:pt idx="1">
                  <c:v>103.831649641483</c:v>
                </c:pt>
                <c:pt idx="2">
                  <c:v>125.27080897449299</c:v>
                </c:pt>
                <c:pt idx="3">
                  <c:v>127.1329854222254</c:v>
                </c:pt>
                <c:pt idx="4">
                  <c:v>135.7364033493902</c:v>
                </c:pt>
                <c:pt idx="5">
                  <c:v>169.9476299208801</c:v>
                </c:pt>
                <c:pt idx="6">
                  <c:v>172.33338001546119</c:v>
                </c:pt>
                <c:pt idx="7">
                  <c:v>208.19431965225121</c:v>
                </c:pt>
                <c:pt idx="8">
                  <c:v>266.4857150876278</c:v>
                </c:pt>
                <c:pt idx="9">
                  <c:v>264.51666573693961</c:v>
                </c:pt>
              </c:numCache>
            </c:numRef>
          </c:val>
          <c:smooth val="0"/>
          <c:extLst>
            <c:ext xmlns:c16="http://schemas.microsoft.com/office/drawing/2014/chart" uri="{C3380CC4-5D6E-409C-BE32-E72D297353CC}">
              <c16:uniqueId val="{00000003-2C41-4305-AE14-BB02046F4451}"/>
            </c:ext>
          </c:extLst>
        </c:ser>
        <c:dLbls>
          <c:showLegendKey val="0"/>
          <c:showVal val="0"/>
          <c:showCatName val="0"/>
          <c:showSerName val="0"/>
          <c:showPercent val="0"/>
          <c:showBubbleSize val="0"/>
        </c:dLbls>
        <c:smooth val="0"/>
        <c:axId val="-2053212472"/>
        <c:axId val="-2053215112"/>
      </c:lineChart>
      <c:catAx>
        <c:axId val="-2053212472"/>
        <c:scaling>
          <c:orientation val="minMax"/>
        </c:scaling>
        <c:delete val="0"/>
        <c:axPos val="b"/>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2053215112"/>
        <c:crosses val="autoZero"/>
        <c:auto val="1"/>
        <c:lblAlgn val="ctr"/>
        <c:lblOffset val="100"/>
        <c:noMultiLvlLbl val="0"/>
      </c:catAx>
      <c:valAx>
        <c:axId val="-2053215112"/>
        <c:scaling>
          <c:orientation val="minMax"/>
        </c:scaling>
        <c:delete val="0"/>
        <c:axPos val="l"/>
        <c:majorGridlines>
          <c:spPr>
            <a:ln>
              <a:solidFill>
                <a:sysClr val="windowText" lastClr="000000">
                  <a:alpha val="9000"/>
                </a:sysClr>
              </a:solidFill>
              <a:prstDash val="sysDash"/>
            </a:ln>
          </c:spPr>
        </c:majorGridlines>
        <c:numFmt formatCode="#,##0" sourceLinked="1"/>
        <c:majorTickMark val="out"/>
        <c:minorTickMark val="none"/>
        <c:tickLblPos val="nextTo"/>
        <c:txPr>
          <a:bodyPr/>
          <a:lstStyle/>
          <a:p>
            <a:pPr>
              <a:defRPr sz="1200">
                <a:latin typeface="Arial" pitchFamily="34" charset="0"/>
                <a:cs typeface="Arial" pitchFamily="34" charset="0"/>
              </a:defRPr>
            </a:pPr>
            <a:endParaRPr lang="en-US"/>
          </a:p>
        </c:txPr>
        <c:crossAx val="-2053212472"/>
        <c:crosses val="autoZero"/>
        <c:crossBetween val="between"/>
      </c:valAx>
    </c:plotArea>
    <c:legend>
      <c:legendPos val="r"/>
      <c:layout>
        <c:manualLayout>
          <c:xMode val="edge"/>
          <c:yMode val="edge"/>
          <c:x val="0.111271014861622"/>
          <c:y val="0.16183328466247901"/>
          <c:w val="0.245089296468885"/>
          <c:h val="0.19812083745081499"/>
        </c:manualLayout>
      </c:layout>
      <c:overlay val="0"/>
      <c:spPr>
        <a:solidFill>
          <a:schemeClr val="bg1"/>
        </a:solidFill>
      </c:spPr>
      <c:txPr>
        <a:bodyPr/>
        <a:lstStyle/>
        <a:p>
          <a:pPr>
            <a:defRPr sz="1200">
              <a:latin typeface="Arial" pitchFamily="34" charset="0"/>
              <a:cs typeface="Arial" pitchFamily="34" charset="0"/>
            </a:defRPr>
          </a:pPr>
          <a:endParaRPr lang="en-US"/>
        </a:p>
      </c:txPr>
    </c:legend>
    <c:plotVisOnly val="1"/>
    <c:dispBlanksAs val="gap"/>
    <c:showDLblsOverMax val="0"/>
  </c:chart>
  <c:spPr>
    <a:ln>
      <a:noFill/>
    </a:ln>
  </c:sp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sz="1450" dirty="0"/>
              <a:t>Real GDP Growth</a:t>
            </a:r>
          </a:p>
          <a:p>
            <a:pPr>
              <a:defRPr/>
            </a:pPr>
            <a:r>
              <a:rPr lang="en-GB" sz="1200" b="0" dirty="0"/>
              <a:t>%</a:t>
            </a:r>
            <a:r>
              <a:rPr lang="en-GB" sz="1200" b="0" baseline="0" dirty="0"/>
              <a:t> Change y/y</a:t>
            </a:r>
            <a:endParaRPr lang="en-GB" sz="1200" b="0" dirty="0"/>
          </a:p>
        </c:rich>
      </c:tx>
      <c:overlay val="1"/>
    </c:title>
    <c:autoTitleDeleted val="0"/>
    <c:plotArea>
      <c:layout>
        <c:manualLayout>
          <c:layoutTarget val="inner"/>
          <c:xMode val="edge"/>
          <c:yMode val="edge"/>
          <c:x val="0.10699353589246199"/>
          <c:y val="0.13367586381695901"/>
          <c:w val="0.55312591829047397"/>
          <c:h val="0.76301069962885404"/>
        </c:manualLayout>
      </c:layout>
      <c:lineChart>
        <c:grouping val="standard"/>
        <c:varyColors val="0"/>
        <c:ser>
          <c:idx val="1"/>
          <c:order val="0"/>
          <c:tx>
            <c:v>Non-Commodity Africa</c:v>
          </c:tx>
          <c:spPr>
            <a:ln w="31750" cap="rnd" cmpd="thickThin">
              <a:solidFill>
                <a:srgbClr val="4D7194"/>
              </a:solidFill>
              <a:prstDash val="solid"/>
              <a:round/>
            </a:ln>
            <a:effectLst/>
          </c:spPr>
          <c:marker>
            <c:symbol val="none"/>
          </c:marker>
          <c:val>
            <c:numRef>
              <c:f>'Africa - 2 Speeds'!$C$42:$N$42</c:f>
              <c:numCache>
                <c:formatCode>0.0</c:formatCode>
                <c:ptCount val="12"/>
                <c:pt idx="0">
                  <c:v>7.1783356345324361</c:v>
                </c:pt>
                <c:pt idx="1">
                  <c:v>7.4265060896433424</c:v>
                </c:pt>
                <c:pt idx="2">
                  <c:v>6.7391282655771203</c:v>
                </c:pt>
                <c:pt idx="3">
                  <c:v>7.0337997076724914</c:v>
                </c:pt>
                <c:pt idx="4">
                  <c:v>6.6311938203233103</c:v>
                </c:pt>
                <c:pt idx="5">
                  <c:v>6.7916724667934414</c:v>
                </c:pt>
                <c:pt idx="6">
                  <c:v>5.7467942412672048</c:v>
                </c:pt>
                <c:pt idx="7">
                  <c:v>6.7384594324590124</c:v>
                </c:pt>
                <c:pt idx="8">
                  <c:v>6.6739312466474878</c:v>
                </c:pt>
                <c:pt idx="9">
                  <c:v>6.7059117481968267</c:v>
                </c:pt>
                <c:pt idx="10">
                  <c:v>6.6101056666230793</c:v>
                </c:pt>
                <c:pt idx="11">
                  <c:v>6.4177081304244004</c:v>
                </c:pt>
              </c:numCache>
            </c:numRef>
          </c:val>
          <c:smooth val="0"/>
          <c:extLst>
            <c:ext xmlns:c16="http://schemas.microsoft.com/office/drawing/2014/chart" uri="{C3380CC4-5D6E-409C-BE32-E72D297353CC}">
              <c16:uniqueId val="{00000000-0D2E-4A6D-95D8-055D0B2C95D2}"/>
            </c:ext>
          </c:extLst>
        </c:ser>
        <c:ser>
          <c:idx val="3"/>
          <c:order val="1"/>
          <c:tx>
            <c:strRef>
              <c:f>'Africa - 2 Speeds'!$B$45</c:f>
              <c:strCache>
                <c:ptCount val="1"/>
                <c:pt idx="0">
                  <c:v>Emerging Asia</c:v>
                </c:pt>
              </c:strCache>
            </c:strRef>
          </c:tx>
          <c:spPr>
            <a:ln w="31750" cap="rnd">
              <a:solidFill>
                <a:srgbClr val="BEC5C4"/>
              </a:solidFill>
              <a:prstDash val="sysDash"/>
              <a:round/>
            </a:ln>
            <a:effectLst/>
          </c:spPr>
          <c:marker>
            <c:symbol val="none"/>
          </c:marker>
          <c:val>
            <c:numRef>
              <c:f>'Africa - 2 Speeds'!$C$45:$N$45</c:f>
              <c:numCache>
                <c:formatCode>0.0</c:formatCode>
                <c:ptCount val="12"/>
                <c:pt idx="0">
                  <c:v>9.636000000000001</c:v>
                </c:pt>
                <c:pt idx="1">
                  <c:v>7.8259999999999836</c:v>
                </c:pt>
                <c:pt idx="2">
                  <c:v>6.92</c:v>
                </c:pt>
                <c:pt idx="3">
                  <c:v>6.9080000000000004</c:v>
                </c:pt>
                <c:pt idx="4">
                  <c:v>6.7639999999999967</c:v>
                </c:pt>
                <c:pt idx="5">
                  <c:v>6.5869999999999997</c:v>
                </c:pt>
                <c:pt idx="6">
                  <c:v>6.3959999999999946</c:v>
                </c:pt>
                <c:pt idx="7">
                  <c:v>6.3159999999999936</c:v>
                </c:pt>
                <c:pt idx="8">
                  <c:v>6.26</c:v>
                </c:pt>
                <c:pt idx="9">
                  <c:v>6.3239999999999936</c:v>
                </c:pt>
                <c:pt idx="10">
                  <c:v>6.3439999999999976</c:v>
                </c:pt>
                <c:pt idx="11">
                  <c:v>6.3669999999999947</c:v>
                </c:pt>
              </c:numCache>
            </c:numRef>
          </c:val>
          <c:smooth val="0"/>
          <c:extLst>
            <c:ext xmlns:c16="http://schemas.microsoft.com/office/drawing/2014/chart" uri="{C3380CC4-5D6E-409C-BE32-E72D297353CC}">
              <c16:uniqueId val="{00000001-0D2E-4A6D-95D8-055D0B2C95D2}"/>
            </c:ext>
          </c:extLst>
        </c:ser>
        <c:ser>
          <c:idx val="0"/>
          <c:order val="2"/>
          <c:tx>
            <c:v>Commodity Africa</c:v>
          </c:tx>
          <c:spPr>
            <a:ln w="31750" cap="rnd">
              <a:solidFill>
                <a:srgbClr val="5D6F6C"/>
              </a:solidFill>
              <a:prstDash val="sysDot"/>
              <a:round/>
            </a:ln>
            <a:effectLst/>
          </c:spPr>
          <c:marker>
            <c:symbol val="none"/>
          </c:marker>
          <c:cat>
            <c:numRef>
              <c:f>'Africa - 2 Speeds'!$C$3:$N$3</c:f>
              <c:numCache>
                <c:formatCode>General</c:formatCode>
                <c:ptCount val="12"/>
                <c:pt idx="0">
                  <c:v>2010</c:v>
                </c:pt>
                <c:pt idx="1">
                  <c:v>2011</c:v>
                </c:pt>
                <c:pt idx="2">
                  <c:v>2012</c:v>
                </c:pt>
                <c:pt idx="3">
                  <c:v>2013</c:v>
                </c:pt>
                <c:pt idx="4">
                  <c:v>2014</c:v>
                </c:pt>
                <c:pt idx="5">
                  <c:v>2015</c:v>
                </c:pt>
                <c:pt idx="6">
                  <c:v>2016</c:v>
                </c:pt>
                <c:pt idx="7">
                  <c:v>2017</c:v>
                </c:pt>
                <c:pt idx="8">
                  <c:v>2018</c:v>
                </c:pt>
                <c:pt idx="9">
                  <c:v>2019</c:v>
                </c:pt>
                <c:pt idx="10">
                  <c:v>2020</c:v>
                </c:pt>
                <c:pt idx="11">
                  <c:v>2021</c:v>
                </c:pt>
              </c:numCache>
            </c:numRef>
          </c:cat>
          <c:val>
            <c:numRef>
              <c:f>'Africa - 2 Speeds'!$C$21:$N$21</c:f>
              <c:numCache>
                <c:formatCode>0.0</c:formatCode>
                <c:ptCount val="12"/>
                <c:pt idx="0">
                  <c:v>6.2894232850236698</c:v>
                </c:pt>
                <c:pt idx="1">
                  <c:v>4.2195363401752646</c:v>
                </c:pt>
                <c:pt idx="2">
                  <c:v>3.7336461940016181</c:v>
                </c:pt>
                <c:pt idx="3">
                  <c:v>4.6567032947883504</c:v>
                </c:pt>
                <c:pt idx="4">
                  <c:v>4.7339157328890886</c:v>
                </c:pt>
                <c:pt idx="5">
                  <c:v>2.4914562675878882</c:v>
                </c:pt>
                <c:pt idx="6">
                  <c:v>2.0776683001254832</c:v>
                </c:pt>
                <c:pt idx="7">
                  <c:v>2.9603942829204439</c:v>
                </c:pt>
                <c:pt idx="8">
                  <c:v>3.498136563576784</c:v>
                </c:pt>
                <c:pt idx="9">
                  <c:v>3.5669078659140441</c:v>
                </c:pt>
                <c:pt idx="10">
                  <c:v>3.6655709352524801</c:v>
                </c:pt>
                <c:pt idx="11">
                  <c:v>4.3693935553943861</c:v>
                </c:pt>
              </c:numCache>
            </c:numRef>
          </c:val>
          <c:smooth val="0"/>
          <c:extLst>
            <c:ext xmlns:c16="http://schemas.microsoft.com/office/drawing/2014/chart" uri="{C3380CC4-5D6E-409C-BE32-E72D297353CC}">
              <c16:uniqueId val="{00000002-0D2E-4A6D-95D8-055D0B2C95D2}"/>
            </c:ext>
          </c:extLst>
        </c:ser>
        <c:ser>
          <c:idx val="6"/>
          <c:order val="3"/>
          <c:tx>
            <c:strRef>
              <c:f>'Africa - 2 Speeds'!$B$48</c:f>
              <c:strCache>
                <c:ptCount val="1"/>
                <c:pt idx="0">
                  <c:v>MENA</c:v>
                </c:pt>
              </c:strCache>
            </c:strRef>
          </c:tx>
          <c:spPr>
            <a:ln w="31750" cap="rnd">
              <a:solidFill>
                <a:srgbClr val="960000"/>
              </a:solidFill>
              <a:round/>
            </a:ln>
            <a:effectLst/>
          </c:spPr>
          <c:marker>
            <c:symbol val="none"/>
          </c:marker>
          <c:val>
            <c:numRef>
              <c:f>'Africa - 2 Speeds'!$C$48:$N$48</c:f>
              <c:numCache>
                <c:formatCode>0.0</c:formatCode>
                <c:ptCount val="12"/>
                <c:pt idx="0">
                  <c:v>5.1629999999999763</c:v>
                </c:pt>
                <c:pt idx="1">
                  <c:v>4.5510000000000002</c:v>
                </c:pt>
                <c:pt idx="2">
                  <c:v>5.0780000000000003</c:v>
                </c:pt>
                <c:pt idx="3">
                  <c:v>2.13</c:v>
                </c:pt>
                <c:pt idx="4">
                  <c:v>2.613</c:v>
                </c:pt>
                <c:pt idx="5">
                  <c:v>2.3359999999999972</c:v>
                </c:pt>
                <c:pt idx="6">
                  <c:v>2.9420000000000002</c:v>
                </c:pt>
                <c:pt idx="7">
                  <c:v>3.3010000000000002</c:v>
                </c:pt>
                <c:pt idx="8">
                  <c:v>3.39</c:v>
                </c:pt>
                <c:pt idx="9">
                  <c:v>3.5880000000000001</c:v>
                </c:pt>
                <c:pt idx="10">
                  <c:v>3.7120000000000002</c:v>
                </c:pt>
                <c:pt idx="11">
                  <c:v>3.593</c:v>
                </c:pt>
              </c:numCache>
            </c:numRef>
          </c:val>
          <c:smooth val="0"/>
          <c:extLst>
            <c:ext xmlns:c16="http://schemas.microsoft.com/office/drawing/2014/chart" uri="{C3380CC4-5D6E-409C-BE32-E72D297353CC}">
              <c16:uniqueId val="{00000003-0D2E-4A6D-95D8-055D0B2C95D2}"/>
            </c:ext>
          </c:extLst>
        </c:ser>
        <c:ser>
          <c:idx val="4"/>
          <c:order val="4"/>
          <c:tx>
            <c:strRef>
              <c:f>'Africa - 2 Speeds'!$B$46</c:f>
              <c:strCache>
                <c:ptCount val="1"/>
                <c:pt idx="0">
                  <c:v>Emerging Europe</c:v>
                </c:pt>
              </c:strCache>
            </c:strRef>
          </c:tx>
          <c:spPr>
            <a:ln w="31750" cap="rnd" cmpd="dbl">
              <a:solidFill>
                <a:srgbClr val="99ADC2"/>
              </a:solidFill>
              <a:round/>
            </a:ln>
            <a:effectLst/>
          </c:spPr>
          <c:marker>
            <c:symbol val="none"/>
          </c:marker>
          <c:val>
            <c:numRef>
              <c:f>'Africa - 2 Speeds'!$C$46:$N$46</c:f>
              <c:numCache>
                <c:formatCode>0.0</c:formatCode>
                <c:ptCount val="12"/>
                <c:pt idx="0">
                  <c:v>4.7169999999999996</c:v>
                </c:pt>
                <c:pt idx="1">
                  <c:v>5.4219999999999997</c:v>
                </c:pt>
                <c:pt idx="2">
                  <c:v>1.1970000000000001</c:v>
                </c:pt>
                <c:pt idx="3">
                  <c:v>2.8210000000000002</c:v>
                </c:pt>
                <c:pt idx="4">
                  <c:v>2.7909999999999999</c:v>
                </c:pt>
                <c:pt idx="5">
                  <c:v>3.5190000000000001</c:v>
                </c:pt>
                <c:pt idx="6">
                  <c:v>3.5139999999999998</c:v>
                </c:pt>
                <c:pt idx="7">
                  <c:v>3.3279999999999998</c:v>
                </c:pt>
                <c:pt idx="8">
                  <c:v>3.327</c:v>
                </c:pt>
                <c:pt idx="9">
                  <c:v>3.327</c:v>
                </c:pt>
                <c:pt idx="10">
                  <c:v>3.3509999999999982</c:v>
                </c:pt>
                <c:pt idx="11">
                  <c:v>3.3459999999999992</c:v>
                </c:pt>
              </c:numCache>
            </c:numRef>
          </c:val>
          <c:smooth val="0"/>
          <c:extLst>
            <c:ext xmlns:c16="http://schemas.microsoft.com/office/drawing/2014/chart" uri="{C3380CC4-5D6E-409C-BE32-E72D297353CC}">
              <c16:uniqueId val="{00000004-0D2E-4A6D-95D8-055D0B2C95D2}"/>
            </c:ext>
          </c:extLst>
        </c:ser>
        <c:ser>
          <c:idx val="5"/>
          <c:order val="5"/>
          <c:tx>
            <c:strRef>
              <c:f>'Africa - 2 Speeds'!$B$47</c:f>
              <c:strCache>
                <c:ptCount val="1"/>
                <c:pt idx="0">
                  <c:v>LatAm &amp; Caribbean</c:v>
                </c:pt>
              </c:strCache>
            </c:strRef>
          </c:tx>
          <c:spPr>
            <a:ln w="31750" cap="rnd">
              <a:solidFill>
                <a:srgbClr val="4B4B4B"/>
              </a:solidFill>
              <a:prstDash val="lgDashDotDot"/>
              <a:round/>
            </a:ln>
            <a:effectLst/>
          </c:spPr>
          <c:marker>
            <c:symbol val="none"/>
          </c:marker>
          <c:val>
            <c:numRef>
              <c:f>'Africa - 2 Speeds'!$C$47:$N$47</c:f>
              <c:numCache>
                <c:formatCode>0.0</c:formatCode>
                <c:ptCount val="12"/>
                <c:pt idx="0">
                  <c:v>6.0539999999999976</c:v>
                </c:pt>
                <c:pt idx="1">
                  <c:v>4.88</c:v>
                </c:pt>
                <c:pt idx="2">
                  <c:v>3.1659999999999999</c:v>
                </c:pt>
                <c:pt idx="3">
                  <c:v>2.9759999999999982</c:v>
                </c:pt>
                <c:pt idx="4">
                  <c:v>1.302</c:v>
                </c:pt>
                <c:pt idx="5">
                  <c:v>-8.1000000000000003E-2</c:v>
                </c:pt>
                <c:pt idx="6">
                  <c:v>-0.47199999999999998</c:v>
                </c:pt>
                <c:pt idx="7">
                  <c:v>1.51</c:v>
                </c:pt>
                <c:pt idx="8">
                  <c:v>2.14</c:v>
                </c:pt>
                <c:pt idx="9">
                  <c:v>2.613</c:v>
                </c:pt>
                <c:pt idx="10">
                  <c:v>2.7240000000000002</c:v>
                </c:pt>
                <c:pt idx="11">
                  <c:v>2.7709999999999999</c:v>
                </c:pt>
              </c:numCache>
            </c:numRef>
          </c:val>
          <c:smooth val="0"/>
          <c:extLst>
            <c:ext xmlns:c16="http://schemas.microsoft.com/office/drawing/2014/chart" uri="{C3380CC4-5D6E-409C-BE32-E72D297353CC}">
              <c16:uniqueId val="{00000005-0D2E-4A6D-95D8-055D0B2C95D2}"/>
            </c:ext>
          </c:extLst>
        </c:ser>
        <c:ser>
          <c:idx val="2"/>
          <c:order val="6"/>
          <c:tx>
            <c:strRef>
              <c:f>'Africa - 2 Speeds'!$B$44</c:f>
              <c:strCache>
                <c:ptCount val="1"/>
                <c:pt idx="0">
                  <c:v>Developed World</c:v>
                </c:pt>
              </c:strCache>
            </c:strRef>
          </c:tx>
          <c:spPr>
            <a:ln w="31750" cap="rnd">
              <a:solidFill>
                <a:srgbClr val="869391"/>
              </a:solidFill>
              <a:round/>
            </a:ln>
            <a:effectLst/>
          </c:spPr>
          <c:marker>
            <c:symbol val="none"/>
          </c:marker>
          <c:val>
            <c:numRef>
              <c:f>'Africa - 2 Speeds'!$C$44:$N$44</c:f>
              <c:numCache>
                <c:formatCode>0.0</c:formatCode>
                <c:ptCount val="12"/>
                <c:pt idx="0">
                  <c:v>3.0790000000000002</c:v>
                </c:pt>
                <c:pt idx="1">
                  <c:v>1.732999999999995</c:v>
                </c:pt>
                <c:pt idx="2">
                  <c:v>1.202999999999995</c:v>
                </c:pt>
                <c:pt idx="3">
                  <c:v>1.157</c:v>
                </c:pt>
                <c:pt idx="4">
                  <c:v>1.831</c:v>
                </c:pt>
                <c:pt idx="5">
                  <c:v>1.879</c:v>
                </c:pt>
                <c:pt idx="6">
                  <c:v>1.8580000000000001</c:v>
                </c:pt>
                <c:pt idx="7">
                  <c:v>1.970000000000004</c:v>
                </c:pt>
                <c:pt idx="8">
                  <c:v>1.9710000000000001</c:v>
                </c:pt>
                <c:pt idx="9">
                  <c:v>1.923</c:v>
                </c:pt>
                <c:pt idx="10">
                  <c:v>1.845</c:v>
                </c:pt>
                <c:pt idx="11">
                  <c:v>1.845</c:v>
                </c:pt>
              </c:numCache>
            </c:numRef>
          </c:val>
          <c:smooth val="0"/>
          <c:extLst>
            <c:ext xmlns:c16="http://schemas.microsoft.com/office/drawing/2014/chart" uri="{C3380CC4-5D6E-409C-BE32-E72D297353CC}">
              <c16:uniqueId val="{00000006-0D2E-4A6D-95D8-055D0B2C95D2}"/>
            </c:ext>
          </c:extLst>
        </c:ser>
        <c:dLbls>
          <c:showLegendKey val="0"/>
          <c:showVal val="0"/>
          <c:showCatName val="0"/>
          <c:showSerName val="0"/>
          <c:showPercent val="0"/>
          <c:showBubbleSize val="0"/>
        </c:dLbls>
        <c:smooth val="0"/>
        <c:axId val="-2053340984"/>
        <c:axId val="-2053337512"/>
      </c:lineChart>
      <c:catAx>
        <c:axId val="-2053340984"/>
        <c:scaling>
          <c:orientation val="minMax"/>
        </c:scaling>
        <c:delete val="0"/>
        <c:axPos val="b"/>
        <c:numFmt formatCode="General" sourceLinked="1"/>
        <c:majorTickMark val="none"/>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2053337512"/>
        <c:crossesAt val="-2"/>
        <c:auto val="1"/>
        <c:lblAlgn val="ctr"/>
        <c:lblOffset val="100"/>
        <c:tickLblSkip val="2"/>
        <c:noMultiLvlLbl val="0"/>
      </c:catAx>
      <c:valAx>
        <c:axId val="-2053337512"/>
        <c:scaling>
          <c:orientation val="minMax"/>
          <c:max val="10"/>
        </c:scaling>
        <c:delete val="0"/>
        <c:axPos val="l"/>
        <c:majorGridlines>
          <c:spPr>
            <a:ln w="9525" cap="flat" cmpd="sng" algn="ctr">
              <a:solidFill>
                <a:schemeClr val="tx1">
                  <a:alpha val="11000"/>
                </a:schemeClr>
              </a:solidFill>
              <a:prstDash val="sysDash"/>
              <a:round/>
            </a:ln>
            <a:effectLst/>
          </c:spPr>
        </c:majorGridlines>
        <c:numFmt formatCode="0.0" sourceLinked="1"/>
        <c:majorTickMark val="none"/>
        <c:minorTickMark val="none"/>
        <c:tickLblPos val="nextTo"/>
        <c:spPr>
          <a:noFill/>
          <a:ln>
            <a:solidFill>
              <a:schemeClr val="tx1"/>
            </a:solid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2053340984"/>
        <c:crosses val="autoZero"/>
        <c:crossBetween val="between"/>
      </c:valAx>
      <c:spPr>
        <a:noFill/>
        <a:ln>
          <a:noFill/>
        </a:ln>
        <a:effectLst/>
      </c:spPr>
    </c:plotArea>
    <c:legend>
      <c:legendPos val="l"/>
      <c:layout>
        <c:manualLayout>
          <c:xMode val="edge"/>
          <c:yMode val="edge"/>
          <c:x val="0.66915411765556798"/>
          <c:y val="0.34108235208113002"/>
          <c:w val="0.32109663686283402"/>
          <c:h val="0.35420825384302301"/>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solidFill>
      <a:schemeClr val="bg1"/>
    </a:solidFill>
    <a:ln w="9525" cap="flat" cmpd="sng" algn="ctr">
      <a:noFill/>
      <a:round/>
    </a:ln>
    <a:effectLst/>
  </c:spPr>
  <c:txPr>
    <a:bodyPr/>
    <a:lstStyle/>
    <a:p>
      <a:pPr>
        <a:defRPr>
          <a:latin typeface="Arial" panose="020B0604020202020204" pitchFamily="34" charset="0"/>
          <a:cs typeface="Arial" panose="020B0604020202020204" pitchFamily="34"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sz="1450" dirty="0"/>
              <a:t>Total</a:t>
            </a:r>
            <a:r>
              <a:rPr lang="en-GB" sz="1450" baseline="0" dirty="0"/>
              <a:t> </a:t>
            </a:r>
            <a:r>
              <a:rPr lang="en-GB" sz="1450" dirty="0"/>
              <a:t>Investment/GDP,</a:t>
            </a:r>
            <a:r>
              <a:rPr lang="en-GB" sz="1450" baseline="0" dirty="0"/>
              <a:t> %</a:t>
            </a:r>
          </a:p>
          <a:p>
            <a:pPr>
              <a:defRPr/>
            </a:pPr>
            <a:r>
              <a:rPr lang="en-GB" sz="1200" b="0" baseline="0" dirty="0"/>
              <a:t>(public + private)</a:t>
            </a:r>
            <a:endParaRPr lang="en-GB" sz="1200" b="0" dirty="0"/>
          </a:p>
        </c:rich>
      </c:tx>
      <c:layout>
        <c:manualLayout>
          <c:xMode val="edge"/>
          <c:yMode val="edge"/>
          <c:x val="0.28260543651715497"/>
          <c:y val="2.5821960825214599E-3"/>
        </c:manualLayout>
      </c:layout>
      <c:overlay val="1"/>
      <c:spPr>
        <a:solidFill>
          <a:schemeClr val="bg1"/>
        </a:solidFill>
      </c:spPr>
    </c:title>
    <c:autoTitleDeleted val="0"/>
    <c:plotArea>
      <c:layout>
        <c:manualLayout>
          <c:layoutTarget val="inner"/>
          <c:xMode val="edge"/>
          <c:yMode val="edge"/>
          <c:x val="9.4499285822476797E-2"/>
          <c:y val="0.13888888888888901"/>
          <c:w val="0.679599115950834"/>
          <c:h val="0.74983012540099203"/>
        </c:manualLayout>
      </c:layout>
      <c:lineChart>
        <c:grouping val="standard"/>
        <c:varyColors val="0"/>
        <c:ser>
          <c:idx val="4"/>
          <c:order val="0"/>
          <c:tx>
            <c:strRef>
              <c:f>Investment!$A$9</c:f>
              <c:strCache>
                <c:ptCount val="1"/>
                <c:pt idx="0">
                  <c:v>Ethiopia</c:v>
                </c:pt>
              </c:strCache>
            </c:strRef>
          </c:tx>
          <c:spPr>
            <a:ln w="31750">
              <a:solidFill>
                <a:srgbClr val="FF643F"/>
              </a:solidFill>
            </a:ln>
          </c:spPr>
          <c:marker>
            <c:symbol val="none"/>
          </c:marker>
          <c:cat>
            <c:strRef>
              <c:f>Investment!$V$4:$AI$4</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Investment!$V$9:$AI$9</c:f>
              <c:numCache>
                <c:formatCode>0.0</c:formatCode>
                <c:ptCount val="14"/>
                <c:pt idx="0">
                  <c:v>26.625153482344938</c:v>
                </c:pt>
                <c:pt idx="1">
                  <c:v>28.258454596741021</c:v>
                </c:pt>
                <c:pt idx="2">
                  <c:v>31.46759335175328</c:v>
                </c:pt>
                <c:pt idx="3">
                  <c:v>28.801923779928689</c:v>
                </c:pt>
                <c:pt idx="4">
                  <c:v>34.286829225851257</c:v>
                </c:pt>
                <c:pt idx="5">
                  <c:v>30.570699288149569</c:v>
                </c:pt>
                <c:pt idx="6">
                  <c:v>32.190024868373861</c:v>
                </c:pt>
                <c:pt idx="7">
                  <c:v>28.185121963780329</c:v>
                </c:pt>
                <c:pt idx="8">
                  <c:v>28.459512791787422</c:v>
                </c:pt>
                <c:pt idx="9">
                  <c:v>29.48146109726342</c:v>
                </c:pt>
                <c:pt idx="10">
                  <c:v>31.603173037398989</c:v>
                </c:pt>
                <c:pt idx="11">
                  <c:v>32.107724712996728</c:v>
                </c:pt>
                <c:pt idx="12">
                  <c:v>37.098069015612232</c:v>
                </c:pt>
                <c:pt idx="13">
                  <c:v>35.79694439556053</c:v>
                </c:pt>
              </c:numCache>
            </c:numRef>
          </c:val>
          <c:smooth val="0"/>
          <c:extLst>
            <c:ext xmlns:c16="http://schemas.microsoft.com/office/drawing/2014/chart" uri="{C3380CC4-5D6E-409C-BE32-E72D297353CC}">
              <c16:uniqueId val="{00000000-DB1F-4FB2-B6F2-2258C0E8BB46}"/>
            </c:ext>
          </c:extLst>
        </c:ser>
        <c:ser>
          <c:idx val="13"/>
          <c:order val="1"/>
          <c:tx>
            <c:strRef>
              <c:f>Investment!$A$18</c:f>
              <c:strCache>
                <c:ptCount val="1"/>
                <c:pt idx="0">
                  <c:v>Uganda</c:v>
                </c:pt>
              </c:strCache>
            </c:strRef>
          </c:tx>
          <c:spPr>
            <a:ln w="31750">
              <a:solidFill>
                <a:schemeClr val="tx1">
                  <a:lumMod val="85000"/>
                  <a:lumOff val="15000"/>
                </a:schemeClr>
              </a:solidFill>
              <a:prstDash val="lgDashDotDot"/>
            </a:ln>
          </c:spPr>
          <c:marker>
            <c:symbol val="none"/>
          </c:marker>
          <c:cat>
            <c:strRef>
              <c:f>Investment!$V$4:$AI$4</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Investment!$V$18:$AI$18</c:f>
              <c:numCache>
                <c:formatCode>0.0</c:formatCode>
                <c:ptCount val="14"/>
                <c:pt idx="0">
                  <c:v>19.233964611847998</c:v>
                </c:pt>
                <c:pt idx="1">
                  <c:v>19.047563027251051</c:v>
                </c:pt>
                <c:pt idx="2">
                  <c:v>19.96328385213258</c:v>
                </c:pt>
                <c:pt idx="3">
                  <c:v>20.683325673347689</c:v>
                </c:pt>
                <c:pt idx="4">
                  <c:v>19.94442980337368</c:v>
                </c:pt>
                <c:pt idx="5">
                  <c:v>22.201716751524621</c:v>
                </c:pt>
                <c:pt idx="6">
                  <c:v>20.92496024851749</c:v>
                </c:pt>
                <c:pt idx="7">
                  <c:v>21.86888228581622</c:v>
                </c:pt>
                <c:pt idx="8">
                  <c:v>22.748252010389589</c:v>
                </c:pt>
                <c:pt idx="9">
                  <c:v>26.550015286319461</c:v>
                </c:pt>
                <c:pt idx="10">
                  <c:v>26.488002202366289</c:v>
                </c:pt>
                <c:pt idx="11">
                  <c:v>28.140391233346119</c:v>
                </c:pt>
                <c:pt idx="12">
                  <c:v>27.855304873381669</c:v>
                </c:pt>
                <c:pt idx="13">
                  <c:v>29.101799832123039</c:v>
                </c:pt>
              </c:numCache>
            </c:numRef>
          </c:val>
          <c:smooth val="0"/>
          <c:extLst>
            <c:ext xmlns:c16="http://schemas.microsoft.com/office/drawing/2014/chart" uri="{C3380CC4-5D6E-409C-BE32-E72D297353CC}">
              <c16:uniqueId val="{00000001-DB1F-4FB2-B6F2-2258C0E8BB46}"/>
            </c:ext>
          </c:extLst>
        </c:ser>
        <c:ser>
          <c:idx val="11"/>
          <c:order val="2"/>
          <c:tx>
            <c:strRef>
              <c:f>Investment!$A$16</c:f>
              <c:strCache>
                <c:ptCount val="1"/>
                <c:pt idx="0">
                  <c:v>Rwanda</c:v>
                </c:pt>
              </c:strCache>
            </c:strRef>
          </c:tx>
          <c:spPr>
            <a:ln w="31750">
              <a:solidFill>
                <a:schemeClr val="accent5">
                  <a:lumMod val="75000"/>
                </a:schemeClr>
              </a:solidFill>
              <a:prstDash val="sysDash"/>
            </a:ln>
          </c:spPr>
          <c:marker>
            <c:symbol val="none"/>
          </c:marker>
          <c:cat>
            <c:strRef>
              <c:f>Investment!$V$4:$AI$4</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Investment!$V$16:$AI$16</c:f>
              <c:numCache>
                <c:formatCode>0.0</c:formatCode>
                <c:ptCount val="14"/>
                <c:pt idx="0">
                  <c:v>13.37598057549368</c:v>
                </c:pt>
                <c:pt idx="1">
                  <c:v>13.735524373660571</c:v>
                </c:pt>
                <c:pt idx="2">
                  <c:v>13.481314271382001</c:v>
                </c:pt>
                <c:pt idx="3">
                  <c:v>13.85390428211587</c:v>
                </c:pt>
                <c:pt idx="4">
                  <c:v>15.028183023872669</c:v>
                </c:pt>
                <c:pt idx="5">
                  <c:v>15.7638888888889</c:v>
                </c:pt>
                <c:pt idx="6">
                  <c:v>16.025641025641029</c:v>
                </c:pt>
                <c:pt idx="7">
                  <c:v>18.25665859564165</c:v>
                </c:pt>
                <c:pt idx="8">
                  <c:v>23.484559664506289</c:v>
                </c:pt>
                <c:pt idx="9">
                  <c:v>22.969837587006889</c:v>
                </c:pt>
                <c:pt idx="10">
                  <c:v>22.509780318988859</c:v>
                </c:pt>
                <c:pt idx="11">
                  <c:v>22.854914196567861</c:v>
                </c:pt>
                <c:pt idx="12">
                  <c:v>25.050732807215219</c:v>
                </c:pt>
                <c:pt idx="13">
                  <c:v>25.534539473684202</c:v>
                </c:pt>
              </c:numCache>
            </c:numRef>
          </c:val>
          <c:smooth val="0"/>
          <c:extLst>
            <c:ext xmlns:c16="http://schemas.microsoft.com/office/drawing/2014/chart" uri="{C3380CC4-5D6E-409C-BE32-E72D297353CC}">
              <c16:uniqueId val="{00000002-DB1F-4FB2-B6F2-2258C0E8BB46}"/>
            </c:ext>
          </c:extLst>
        </c:ser>
        <c:ser>
          <c:idx val="6"/>
          <c:order val="3"/>
          <c:tx>
            <c:strRef>
              <c:f>Investment!$A$11</c:f>
              <c:strCache>
                <c:ptCount val="1"/>
                <c:pt idx="0">
                  <c:v>Ghana</c:v>
                </c:pt>
              </c:strCache>
            </c:strRef>
          </c:tx>
          <c:spPr>
            <a:ln w="31750">
              <a:solidFill>
                <a:schemeClr val="accent4">
                  <a:lumMod val="75000"/>
                </a:schemeClr>
              </a:solidFill>
              <a:prstDash val="sysDot"/>
            </a:ln>
          </c:spPr>
          <c:marker>
            <c:symbol val="none"/>
          </c:marker>
          <c:cat>
            <c:strRef>
              <c:f>Investment!$V$4:$AI$4</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Investment!$V$11:$AI$11</c:f>
              <c:numCache>
                <c:formatCode>0.0</c:formatCode>
                <c:ptCount val="14"/>
                <c:pt idx="0">
                  <c:v>23.09813092717059</c:v>
                </c:pt>
                <c:pt idx="1">
                  <c:v>27.122921301683441</c:v>
                </c:pt>
                <c:pt idx="2">
                  <c:v>18.774945765625642</c:v>
                </c:pt>
                <c:pt idx="3">
                  <c:v>22.93692797663763</c:v>
                </c:pt>
                <c:pt idx="4">
                  <c:v>28.377506684052701</c:v>
                </c:pt>
                <c:pt idx="5">
                  <c:v>29.002140636309679</c:v>
                </c:pt>
                <c:pt idx="6">
                  <c:v>21.63566530995535</c:v>
                </c:pt>
                <c:pt idx="7">
                  <c:v>20.107764865672799</c:v>
                </c:pt>
                <c:pt idx="8">
                  <c:v>21.45231531299099</c:v>
                </c:pt>
                <c:pt idx="9">
                  <c:v>20.670643850010681</c:v>
                </c:pt>
                <c:pt idx="10">
                  <c:v>24.659822152638949</c:v>
                </c:pt>
                <c:pt idx="11">
                  <c:v>25.607058022854918</c:v>
                </c:pt>
                <c:pt idx="12">
                  <c:v>30.981885445359499</c:v>
                </c:pt>
                <c:pt idx="13">
                  <c:v>22.413914264174089</c:v>
                </c:pt>
              </c:numCache>
            </c:numRef>
          </c:val>
          <c:smooth val="0"/>
          <c:extLst>
            <c:ext xmlns:c16="http://schemas.microsoft.com/office/drawing/2014/chart" uri="{C3380CC4-5D6E-409C-BE32-E72D297353CC}">
              <c16:uniqueId val="{00000003-DB1F-4FB2-B6F2-2258C0E8BB46}"/>
            </c:ext>
          </c:extLst>
        </c:ser>
        <c:ser>
          <c:idx val="7"/>
          <c:order val="4"/>
          <c:tx>
            <c:strRef>
              <c:f>Investment!$A$12</c:f>
              <c:strCache>
                <c:ptCount val="1"/>
                <c:pt idx="0">
                  <c:v>Kenya</c:v>
                </c:pt>
              </c:strCache>
            </c:strRef>
          </c:tx>
          <c:spPr>
            <a:ln w="31750">
              <a:solidFill>
                <a:schemeClr val="accent5">
                  <a:lumMod val="75000"/>
                </a:schemeClr>
              </a:solidFill>
            </a:ln>
          </c:spPr>
          <c:marker>
            <c:symbol val="none"/>
          </c:marker>
          <c:cat>
            <c:strRef>
              <c:f>Investment!$V$4:$AI$4</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Investment!$V$12:$AI$12</c:f>
              <c:numCache>
                <c:formatCode>0.0</c:formatCode>
                <c:ptCount val="14"/>
                <c:pt idx="0">
                  <c:v>16.708806513510488</c:v>
                </c:pt>
                <c:pt idx="1">
                  <c:v>18.15155735865083</c:v>
                </c:pt>
                <c:pt idx="2">
                  <c:v>17.236879849097861</c:v>
                </c:pt>
                <c:pt idx="3">
                  <c:v>15.838209125078849</c:v>
                </c:pt>
                <c:pt idx="4">
                  <c:v>16.259223481534189</c:v>
                </c:pt>
                <c:pt idx="5">
                  <c:v>18.699111762524531</c:v>
                </c:pt>
                <c:pt idx="6">
                  <c:v>19.42443802257845</c:v>
                </c:pt>
                <c:pt idx="7">
                  <c:v>19.964729107178709</c:v>
                </c:pt>
                <c:pt idx="8">
                  <c:v>18.864923815714331</c:v>
                </c:pt>
                <c:pt idx="9">
                  <c:v>18.50505362316007</c:v>
                </c:pt>
                <c:pt idx="10">
                  <c:v>20.32179966497343</c:v>
                </c:pt>
                <c:pt idx="11">
                  <c:v>20.373234193559821</c:v>
                </c:pt>
                <c:pt idx="12">
                  <c:v>21.21964229852442</c:v>
                </c:pt>
                <c:pt idx="13">
                  <c:v>20.5930877244678</c:v>
                </c:pt>
              </c:numCache>
            </c:numRef>
          </c:val>
          <c:smooth val="0"/>
          <c:extLst>
            <c:ext xmlns:c16="http://schemas.microsoft.com/office/drawing/2014/chart" uri="{C3380CC4-5D6E-409C-BE32-E72D297353CC}">
              <c16:uniqueId val="{00000004-DB1F-4FB2-B6F2-2258C0E8BB46}"/>
            </c:ext>
          </c:extLst>
        </c:ser>
        <c:ser>
          <c:idx val="3"/>
          <c:order val="5"/>
          <c:tx>
            <c:strRef>
              <c:f>Investment!$A$8</c:f>
              <c:strCache>
                <c:ptCount val="1"/>
                <c:pt idx="0">
                  <c:v>Egypt</c:v>
                </c:pt>
              </c:strCache>
            </c:strRef>
          </c:tx>
          <c:spPr>
            <a:ln w="31750" cmpd="thinThick">
              <a:solidFill>
                <a:schemeClr val="bg2">
                  <a:lumMod val="50000"/>
                </a:schemeClr>
              </a:solidFill>
            </a:ln>
          </c:spPr>
          <c:marker>
            <c:symbol val="none"/>
          </c:marker>
          <c:cat>
            <c:strRef>
              <c:f>Investment!$V$4:$AI$4</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Investment!$V$8:$AI$8</c:f>
              <c:numCache>
                <c:formatCode>0.0</c:formatCode>
                <c:ptCount val="14"/>
                <c:pt idx="0">
                  <c:v>18.935607174360399</c:v>
                </c:pt>
                <c:pt idx="1">
                  <c:v>17.730694173403929</c:v>
                </c:pt>
                <c:pt idx="2">
                  <c:v>17.814726695102529</c:v>
                </c:pt>
                <c:pt idx="3">
                  <c:v>16.311377257229729</c:v>
                </c:pt>
                <c:pt idx="4">
                  <c:v>16.40222533969548</c:v>
                </c:pt>
                <c:pt idx="5">
                  <c:v>17.920148627372878</c:v>
                </c:pt>
                <c:pt idx="6">
                  <c:v>18.737396833994829</c:v>
                </c:pt>
                <c:pt idx="7">
                  <c:v>20.856860902255711</c:v>
                </c:pt>
                <c:pt idx="8">
                  <c:v>22.2819318816303</c:v>
                </c:pt>
                <c:pt idx="9">
                  <c:v>18.91548647092678</c:v>
                </c:pt>
                <c:pt idx="10">
                  <c:v>19.21326040112713</c:v>
                </c:pt>
                <c:pt idx="11">
                  <c:v>16.706760994821629</c:v>
                </c:pt>
                <c:pt idx="12">
                  <c:v>15.61841954934942</c:v>
                </c:pt>
                <c:pt idx="13">
                  <c:v>13.78042548337417</c:v>
                </c:pt>
              </c:numCache>
            </c:numRef>
          </c:val>
          <c:smooth val="0"/>
          <c:extLst>
            <c:ext xmlns:c16="http://schemas.microsoft.com/office/drawing/2014/chart" uri="{C3380CC4-5D6E-409C-BE32-E72D297353CC}">
              <c16:uniqueId val="{00000005-DB1F-4FB2-B6F2-2258C0E8BB46}"/>
            </c:ext>
          </c:extLst>
        </c:ser>
        <c:ser>
          <c:idx val="0"/>
          <c:order val="6"/>
          <c:tx>
            <c:strRef>
              <c:f>Investment!$A$5</c:f>
              <c:strCache>
                <c:ptCount val="1"/>
                <c:pt idx="0">
                  <c:v>Angola</c:v>
                </c:pt>
              </c:strCache>
            </c:strRef>
          </c:tx>
          <c:spPr>
            <a:ln w="31750" cmpd="dbl">
              <a:solidFill>
                <a:srgbClr val="C00000"/>
              </a:solidFill>
            </a:ln>
          </c:spPr>
          <c:marker>
            <c:symbol val="none"/>
          </c:marker>
          <c:cat>
            <c:strRef>
              <c:f>Investment!$V$4:$AI$4</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Investment!$V$5:$AI$5</c:f>
              <c:numCache>
                <c:formatCode>0.0</c:formatCode>
                <c:ptCount val="14"/>
                <c:pt idx="0">
                  <c:v>12.755027431078661</c:v>
                </c:pt>
                <c:pt idx="1">
                  <c:v>13.450918721855929</c:v>
                </c:pt>
                <c:pt idx="2">
                  <c:v>11.539147489040211</c:v>
                </c:pt>
                <c:pt idx="3">
                  <c:v>12.501130505564021</c:v>
                </c:pt>
                <c:pt idx="4">
                  <c:v>9.2082918460560848</c:v>
                </c:pt>
                <c:pt idx="5">
                  <c:v>8.7792508609917306</c:v>
                </c:pt>
                <c:pt idx="6">
                  <c:v>15.361402466130381</c:v>
                </c:pt>
                <c:pt idx="7">
                  <c:v>13.50497897149344</c:v>
                </c:pt>
                <c:pt idx="8">
                  <c:v>16.218894886199909</c:v>
                </c:pt>
                <c:pt idx="9">
                  <c:v>15.22906152028621</c:v>
                </c:pt>
                <c:pt idx="10">
                  <c:v>14.4325907603713</c:v>
                </c:pt>
                <c:pt idx="11">
                  <c:v>12.9057397993354</c:v>
                </c:pt>
                <c:pt idx="12">
                  <c:v>14.93154203069756</c:v>
                </c:pt>
                <c:pt idx="13">
                  <c:v>14.690626247495</c:v>
                </c:pt>
              </c:numCache>
            </c:numRef>
          </c:val>
          <c:smooth val="0"/>
          <c:extLst>
            <c:ext xmlns:c16="http://schemas.microsoft.com/office/drawing/2014/chart" uri="{C3380CC4-5D6E-409C-BE32-E72D297353CC}">
              <c16:uniqueId val="{00000006-DB1F-4FB2-B6F2-2258C0E8BB46}"/>
            </c:ext>
          </c:extLst>
        </c:ser>
        <c:ser>
          <c:idx val="10"/>
          <c:order val="7"/>
          <c:tx>
            <c:strRef>
              <c:f>Investment!$A$15</c:f>
              <c:strCache>
                <c:ptCount val="1"/>
                <c:pt idx="0">
                  <c:v>Nigeria</c:v>
                </c:pt>
              </c:strCache>
            </c:strRef>
          </c:tx>
          <c:spPr>
            <a:ln w="31750">
              <a:solidFill>
                <a:srgbClr val="006600"/>
              </a:solidFill>
              <a:prstDash val="solid"/>
            </a:ln>
          </c:spPr>
          <c:marker>
            <c:symbol val="none"/>
          </c:marker>
          <c:cat>
            <c:strRef>
              <c:f>Investment!$V$4:$AI$4</c:f>
              <c:strCach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strCache>
            </c:strRef>
          </c:cat>
          <c:val>
            <c:numRef>
              <c:f>Investment!$V$15:$AI$15</c:f>
              <c:numCache>
                <c:formatCode>0.0</c:formatCode>
                <c:ptCount val="14"/>
                <c:pt idx="0">
                  <c:v>7.0178805091971146</c:v>
                </c:pt>
                <c:pt idx="1">
                  <c:v>7.5798684764401383</c:v>
                </c:pt>
                <c:pt idx="2">
                  <c:v>7.0099227391542804</c:v>
                </c:pt>
                <c:pt idx="3">
                  <c:v>9.9040541687682246</c:v>
                </c:pt>
                <c:pt idx="4">
                  <c:v>7.3933701205156019</c:v>
                </c:pt>
                <c:pt idx="5">
                  <c:v>5.4589964977478553</c:v>
                </c:pt>
                <c:pt idx="6">
                  <c:v>8.2658647743156948</c:v>
                </c:pt>
                <c:pt idx="7">
                  <c:v>9.2496368436389265</c:v>
                </c:pt>
                <c:pt idx="8">
                  <c:v>8.3234770149834247</c:v>
                </c:pt>
                <c:pt idx="9">
                  <c:v>12.08816418752402</c:v>
                </c:pt>
                <c:pt idx="10">
                  <c:v>16.99080870611893</c:v>
                </c:pt>
                <c:pt idx="11">
                  <c:v>15.979158367844599</c:v>
                </c:pt>
                <c:pt idx="12">
                  <c:v>14.62635580925137</c:v>
                </c:pt>
                <c:pt idx="13">
                  <c:v>14.47117963559757</c:v>
                </c:pt>
              </c:numCache>
            </c:numRef>
          </c:val>
          <c:smooth val="0"/>
          <c:extLst>
            <c:ext xmlns:c16="http://schemas.microsoft.com/office/drawing/2014/chart" uri="{C3380CC4-5D6E-409C-BE32-E72D297353CC}">
              <c16:uniqueId val="{00000007-DB1F-4FB2-B6F2-2258C0E8BB46}"/>
            </c:ext>
          </c:extLst>
        </c:ser>
        <c:dLbls>
          <c:showLegendKey val="0"/>
          <c:showVal val="0"/>
          <c:showCatName val="0"/>
          <c:showSerName val="0"/>
          <c:showPercent val="0"/>
          <c:showBubbleSize val="0"/>
        </c:dLbls>
        <c:smooth val="0"/>
        <c:axId val="-2053457992"/>
        <c:axId val="-2053461096"/>
      </c:lineChart>
      <c:catAx>
        <c:axId val="-2053457992"/>
        <c:scaling>
          <c:orientation val="minMax"/>
        </c:scaling>
        <c:delete val="0"/>
        <c:axPos val="b"/>
        <c:numFmt formatCode="General" sourceLinked="0"/>
        <c:majorTickMark val="out"/>
        <c:minorTickMark val="none"/>
        <c:tickLblPos val="nextTo"/>
        <c:txPr>
          <a:bodyPr/>
          <a:lstStyle/>
          <a:p>
            <a:pPr>
              <a:defRPr sz="1200"/>
            </a:pPr>
            <a:endParaRPr lang="en-US"/>
          </a:p>
        </c:txPr>
        <c:crossAx val="-2053461096"/>
        <c:crosses val="autoZero"/>
        <c:auto val="1"/>
        <c:lblAlgn val="ctr"/>
        <c:lblOffset val="100"/>
        <c:tickLblSkip val="2"/>
        <c:noMultiLvlLbl val="0"/>
      </c:catAx>
      <c:valAx>
        <c:axId val="-2053461096"/>
        <c:scaling>
          <c:orientation val="minMax"/>
        </c:scaling>
        <c:delete val="0"/>
        <c:axPos val="l"/>
        <c:majorGridlines>
          <c:spPr>
            <a:ln>
              <a:solidFill>
                <a:sysClr val="windowText" lastClr="000000">
                  <a:alpha val="9000"/>
                </a:sysClr>
              </a:solidFill>
              <a:prstDash val="sysDash"/>
            </a:ln>
          </c:spPr>
        </c:majorGridlines>
        <c:numFmt formatCode="0.0" sourceLinked="0"/>
        <c:majorTickMark val="out"/>
        <c:minorTickMark val="none"/>
        <c:tickLblPos val="nextTo"/>
        <c:txPr>
          <a:bodyPr/>
          <a:lstStyle/>
          <a:p>
            <a:pPr>
              <a:defRPr sz="1200"/>
            </a:pPr>
            <a:endParaRPr lang="en-US"/>
          </a:p>
        </c:txPr>
        <c:crossAx val="-2053457992"/>
        <c:crosses val="autoZero"/>
        <c:crossBetween val="between"/>
        <c:majorUnit val="10"/>
      </c:valAx>
    </c:plotArea>
    <c:legend>
      <c:legendPos val="r"/>
      <c:layout>
        <c:manualLayout>
          <c:xMode val="edge"/>
          <c:yMode val="edge"/>
          <c:x val="0.78238611840851602"/>
          <c:y val="0.1844207915471"/>
          <c:w val="0.17601043065922101"/>
          <c:h val="0.45941191719438601"/>
        </c:manualLayout>
      </c:layout>
      <c:overlay val="0"/>
      <c:txPr>
        <a:bodyPr/>
        <a:lstStyle/>
        <a:p>
          <a:pPr>
            <a:defRPr sz="1200"/>
          </a:pPr>
          <a:endParaRPr lang="en-US"/>
        </a:p>
      </c:txPr>
    </c:legend>
    <c:plotVisOnly val="1"/>
    <c:dispBlanksAs val="gap"/>
    <c:showDLblsOverMax val="0"/>
  </c:chart>
  <c:spPr>
    <a:ln>
      <a:noFill/>
    </a:ln>
  </c:spPr>
  <c:txPr>
    <a:bodyPr/>
    <a:lstStyle/>
    <a:p>
      <a:pPr>
        <a:defRPr sz="1000">
          <a:latin typeface="Arial" pitchFamily="34" charset="0"/>
          <a:cs typeface="Arial" pitchFamily="34" charset="0"/>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sz="1450"/>
              <a:t>GDP</a:t>
            </a:r>
            <a:r>
              <a:rPr lang="en-GB" sz="1450" baseline="0"/>
              <a:t> vs FGN Public Spending</a:t>
            </a:r>
          </a:p>
          <a:p>
            <a:pPr>
              <a:defRPr/>
            </a:pPr>
            <a:r>
              <a:rPr lang="en-GB" sz="1200" b="0" baseline="0"/>
              <a:t>Rebased 2005 = 100</a:t>
            </a:r>
            <a:endParaRPr lang="en-GB" sz="1200" b="0"/>
          </a:p>
        </c:rich>
      </c:tx>
      <c:overlay val="1"/>
      <c:spPr>
        <a:solidFill>
          <a:sysClr val="window" lastClr="FFFFFF"/>
        </a:solidFill>
      </c:spPr>
    </c:title>
    <c:autoTitleDeleted val="0"/>
    <c:plotArea>
      <c:layout>
        <c:manualLayout>
          <c:layoutTarget val="inner"/>
          <c:xMode val="edge"/>
          <c:yMode val="edge"/>
          <c:x val="7.6120308101698897E-2"/>
          <c:y val="9.9050271678516794E-2"/>
          <c:w val="0.86963694799748203"/>
          <c:h val="0.80571608978852505"/>
        </c:manualLayout>
      </c:layout>
      <c:lineChart>
        <c:grouping val="standard"/>
        <c:varyColors val="0"/>
        <c:ser>
          <c:idx val="0"/>
          <c:order val="0"/>
          <c:tx>
            <c:v>Recurrent Expenditure</c:v>
          </c:tx>
          <c:spPr>
            <a:ln w="31750">
              <a:solidFill>
                <a:schemeClr val="bg1">
                  <a:lumMod val="65000"/>
                </a:schemeClr>
              </a:solidFill>
              <a:prstDash val="sysDash"/>
            </a:ln>
          </c:spPr>
          <c:marker>
            <c:symbol val="none"/>
          </c:marker>
          <c:cat>
            <c:strRef>
              <c:f>Workings!$B$7:$B$48</c:f>
              <c:strCache>
                <c:ptCount val="42"/>
                <c:pt idx="0">
                  <c:v>Q405</c:v>
                </c:pt>
                <c:pt idx="1">
                  <c:v>Q106</c:v>
                </c:pt>
                <c:pt idx="2">
                  <c:v>Q206</c:v>
                </c:pt>
                <c:pt idx="3">
                  <c:v>Q306</c:v>
                </c:pt>
                <c:pt idx="4">
                  <c:v>Q406</c:v>
                </c:pt>
                <c:pt idx="5">
                  <c:v>Q107</c:v>
                </c:pt>
                <c:pt idx="6">
                  <c:v>Q207</c:v>
                </c:pt>
                <c:pt idx="7">
                  <c:v>Q307</c:v>
                </c:pt>
                <c:pt idx="8">
                  <c:v>Q407</c:v>
                </c:pt>
                <c:pt idx="9">
                  <c:v>Q108</c:v>
                </c:pt>
                <c:pt idx="10">
                  <c:v>Q208</c:v>
                </c:pt>
                <c:pt idx="11">
                  <c:v>Q308</c:v>
                </c:pt>
                <c:pt idx="12">
                  <c:v>Q408</c:v>
                </c:pt>
                <c:pt idx="13">
                  <c:v>Q109</c:v>
                </c:pt>
                <c:pt idx="14">
                  <c:v>Q209</c:v>
                </c:pt>
                <c:pt idx="15">
                  <c:v>Q309</c:v>
                </c:pt>
                <c:pt idx="16">
                  <c:v>Q409</c:v>
                </c:pt>
                <c:pt idx="17">
                  <c:v>Q110</c:v>
                </c:pt>
                <c:pt idx="18">
                  <c:v>Q210</c:v>
                </c:pt>
                <c:pt idx="19">
                  <c:v>Q310</c:v>
                </c:pt>
                <c:pt idx="20">
                  <c:v>Q410</c:v>
                </c:pt>
                <c:pt idx="21">
                  <c:v>Q111</c:v>
                </c:pt>
                <c:pt idx="22">
                  <c:v>Q211</c:v>
                </c:pt>
                <c:pt idx="23">
                  <c:v>Q311</c:v>
                </c:pt>
                <c:pt idx="24">
                  <c:v>Q411</c:v>
                </c:pt>
                <c:pt idx="25">
                  <c:v>Q112</c:v>
                </c:pt>
                <c:pt idx="26">
                  <c:v>Q212</c:v>
                </c:pt>
                <c:pt idx="27">
                  <c:v>Q312</c:v>
                </c:pt>
                <c:pt idx="28">
                  <c:v>Q412</c:v>
                </c:pt>
                <c:pt idx="29">
                  <c:v>Q113</c:v>
                </c:pt>
                <c:pt idx="30">
                  <c:v>Q213</c:v>
                </c:pt>
                <c:pt idx="31">
                  <c:v>Q313</c:v>
                </c:pt>
                <c:pt idx="32">
                  <c:v>Q413</c:v>
                </c:pt>
                <c:pt idx="33">
                  <c:v>Q114</c:v>
                </c:pt>
                <c:pt idx="34">
                  <c:v>Q214</c:v>
                </c:pt>
                <c:pt idx="35">
                  <c:v>Q314</c:v>
                </c:pt>
                <c:pt idx="36">
                  <c:v>Q414</c:v>
                </c:pt>
                <c:pt idx="37">
                  <c:v>Q115</c:v>
                </c:pt>
                <c:pt idx="38">
                  <c:v>Q215</c:v>
                </c:pt>
                <c:pt idx="39">
                  <c:v>Q315</c:v>
                </c:pt>
                <c:pt idx="40">
                  <c:v>Q415</c:v>
                </c:pt>
                <c:pt idx="41">
                  <c:v>Q116</c:v>
                </c:pt>
              </c:strCache>
            </c:strRef>
          </c:cat>
          <c:val>
            <c:numRef>
              <c:f>Workings!$F$7:$F$48</c:f>
              <c:numCache>
                <c:formatCode>0.0</c:formatCode>
                <c:ptCount val="42"/>
                <c:pt idx="0" formatCode="General">
                  <c:v>100</c:v>
                </c:pt>
                <c:pt idx="1">
                  <c:v>109.6639706495456</c:v>
                </c:pt>
                <c:pt idx="2">
                  <c:v>106.91236554656879</c:v>
                </c:pt>
                <c:pt idx="3">
                  <c:v>106.5121320770449</c:v>
                </c:pt>
                <c:pt idx="4">
                  <c:v>107.37930459434671</c:v>
                </c:pt>
                <c:pt idx="5">
                  <c:v>105.7116651379972</c:v>
                </c:pt>
                <c:pt idx="6">
                  <c:v>104.4192445593263</c:v>
                </c:pt>
                <c:pt idx="7">
                  <c:v>106.178604185775</c:v>
                </c:pt>
                <c:pt idx="8">
                  <c:v>129.1920286833986</c:v>
                </c:pt>
                <c:pt idx="9">
                  <c:v>139.84824480947231</c:v>
                </c:pt>
                <c:pt idx="10">
                  <c:v>164.31251563411971</c:v>
                </c:pt>
                <c:pt idx="11">
                  <c:v>178.99608104727761</c:v>
                </c:pt>
                <c:pt idx="12">
                  <c:v>179.32960893854741</c:v>
                </c:pt>
                <c:pt idx="13">
                  <c:v>178.79596431251559</c:v>
                </c:pt>
                <c:pt idx="14">
                  <c:v>180.7637788710079</c:v>
                </c:pt>
                <c:pt idx="15">
                  <c:v>181.47252563995639</c:v>
                </c:pt>
                <c:pt idx="16">
                  <c:v>177.42849995830929</c:v>
                </c:pt>
                <c:pt idx="17">
                  <c:v>187.26757275077111</c:v>
                </c:pt>
                <c:pt idx="18">
                  <c:v>202.45143000083411</c:v>
                </c:pt>
                <c:pt idx="19">
                  <c:v>222.05453181022261</c:v>
                </c:pt>
                <c:pt idx="20">
                  <c:v>269.38213958142211</c:v>
                </c:pt>
                <c:pt idx="21">
                  <c:v>280.72208788459932</c:v>
                </c:pt>
                <c:pt idx="22">
                  <c:v>280.75544067372698</c:v>
                </c:pt>
                <c:pt idx="23">
                  <c:v>292.78745935128728</c:v>
                </c:pt>
                <c:pt idx="24">
                  <c:v>258.54248311515101</c:v>
                </c:pt>
                <c:pt idx="25">
                  <c:v>261.19402985074652</c:v>
                </c:pt>
                <c:pt idx="26">
                  <c:v>270.43275243892191</c:v>
                </c:pt>
                <c:pt idx="27">
                  <c:v>268.70674560160057</c:v>
                </c:pt>
                <c:pt idx="28">
                  <c:v>279.17118319019431</c:v>
                </c:pt>
                <c:pt idx="29">
                  <c:v>287.28424914533468</c:v>
                </c:pt>
                <c:pt idx="30">
                  <c:v>290.70291003085163</c:v>
                </c:pt>
                <c:pt idx="31">
                  <c:v>281.5892604019013</c:v>
                </c:pt>
                <c:pt idx="32">
                  <c:v>307.60443592095402</c:v>
                </c:pt>
                <c:pt idx="33">
                  <c:v>303.14350037521899</c:v>
                </c:pt>
                <c:pt idx="34">
                  <c:v>295.91428333194398</c:v>
                </c:pt>
                <c:pt idx="35">
                  <c:v>296.71475027099132</c:v>
                </c:pt>
                <c:pt idx="36">
                  <c:v>272.7007420995584</c:v>
                </c:pt>
                <c:pt idx="37">
                  <c:v>296.44792795797468</c:v>
                </c:pt>
                <c:pt idx="38">
                  <c:v>278.81264070707903</c:v>
                </c:pt>
                <c:pt idx="39">
                  <c:v>295.00541982823307</c:v>
                </c:pt>
                <c:pt idx="40">
                  <c:v>300.64204119069478</c:v>
                </c:pt>
                <c:pt idx="41">
                  <c:v>288.36821479196198</c:v>
                </c:pt>
              </c:numCache>
            </c:numRef>
          </c:val>
          <c:smooth val="0"/>
          <c:extLst>
            <c:ext xmlns:c16="http://schemas.microsoft.com/office/drawing/2014/chart" uri="{C3380CC4-5D6E-409C-BE32-E72D297353CC}">
              <c16:uniqueId val="{00000000-BE0B-4685-83AC-75DC9187926C}"/>
            </c:ext>
          </c:extLst>
        </c:ser>
        <c:ser>
          <c:idx val="1"/>
          <c:order val="1"/>
          <c:tx>
            <c:v>Capital Expenditure</c:v>
          </c:tx>
          <c:spPr>
            <a:ln w="31750"/>
          </c:spPr>
          <c:marker>
            <c:symbol val="none"/>
          </c:marker>
          <c:cat>
            <c:strRef>
              <c:f>Workings!$B$7:$B$48</c:f>
              <c:strCache>
                <c:ptCount val="42"/>
                <c:pt idx="0">
                  <c:v>Q405</c:v>
                </c:pt>
                <c:pt idx="1">
                  <c:v>Q106</c:v>
                </c:pt>
                <c:pt idx="2">
                  <c:v>Q206</c:v>
                </c:pt>
                <c:pt idx="3">
                  <c:v>Q306</c:v>
                </c:pt>
                <c:pt idx="4">
                  <c:v>Q406</c:v>
                </c:pt>
                <c:pt idx="5">
                  <c:v>Q107</c:v>
                </c:pt>
                <c:pt idx="6">
                  <c:v>Q207</c:v>
                </c:pt>
                <c:pt idx="7">
                  <c:v>Q307</c:v>
                </c:pt>
                <c:pt idx="8">
                  <c:v>Q407</c:v>
                </c:pt>
                <c:pt idx="9">
                  <c:v>Q108</c:v>
                </c:pt>
                <c:pt idx="10">
                  <c:v>Q208</c:v>
                </c:pt>
                <c:pt idx="11">
                  <c:v>Q308</c:v>
                </c:pt>
                <c:pt idx="12">
                  <c:v>Q408</c:v>
                </c:pt>
                <c:pt idx="13">
                  <c:v>Q109</c:v>
                </c:pt>
                <c:pt idx="14">
                  <c:v>Q209</c:v>
                </c:pt>
                <c:pt idx="15">
                  <c:v>Q309</c:v>
                </c:pt>
                <c:pt idx="16">
                  <c:v>Q409</c:v>
                </c:pt>
                <c:pt idx="17">
                  <c:v>Q110</c:v>
                </c:pt>
                <c:pt idx="18">
                  <c:v>Q210</c:v>
                </c:pt>
                <c:pt idx="19">
                  <c:v>Q310</c:v>
                </c:pt>
                <c:pt idx="20">
                  <c:v>Q410</c:v>
                </c:pt>
                <c:pt idx="21">
                  <c:v>Q111</c:v>
                </c:pt>
                <c:pt idx="22">
                  <c:v>Q211</c:v>
                </c:pt>
                <c:pt idx="23">
                  <c:v>Q311</c:v>
                </c:pt>
                <c:pt idx="24">
                  <c:v>Q411</c:v>
                </c:pt>
                <c:pt idx="25">
                  <c:v>Q112</c:v>
                </c:pt>
                <c:pt idx="26">
                  <c:v>Q212</c:v>
                </c:pt>
                <c:pt idx="27">
                  <c:v>Q312</c:v>
                </c:pt>
                <c:pt idx="28">
                  <c:v>Q412</c:v>
                </c:pt>
                <c:pt idx="29">
                  <c:v>Q113</c:v>
                </c:pt>
                <c:pt idx="30">
                  <c:v>Q213</c:v>
                </c:pt>
                <c:pt idx="31">
                  <c:v>Q313</c:v>
                </c:pt>
                <c:pt idx="32">
                  <c:v>Q413</c:v>
                </c:pt>
                <c:pt idx="33">
                  <c:v>Q114</c:v>
                </c:pt>
                <c:pt idx="34">
                  <c:v>Q214</c:v>
                </c:pt>
                <c:pt idx="35">
                  <c:v>Q314</c:v>
                </c:pt>
                <c:pt idx="36">
                  <c:v>Q414</c:v>
                </c:pt>
                <c:pt idx="37">
                  <c:v>Q115</c:v>
                </c:pt>
                <c:pt idx="38">
                  <c:v>Q215</c:v>
                </c:pt>
                <c:pt idx="39">
                  <c:v>Q315</c:v>
                </c:pt>
                <c:pt idx="40">
                  <c:v>Q415</c:v>
                </c:pt>
                <c:pt idx="41">
                  <c:v>Q116</c:v>
                </c:pt>
              </c:strCache>
            </c:strRef>
          </c:cat>
          <c:val>
            <c:numRef>
              <c:f>Workings!$I$7:$I$48</c:f>
              <c:numCache>
                <c:formatCode>0.0</c:formatCode>
                <c:ptCount val="42"/>
                <c:pt idx="0" formatCode="General">
                  <c:v>100</c:v>
                </c:pt>
                <c:pt idx="1">
                  <c:v>99.089253187613863</c:v>
                </c:pt>
                <c:pt idx="2">
                  <c:v>79.908925318761348</c:v>
                </c:pt>
                <c:pt idx="3">
                  <c:v>96.484517304189438</c:v>
                </c:pt>
                <c:pt idx="4">
                  <c:v>87.832422586520735</c:v>
                </c:pt>
                <c:pt idx="5">
                  <c:v>115.1366120218579</c:v>
                </c:pt>
                <c:pt idx="6">
                  <c:v>163.624772313297</c:v>
                </c:pt>
                <c:pt idx="7">
                  <c:v>141.54826958105639</c:v>
                </c:pt>
                <c:pt idx="8">
                  <c:v>138.3242258652096</c:v>
                </c:pt>
                <c:pt idx="9">
                  <c:v>110.5464480874316</c:v>
                </c:pt>
                <c:pt idx="10">
                  <c:v>121.0746812386157</c:v>
                </c:pt>
                <c:pt idx="11">
                  <c:v>167.6138433515481</c:v>
                </c:pt>
                <c:pt idx="12">
                  <c:v>175.0273224043716</c:v>
                </c:pt>
                <c:pt idx="13">
                  <c:v>210.1275045537341</c:v>
                </c:pt>
                <c:pt idx="14">
                  <c:v>194.77231329690341</c:v>
                </c:pt>
                <c:pt idx="15">
                  <c:v>211.51183970856101</c:v>
                </c:pt>
                <c:pt idx="16">
                  <c:v>209.9635701275044</c:v>
                </c:pt>
                <c:pt idx="17">
                  <c:v>218.76138433515479</c:v>
                </c:pt>
                <c:pt idx="18">
                  <c:v>204.5719489981785</c:v>
                </c:pt>
                <c:pt idx="19">
                  <c:v>166.2295081967211</c:v>
                </c:pt>
                <c:pt idx="20">
                  <c:v>163.55191256830599</c:v>
                </c:pt>
                <c:pt idx="21">
                  <c:v>149.81785063752281</c:v>
                </c:pt>
                <c:pt idx="22">
                  <c:v>128.12386156648449</c:v>
                </c:pt>
                <c:pt idx="23">
                  <c:v>165.0273224043716</c:v>
                </c:pt>
                <c:pt idx="24">
                  <c:v>133.55191256830599</c:v>
                </c:pt>
                <c:pt idx="25">
                  <c:v>131.69398907103809</c:v>
                </c:pt>
                <c:pt idx="26">
                  <c:v>141.07468123861551</c:v>
                </c:pt>
                <c:pt idx="27">
                  <c:v>120.8196721311475</c:v>
                </c:pt>
                <c:pt idx="28">
                  <c:v>159.34426229508179</c:v>
                </c:pt>
                <c:pt idx="29">
                  <c:v>170.76502732240451</c:v>
                </c:pt>
                <c:pt idx="30">
                  <c:v>197.1948998178506</c:v>
                </c:pt>
                <c:pt idx="31">
                  <c:v>225.68306010928961</c:v>
                </c:pt>
                <c:pt idx="32">
                  <c:v>201.912568306011</c:v>
                </c:pt>
                <c:pt idx="33">
                  <c:v>211.82149362477239</c:v>
                </c:pt>
                <c:pt idx="34">
                  <c:v>175.209471766848</c:v>
                </c:pt>
                <c:pt idx="35">
                  <c:v>147.01275045537341</c:v>
                </c:pt>
                <c:pt idx="36">
                  <c:v>142.64116575591979</c:v>
                </c:pt>
                <c:pt idx="37">
                  <c:v>98.88888888888863</c:v>
                </c:pt>
                <c:pt idx="38">
                  <c:v>85.227686703096538</c:v>
                </c:pt>
                <c:pt idx="39">
                  <c:v>55.264116575592013</c:v>
                </c:pt>
                <c:pt idx="40">
                  <c:v>104.4444444444445</c:v>
                </c:pt>
                <c:pt idx="41">
                  <c:v>138.81602914389799</c:v>
                </c:pt>
              </c:numCache>
            </c:numRef>
          </c:val>
          <c:smooth val="0"/>
          <c:extLst>
            <c:ext xmlns:c16="http://schemas.microsoft.com/office/drawing/2014/chart" uri="{C3380CC4-5D6E-409C-BE32-E72D297353CC}">
              <c16:uniqueId val="{00000001-BE0B-4685-83AC-75DC9187926C}"/>
            </c:ext>
          </c:extLst>
        </c:ser>
        <c:ser>
          <c:idx val="2"/>
          <c:order val="2"/>
          <c:tx>
            <c:v>Nominal GDP</c:v>
          </c:tx>
          <c:spPr>
            <a:ln w="31750" cmpd="thickThin">
              <a:solidFill>
                <a:schemeClr val="accent5">
                  <a:lumMod val="50000"/>
                </a:schemeClr>
              </a:solidFill>
            </a:ln>
          </c:spPr>
          <c:marker>
            <c:symbol val="none"/>
          </c:marker>
          <c:cat>
            <c:strRef>
              <c:f>Workings!$B$7:$B$48</c:f>
              <c:strCache>
                <c:ptCount val="42"/>
                <c:pt idx="0">
                  <c:v>Q405</c:v>
                </c:pt>
                <c:pt idx="1">
                  <c:v>Q106</c:v>
                </c:pt>
                <c:pt idx="2">
                  <c:v>Q206</c:v>
                </c:pt>
                <c:pt idx="3">
                  <c:v>Q306</c:v>
                </c:pt>
                <c:pt idx="4">
                  <c:v>Q406</c:v>
                </c:pt>
                <c:pt idx="5">
                  <c:v>Q107</c:v>
                </c:pt>
                <c:pt idx="6">
                  <c:v>Q207</c:v>
                </c:pt>
                <c:pt idx="7">
                  <c:v>Q307</c:v>
                </c:pt>
                <c:pt idx="8">
                  <c:v>Q407</c:v>
                </c:pt>
                <c:pt idx="9">
                  <c:v>Q108</c:v>
                </c:pt>
                <c:pt idx="10">
                  <c:v>Q208</c:v>
                </c:pt>
                <c:pt idx="11">
                  <c:v>Q308</c:v>
                </c:pt>
                <c:pt idx="12">
                  <c:v>Q408</c:v>
                </c:pt>
                <c:pt idx="13">
                  <c:v>Q109</c:v>
                </c:pt>
                <c:pt idx="14">
                  <c:v>Q209</c:v>
                </c:pt>
                <c:pt idx="15">
                  <c:v>Q309</c:v>
                </c:pt>
                <c:pt idx="16">
                  <c:v>Q409</c:v>
                </c:pt>
                <c:pt idx="17">
                  <c:v>Q110</c:v>
                </c:pt>
                <c:pt idx="18">
                  <c:v>Q210</c:v>
                </c:pt>
                <c:pt idx="19">
                  <c:v>Q310</c:v>
                </c:pt>
                <c:pt idx="20">
                  <c:v>Q410</c:v>
                </c:pt>
                <c:pt idx="21">
                  <c:v>Q111</c:v>
                </c:pt>
                <c:pt idx="22">
                  <c:v>Q211</c:v>
                </c:pt>
                <c:pt idx="23">
                  <c:v>Q311</c:v>
                </c:pt>
                <c:pt idx="24">
                  <c:v>Q411</c:v>
                </c:pt>
                <c:pt idx="25">
                  <c:v>Q112</c:v>
                </c:pt>
                <c:pt idx="26">
                  <c:v>Q212</c:v>
                </c:pt>
                <c:pt idx="27">
                  <c:v>Q312</c:v>
                </c:pt>
                <c:pt idx="28">
                  <c:v>Q412</c:v>
                </c:pt>
                <c:pt idx="29">
                  <c:v>Q113</c:v>
                </c:pt>
                <c:pt idx="30">
                  <c:v>Q213</c:v>
                </c:pt>
                <c:pt idx="31">
                  <c:v>Q313</c:v>
                </c:pt>
                <c:pt idx="32">
                  <c:v>Q413</c:v>
                </c:pt>
                <c:pt idx="33">
                  <c:v>Q114</c:v>
                </c:pt>
                <c:pt idx="34">
                  <c:v>Q214</c:v>
                </c:pt>
                <c:pt idx="35">
                  <c:v>Q314</c:v>
                </c:pt>
                <c:pt idx="36">
                  <c:v>Q414</c:v>
                </c:pt>
                <c:pt idx="37">
                  <c:v>Q115</c:v>
                </c:pt>
                <c:pt idx="38">
                  <c:v>Q215</c:v>
                </c:pt>
                <c:pt idx="39">
                  <c:v>Q315</c:v>
                </c:pt>
                <c:pt idx="40">
                  <c:v>Q415</c:v>
                </c:pt>
                <c:pt idx="41">
                  <c:v>Q116</c:v>
                </c:pt>
              </c:strCache>
            </c:strRef>
          </c:cat>
          <c:val>
            <c:numRef>
              <c:f>Workings!$L$7:$L$48</c:f>
              <c:numCache>
                <c:formatCode>0.0</c:formatCode>
                <c:ptCount val="42"/>
                <c:pt idx="0">
                  <c:v>100</c:v>
                </c:pt>
                <c:pt idx="1">
                  <c:v>128.70452314231139</c:v>
                </c:pt>
                <c:pt idx="2">
                  <c:v>128.70452314231139</c:v>
                </c:pt>
                <c:pt idx="3">
                  <c:v>128.70452314231139</c:v>
                </c:pt>
                <c:pt idx="4">
                  <c:v>128.70452314231139</c:v>
                </c:pt>
                <c:pt idx="5">
                  <c:v>148.16083159971419</c:v>
                </c:pt>
                <c:pt idx="6">
                  <c:v>148.16083159971419</c:v>
                </c:pt>
                <c:pt idx="7">
                  <c:v>148.16083159971419</c:v>
                </c:pt>
                <c:pt idx="8">
                  <c:v>148.16083159971419</c:v>
                </c:pt>
                <c:pt idx="9">
                  <c:v>175.83261505204649</c:v>
                </c:pt>
                <c:pt idx="10">
                  <c:v>175.83261505204649</c:v>
                </c:pt>
                <c:pt idx="11">
                  <c:v>175.83261505204649</c:v>
                </c:pt>
                <c:pt idx="12">
                  <c:v>175.83261505204649</c:v>
                </c:pt>
                <c:pt idx="13">
                  <c:v>198.85767663559469</c:v>
                </c:pt>
                <c:pt idx="14">
                  <c:v>198.85767663559469</c:v>
                </c:pt>
                <c:pt idx="15">
                  <c:v>198.85767663559469</c:v>
                </c:pt>
                <c:pt idx="16">
                  <c:v>198.85767663559469</c:v>
                </c:pt>
                <c:pt idx="17">
                  <c:v>238.48986472026479</c:v>
                </c:pt>
                <c:pt idx="18">
                  <c:v>238.34509582895251</c:v>
                </c:pt>
                <c:pt idx="19">
                  <c:v>255.94870563012131</c:v>
                </c:pt>
                <c:pt idx="20">
                  <c:v>262.3356001787273</c:v>
                </c:pt>
                <c:pt idx="21">
                  <c:v>274.22946024549321</c:v>
                </c:pt>
                <c:pt idx="22">
                  <c:v>276.04158598302479</c:v>
                </c:pt>
                <c:pt idx="23">
                  <c:v>288.60630437367621</c:v>
                </c:pt>
                <c:pt idx="24">
                  <c:v>304.03209431484208</c:v>
                </c:pt>
                <c:pt idx="25">
                  <c:v>312.15046791090612</c:v>
                </c:pt>
                <c:pt idx="26">
                  <c:v>325.29893183104218</c:v>
                </c:pt>
                <c:pt idx="27">
                  <c:v>330.45744617160221</c:v>
                </c:pt>
                <c:pt idx="28">
                  <c:v>334.53971336979993</c:v>
                </c:pt>
                <c:pt idx="29">
                  <c:v>347.94933605912757</c:v>
                </c:pt>
                <c:pt idx="30">
                  <c:v>364.32654140635032</c:v>
                </c:pt>
                <c:pt idx="31">
                  <c:v>365.16354268862779</c:v>
                </c:pt>
                <c:pt idx="32">
                  <c:v>375.91272267557531</c:v>
                </c:pt>
                <c:pt idx="33">
                  <c:v>383.97308094670859</c:v>
                </c:pt>
                <c:pt idx="34">
                  <c:v>396.599047714454</c:v>
                </c:pt>
                <c:pt idx="35">
                  <c:v>409.93341213398048</c:v>
                </c:pt>
                <c:pt idx="36">
                  <c:v>426.1681835720085</c:v>
                </c:pt>
                <c:pt idx="37">
                  <c:v>400.90655088002819</c:v>
                </c:pt>
                <c:pt idx="38">
                  <c:v>416.65438873946198</c:v>
                </c:pt>
                <c:pt idx="39">
                  <c:v>434.55543933965401</c:v>
                </c:pt>
                <c:pt idx="40">
                  <c:v>454.80889461666811</c:v>
                </c:pt>
                <c:pt idx="41">
                  <c:v>424.32965457514331</c:v>
                </c:pt>
              </c:numCache>
            </c:numRef>
          </c:val>
          <c:smooth val="0"/>
          <c:extLst>
            <c:ext xmlns:c16="http://schemas.microsoft.com/office/drawing/2014/chart" uri="{C3380CC4-5D6E-409C-BE32-E72D297353CC}">
              <c16:uniqueId val="{00000002-BE0B-4685-83AC-75DC9187926C}"/>
            </c:ext>
          </c:extLst>
        </c:ser>
        <c:dLbls>
          <c:showLegendKey val="0"/>
          <c:showVal val="0"/>
          <c:showCatName val="0"/>
          <c:showSerName val="0"/>
          <c:showPercent val="0"/>
          <c:showBubbleSize val="0"/>
        </c:dLbls>
        <c:smooth val="0"/>
        <c:axId val="-2053601240"/>
        <c:axId val="-2053605656"/>
      </c:lineChart>
      <c:catAx>
        <c:axId val="-2053601240"/>
        <c:scaling>
          <c:orientation val="minMax"/>
        </c:scaling>
        <c:delete val="0"/>
        <c:axPos val="b"/>
        <c:numFmt formatCode="General" sourceLinked="1"/>
        <c:majorTickMark val="out"/>
        <c:minorTickMark val="none"/>
        <c:tickLblPos val="nextTo"/>
        <c:txPr>
          <a:bodyPr/>
          <a:lstStyle/>
          <a:p>
            <a:pPr>
              <a:defRPr sz="1200"/>
            </a:pPr>
            <a:endParaRPr lang="en-US"/>
          </a:p>
        </c:txPr>
        <c:crossAx val="-2053605656"/>
        <c:crosses val="autoZero"/>
        <c:auto val="1"/>
        <c:lblAlgn val="ctr"/>
        <c:lblOffset val="100"/>
        <c:tickLblSkip val="4"/>
        <c:tickMarkSkip val="4"/>
        <c:noMultiLvlLbl val="0"/>
      </c:catAx>
      <c:valAx>
        <c:axId val="-2053605656"/>
        <c:scaling>
          <c:orientation val="minMax"/>
        </c:scaling>
        <c:delete val="0"/>
        <c:axPos val="l"/>
        <c:majorGridlines>
          <c:spPr>
            <a:ln>
              <a:solidFill>
                <a:sysClr val="windowText" lastClr="000000">
                  <a:alpha val="7000"/>
                </a:sysClr>
              </a:solidFill>
              <a:prstDash val="sysDash"/>
            </a:ln>
          </c:spPr>
        </c:majorGridlines>
        <c:numFmt formatCode="General" sourceLinked="1"/>
        <c:majorTickMark val="out"/>
        <c:minorTickMark val="none"/>
        <c:tickLblPos val="nextTo"/>
        <c:txPr>
          <a:bodyPr/>
          <a:lstStyle/>
          <a:p>
            <a:pPr>
              <a:defRPr sz="1200"/>
            </a:pPr>
            <a:endParaRPr lang="en-US"/>
          </a:p>
        </c:txPr>
        <c:crossAx val="-2053601240"/>
        <c:crosses val="autoZero"/>
        <c:crossBetween val="between"/>
        <c:majorUnit val="100"/>
      </c:valAx>
    </c:plotArea>
    <c:legend>
      <c:legendPos val="r"/>
      <c:layout>
        <c:manualLayout>
          <c:xMode val="edge"/>
          <c:yMode val="edge"/>
          <c:x val="9.4887218045112798E-2"/>
          <c:y val="0.176720366850696"/>
          <c:w val="0.36698202198409502"/>
          <c:h val="0.159231906356533"/>
        </c:manualLayout>
      </c:layout>
      <c:overlay val="0"/>
      <c:spPr>
        <a:solidFill>
          <a:schemeClr val="bg1"/>
        </a:solidFill>
      </c:spPr>
      <c:txPr>
        <a:bodyPr/>
        <a:lstStyle/>
        <a:p>
          <a:pPr>
            <a:defRPr sz="1200"/>
          </a:pPr>
          <a:endParaRPr lang="en-US"/>
        </a:p>
      </c:txPr>
    </c:legend>
    <c:plotVisOnly val="1"/>
    <c:dispBlanksAs val="gap"/>
    <c:showDLblsOverMax val="0"/>
  </c:chart>
  <c:spPr>
    <a:ln>
      <a:noFill/>
    </a:ln>
  </c:spPr>
  <c:txPr>
    <a:bodyPr/>
    <a:lstStyle/>
    <a:p>
      <a:pPr>
        <a:defRPr>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sz="1450"/>
              <a:t>REER-Implied</a:t>
            </a:r>
            <a:r>
              <a:rPr lang="en-GB" sz="1450" baseline="0"/>
              <a:t> Over/Under Valuation</a:t>
            </a:r>
          </a:p>
          <a:p>
            <a:pPr>
              <a:defRPr/>
            </a:pPr>
            <a:r>
              <a:rPr lang="en-GB" sz="1200" b="0"/>
              <a:t>Adjustment</a:t>
            </a:r>
            <a:r>
              <a:rPr lang="en-GB" sz="1200" b="0" baseline="0"/>
              <a:t> Required to Bring REER = 100</a:t>
            </a:r>
            <a:endParaRPr lang="en-GB" sz="1200" b="0"/>
          </a:p>
        </c:rich>
      </c:tx>
      <c:overlay val="1"/>
      <c:spPr>
        <a:solidFill>
          <a:schemeClr val="bg1"/>
        </a:solidFill>
      </c:spPr>
    </c:title>
    <c:autoTitleDeleted val="0"/>
    <c:plotArea>
      <c:layout>
        <c:manualLayout>
          <c:layoutTarget val="inner"/>
          <c:xMode val="edge"/>
          <c:yMode val="edge"/>
          <c:x val="7.9934622776615394E-2"/>
          <c:y val="8.7824351297405207E-2"/>
          <c:w val="0.89031554625651499"/>
          <c:h val="0.62695930972700298"/>
        </c:manualLayout>
      </c:layout>
      <c:barChart>
        <c:barDir val="col"/>
        <c:grouping val="clustered"/>
        <c:varyColors val="0"/>
        <c:ser>
          <c:idx val="0"/>
          <c:order val="0"/>
          <c:spPr>
            <a:solidFill>
              <a:schemeClr val="accent3">
                <a:lumMod val="75000"/>
              </a:schemeClr>
            </a:solidFill>
          </c:spPr>
          <c:invertIfNegative val="0"/>
          <c:dPt>
            <c:idx val="10"/>
            <c:invertIfNegative val="0"/>
            <c:bubble3D val="0"/>
            <c:extLst>
              <c:ext xmlns:c16="http://schemas.microsoft.com/office/drawing/2014/chart" uri="{C3380CC4-5D6E-409C-BE32-E72D297353CC}">
                <c16:uniqueId val="{00000000-A279-4FC2-9D3E-9BAAD5BB27CE}"/>
              </c:ext>
            </c:extLst>
          </c:dPt>
          <c:dPt>
            <c:idx val="19"/>
            <c:invertIfNegative val="0"/>
            <c:bubble3D val="0"/>
            <c:spPr>
              <a:solidFill>
                <a:schemeClr val="bg1">
                  <a:lumMod val="85000"/>
                </a:schemeClr>
              </a:solidFill>
            </c:spPr>
            <c:extLst>
              <c:ext xmlns:c16="http://schemas.microsoft.com/office/drawing/2014/chart" uri="{C3380CC4-5D6E-409C-BE32-E72D297353CC}">
                <c16:uniqueId val="{00000002-A279-4FC2-9D3E-9BAAD5BB27CE}"/>
              </c:ext>
            </c:extLst>
          </c:dPt>
          <c:cat>
            <c:strRef>
              <c:f>'Hard Coating'!$A$3:$A$36</c:f>
              <c:strCache>
                <c:ptCount val="34"/>
                <c:pt idx="0">
                  <c:v>Mozamb.</c:v>
                </c:pt>
                <c:pt idx="1">
                  <c:v>Mexico</c:v>
                </c:pt>
                <c:pt idx="2">
                  <c:v>Turkey</c:v>
                </c:pt>
                <c:pt idx="3">
                  <c:v>Ghana</c:v>
                </c:pt>
                <c:pt idx="4">
                  <c:v>Canada</c:v>
                </c:pt>
                <c:pt idx="5">
                  <c:v>Sweden</c:v>
                </c:pt>
                <c:pt idx="6">
                  <c:v>Ukraine</c:v>
                </c:pt>
                <c:pt idx="7">
                  <c:v>South Africa</c:v>
                </c:pt>
                <c:pt idx="8">
                  <c:v>Tunisia</c:v>
                </c:pt>
                <c:pt idx="9">
                  <c:v>Korea</c:v>
                </c:pt>
                <c:pt idx="10">
                  <c:v>DR Congo</c:v>
                </c:pt>
                <c:pt idx="11">
                  <c:v>Denmark</c:v>
                </c:pt>
                <c:pt idx="12">
                  <c:v>UK</c:v>
                </c:pt>
                <c:pt idx="13">
                  <c:v>Brazil</c:v>
                </c:pt>
                <c:pt idx="14">
                  <c:v>Gabon</c:v>
                </c:pt>
                <c:pt idx="15">
                  <c:v>Bulgaria</c:v>
                </c:pt>
                <c:pt idx="16">
                  <c:v>Japan</c:v>
                </c:pt>
                <c:pt idx="17">
                  <c:v>Uganda</c:v>
                </c:pt>
                <c:pt idx="18">
                  <c:v>Côte d'Ivoire</c:v>
                </c:pt>
                <c:pt idx="19">
                  <c:v>Nigeria</c:v>
                </c:pt>
                <c:pt idx="20">
                  <c:v>Chile</c:v>
                </c:pt>
                <c:pt idx="21">
                  <c:v>Zambia</c:v>
                </c:pt>
                <c:pt idx="22">
                  <c:v>Thailand</c:v>
                </c:pt>
                <c:pt idx="23">
                  <c:v>New Zealand</c:v>
                </c:pt>
                <c:pt idx="24">
                  <c:v>Mongolia</c:v>
                </c:pt>
                <c:pt idx="25">
                  <c:v>Philippines</c:v>
                </c:pt>
                <c:pt idx="26">
                  <c:v>Sri Lanka</c:v>
                </c:pt>
                <c:pt idx="27">
                  <c:v>Seychelles</c:v>
                </c:pt>
                <c:pt idx="28">
                  <c:v>Cambodia</c:v>
                </c:pt>
                <c:pt idx="29">
                  <c:v>Kenya</c:v>
                </c:pt>
                <c:pt idx="30">
                  <c:v>Vietnam</c:v>
                </c:pt>
                <c:pt idx="31">
                  <c:v>Angola</c:v>
                </c:pt>
                <c:pt idx="32">
                  <c:v>Uruguay</c:v>
                </c:pt>
                <c:pt idx="33">
                  <c:v>Lao P.D.R.</c:v>
                </c:pt>
              </c:strCache>
            </c:strRef>
          </c:cat>
          <c:val>
            <c:numRef>
              <c:f>'Hard Coating'!$F$3:$F$36</c:f>
              <c:numCache>
                <c:formatCode>#,##0.00</c:formatCode>
                <c:ptCount val="34"/>
                <c:pt idx="0">
                  <c:v>-41.397989866271303</c:v>
                </c:pt>
                <c:pt idx="1">
                  <c:v>-36.531202350871297</c:v>
                </c:pt>
                <c:pt idx="2">
                  <c:v>-35.695463522736219</c:v>
                </c:pt>
                <c:pt idx="3">
                  <c:v>-32.59652690655043</c:v>
                </c:pt>
                <c:pt idx="4">
                  <c:v>-21.80401732058062</c:v>
                </c:pt>
                <c:pt idx="5">
                  <c:v>-20.82929721345047</c:v>
                </c:pt>
                <c:pt idx="6">
                  <c:v>-17.45963186384115</c:v>
                </c:pt>
                <c:pt idx="7">
                  <c:v>-16.86323363267843</c:v>
                </c:pt>
                <c:pt idx="8">
                  <c:v>-13.67841750535333</c:v>
                </c:pt>
                <c:pt idx="9">
                  <c:v>-11.572982403360729</c:v>
                </c:pt>
                <c:pt idx="10">
                  <c:v>-9.30059250006361</c:v>
                </c:pt>
                <c:pt idx="11">
                  <c:v>-9.2344599819653048</c:v>
                </c:pt>
                <c:pt idx="12">
                  <c:v>-7.9845853120518147</c:v>
                </c:pt>
                <c:pt idx="13">
                  <c:v>-7.8578799412992266</c:v>
                </c:pt>
                <c:pt idx="14">
                  <c:v>-5.8577843451912708</c:v>
                </c:pt>
                <c:pt idx="15">
                  <c:v>-5.4822152014723988</c:v>
                </c:pt>
                <c:pt idx="16">
                  <c:v>-4.9467451816789598</c:v>
                </c:pt>
                <c:pt idx="17">
                  <c:v>-4.28207214589656</c:v>
                </c:pt>
                <c:pt idx="18">
                  <c:v>-4.0674436071885456</c:v>
                </c:pt>
                <c:pt idx="19">
                  <c:v>-3.7783091844641881</c:v>
                </c:pt>
                <c:pt idx="20">
                  <c:v>-1.905774886815339</c:v>
                </c:pt>
                <c:pt idx="21">
                  <c:v>2.7625606864551</c:v>
                </c:pt>
                <c:pt idx="22">
                  <c:v>3.3134222862526439</c:v>
                </c:pt>
                <c:pt idx="23">
                  <c:v>4.5620481205799308</c:v>
                </c:pt>
                <c:pt idx="24">
                  <c:v>7.1229162144643654</c:v>
                </c:pt>
                <c:pt idx="25">
                  <c:v>8.3571977460364089</c:v>
                </c:pt>
                <c:pt idx="26">
                  <c:v>14.021762246811679</c:v>
                </c:pt>
                <c:pt idx="27">
                  <c:v>18.895507909062431</c:v>
                </c:pt>
                <c:pt idx="28">
                  <c:v>32.033401570392861</c:v>
                </c:pt>
                <c:pt idx="29">
                  <c:v>39.730324299285151</c:v>
                </c:pt>
                <c:pt idx="30">
                  <c:v>41.310171897781373</c:v>
                </c:pt>
                <c:pt idx="31">
                  <c:v>41.860224265293311</c:v>
                </c:pt>
                <c:pt idx="32">
                  <c:v>56.479704706060133</c:v>
                </c:pt>
                <c:pt idx="33">
                  <c:v>58.698750747755959</c:v>
                </c:pt>
              </c:numCache>
            </c:numRef>
          </c:val>
          <c:extLst>
            <c:ext xmlns:c16="http://schemas.microsoft.com/office/drawing/2014/chart" uri="{C3380CC4-5D6E-409C-BE32-E72D297353CC}">
              <c16:uniqueId val="{00000003-A279-4FC2-9D3E-9BAAD5BB27CE}"/>
            </c:ext>
          </c:extLst>
        </c:ser>
        <c:dLbls>
          <c:showLegendKey val="0"/>
          <c:showVal val="0"/>
          <c:showCatName val="0"/>
          <c:showSerName val="0"/>
          <c:showPercent val="0"/>
          <c:showBubbleSize val="0"/>
        </c:dLbls>
        <c:gapWidth val="66"/>
        <c:axId val="-2054065752"/>
        <c:axId val="-2054068648"/>
      </c:barChart>
      <c:catAx>
        <c:axId val="-2054065752"/>
        <c:scaling>
          <c:orientation val="minMax"/>
        </c:scaling>
        <c:delete val="0"/>
        <c:axPos val="b"/>
        <c:numFmt formatCode="General" sourceLinked="1"/>
        <c:majorTickMark val="out"/>
        <c:minorTickMark val="none"/>
        <c:tickLblPos val="low"/>
        <c:txPr>
          <a:bodyPr/>
          <a:lstStyle/>
          <a:p>
            <a:pPr>
              <a:defRPr sz="1200"/>
            </a:pPr>
            <a:endParaRPr lang="en-US"/>
          </a:p>
        </c:txPr>
        <c:crossAx val="-2054068648"/>
        <c:crosses val="autoZero"/>
        <c:auto val="1"/>
        <c:lblAlgn val="ctr"/>
        <c:lblOffset val="100"/>
        <c:tickLblSkip val="1"/>
        <c:noMultiLvlLbl val="0"/>
      </c:catAx>
      <c:valAx>
        <c:axId val="-2054068648"/>
        <c:scaling>
          <c:orientation val="minMax"/>
        </c:scaling>
        <c:delete val="0"/>
        <c:axPos val="l"/>
        <c:majorGridlines>
          <c:spPr>
            <a:ln>
              <a:solidFill>
                <a:sysClr val="windowText" lastClr="000000">
                  <a:alpha val="8000"/>
                </a:sysClr>
              </a:solidFill>
              <a:prstDash val="sysDash"/>
            </a:ln>
          </c:spPr>
        </c:majorGridlines>
        <c:numFmt formatCode="#,##0" sourceLinked="0"/>
        <c:majorTickMark val="out"/>
        <c:minorTickMark val="none"/>
        <c:tickLblPos val="nextTo"/>
        <c:crossAx val="-2054065752"/>
        <c:crosses val="autoZero"/>
        <c:crossBetween val="between"/>
        <c:majorUnit val="15"/>
      </c:valAx>
    </c:plotArea>
    <c:plotVisOnly val="1"/>
    <c:dispBlanksAs val="gap"/>
    <c:showDLblsOverMax val="0"/>
  </c:chart>
  <c:spPr>
    <a:ln>
      <a:noFill/>
    </a:ln>
  </c:spPr>
  <c:txPr>
    <a:bodyPr/>
    <a:lstStyle/>
    <a:p>
      <a:pPr>
        <a:defRPr>
          <a:latin typeface="Arial" pitchFamily="34" charset="0"/>
          <a:cs typeface="Arial" pitchFamily="34" charset="0"/>
        </a:defRPr>
      </a:pPr>
      <a:endParaRPr lang="en-US"/>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sz="1450" dirty="0"/>
              <a:t>Real</a:t>
            </a:r>
            <a:r>
              <a:rPr lang="en-GB" sz="1450" baseline="0" dirty="0"/>
              <a:t> Interest Rates, %</a:t>
            </a:r>
          </a:p>
          <a:p>
            <a:pPr>
              <a:defRPr/>
            </a:pPr>
            <a:r>
              <a:rPr lang="en-GB" sz="1200" b="0" baseline="0" dirty="0"/>
              <a:t>(measured against 364-day T-bill or closest </a:t>
            </a:r>
            <a:r>
              <a:rPr lang="en-GB" sz="1200" b="0" baseline="0" dirty="0" err="1"/>
              <a:t>euqivalent</a:t>
            </a:r>
            <a:r>
              <a:rPr lang="en-GB" sz="1200" b="0" baseline="0" dirty="0"/>
              <a:t>)</a:t>
            </a:r>
            <a:endParaRPr lang="en-GB" sz="1200" b="0" dirty="0"/>
          </a:p>
        </c:rich>
      </c:tx>
      <c:overlay val="1"/>
    </c:title>
    <c:autoTitleDeleted val="0"/>
    <c:plotArea>
      <c:layout>
        <c:manualLayout>
          <c:layoutTarget val="inner"/>
          <c:xMode val="edge"/>
          <c:yMode val="edge"/>
          <c:x val="5.3304525958645599E-2"/>
          <c:y val="0.25707925589171798"/>
          <c:w val="0.92433775046411903"/>
          <c:h val="0.51292936006007195"/>
        </c:manualLayout>
      </c:layout>
      <c:barChart>
        <c:barDir val="col"/>
        <c:grouping val="stacked"/>
        <c:varyColors val="0"/>
        <c:ser>
          <c:idx val="0"/>
          <c:order val="0"/>
          <c:spPr>
            <a:solidFill>
              <a:schemeClr val="accent3">
                <a:lumMod val="75000"/>
                <a:alpha val="81000"/>
              </a:schemeClr>
            </a:solidFill>
          </c:spPr>
          <c:invertIfNegative val="0"/>
          <c:dPt>
            <c:idx val="7"/>
            <c:invertIfNegative val="0"/>
            <c:bubble3D val="0"/>
            <c:spPr>
              <a:solidFill>
                <a:schemeClr val="bg1">
                  <a:lumMod val="75000"/>
                  <a:alpha val="81000"/>
                </a:schemeClr>
              </a:solidFill>
            </c:spPr>
            <c:extLst>
              <c:ext xmlns:c16="http://schemas.microsoft.com/office/drawing/2014/chart" uri="{C3380CC4-5D6E-409C-BE32-E72D297353CC}">
                <c16:uniqueId val="{00000001-0CC0-401E-8B65-4E9B2C544F16}"/>
              </c:ext>
            </c:extLst>
          </c:dPt>
          <c:dPt>
            <c:idx val="8"/>
            <c:invertIfNegative val="0"/>
            <c:bubble3D val="0"/>
            <c:extLst>
              <c:ext xmlns:c16="http://schemas.microsoft.com/office/drawing/2014/chart" uri="{C3380CC4-5D6E-409C-BE32-E72D297353CC}">
                <c16:uniqueId val="{00000003-0CC0-401E-8B65-4E9B2C544F16}"/>
              </c:ext>
            </c:extLst>
          </c:dPt>
          <c:dPt>
            <c:idx val="35"/>
            <c:invertIfNegative val="0"/>
            <c:bubble3D val="0"/>
            <c:extLst>
              <c:ext xmlns:c16="http://schemas.microsoft.com/office/drawing/2014/chart" uri="{C3380CC4-5D6E-409C-BE32-E72D297353CC}">
                <c16:uniqueId val="{00000004-0CC0-401E-8B65-4E9B2C544F16}"/>
              </c:ext>
            </c:extLst>
          </c:dPt>
          <c:cat>
            <c:strRef>
              <c:f>Consolidated!$B$4:$B$41</c:f>
              <c:strCache>
                <c:ptCount val="38"/>
                <c:pt idx="0">
                  <c:v>Mozambique</c:v>
                </c:pt>
                <c:pt idx="1">
                  <c:v>Mauritius</c:v>
                </c:pt>
                <c:pt idx="2">
                  <c:v>Botswana</c:v>
                </c:pt>
                <c:pt idx="3">
                  <c:v>Zambia</c:v>
                </c:pt>
                <c:pt idx="4">
                  <c:v>South Africa</c:v>
                </c:pt>
                <c:pt idx="5">
                  <c:v>Egypt</c:v>
                </c:pt>
                <c:pt idx="6">
                  <c:v>Kenya</c:v>
                </c:pt>
                <c:pt idx="7">
                  <c:v>Nigeria</c:v>
                </c:pt>
                <c:pt idx="8">
                  <c:v>Ghana</c:v>
                </c:pt>
                <c:pt idx="9">
                  <c:v>Tanzania</c:v>
                </c:pt>
                <c:pt idx="10">
                  <c:v>Uganda</c:v>
                </c:pt>
                <c:pt idx="13">
                  <c:v>Argentina</c:v>
                </c:pt>
                <c:pt idx="14">
                  <c:v>Kazakhstan</c:v>
                </c:pt>
                <c:pt idx="15">
                  <c:v>Bahrain</c:v>
                </c:pt>
                <c:pt idx="16">
                  <c:v>Kuwait</c:v>
                </c:pt>
                <c:pt idx="17">
                  <c:v>Vietnam</c:v>
                </c:pt>
                <c:pt idx="18">
                  <c:v>Lithuania</c:v>
                </c:pt>
                <c:pt idx="19">
                  <c:v>Slovenia</c:v>
                </c:pt>
                <c:pt idx="20">
                  <c:v>Oman</c:v>
                </c:pt>
                <c:pt idx="21">
                  <c:v>Estonia</c:v>
                </c:pt>
                <c:pt idx="22">
                  <c:v>Mauritius</c:v>
                </c:pt>
                <c:pt idx="23">
                  <c:v>Bangladesh</c:v>
                </c:pt>
                <c:pt idx="24">
                  <c:v>Morocco</c:v>
                </c:pt>
                <c:pt idx="25">
                  <c:v>Bulgaria</c:v>
                </c:pt>
                <c:pt idx="26">
                  <c:v>Tunisia</c:v>
                </c:pt>
                <c:pt idx="27">
                  <c:v>Romania</c:v>
                </c:pt>
                <c:pt idx="28">
                  <c:v>Pakistan</c:v>
                </c:pt>
                <c:pt idx="29">
                  <c:v>Egypt</c:v>
                </c:pt>
                <c:pt idx="30">
                  <c:v>Serbia</c:v>
                </c:pt>
                <c:pt idx="31">
                  <c:v>Croatia</c:v>
                </c:pt>
                <c:pt idx="32">
                  <c:v>Jordan</c:v>
                </c:pt>
                <c:pt idx="33">
                  <c:v>Sri Lanka</c:v>
                </c:pt>
                <c:pt idx="34">
                  <c:v>Kenya</c:v>
                </c:pt>
                <c:pt idx="35">
                  <c:v>Nigeria</c:v>
                </c:pt>
                <c:pt idx="36">
                  <c:v>Lebanon</c:v>
                </c:pt>
                <c:pt idx="37">
                  <c:v>Ukraine</c:v>
                </c:pt>
              </c:strCache>
            </c:strRef>
          </c:cat>
          <c:val>
            <c:numRef>
              <c:f>Consolidated!$C$4:$C$41</c:f>
              <c:numCache>
                <c:formatCode>0.0</c:formatCode>
                <c:ptCount val="38"/>
                <c:pt idx="0">
                  <c:v>-3.5</c:v>
                </c:pt>
                <c:pt idx="1">
                  <c:v>-3.5</c:v>
                </c:pt>
                <c:pt idx="2">
                  <c:v>-1.54</c:v>
                </c:pt>
                <c:pt idx="3">
                  <c:v>-0.189999999999998</c:v>
                </c:pt>
                <c:pt idx="4">
                  <c:v>1.45</c:v>
                </c:pt>
                <c:pt idx="5">
                  <c:v>2.0399999999999991</c:v>
                </c:pt>
                <c:pt idx="6">
                  <c:v>5.5</c:v>
                </c:pt>
                <c:pt idx="7">
                  <c:v>5.8999999999999986</c:v>
                </c:pt>
                <c:pt idx="8">
                  <c:v>6.8000000000000007</c:v>
                </c:pt>
                <c:pt idx="9">
                  <c:v>10.81</c:v>
                </c:pt>
                <c:pt idx="10">
                  <c:v>12.38</c:v>
                </c:pt>
                <c:pt idx="13">
                  <c:v>-13.54</c:v>
                </c:pt>
                <c:pt idx="14">
                  <c:v>-3.4499999999999988</c:v>
                </c:pt>
                <c:pt idx="15">
                  <c:v>-2</c:v>
                </c:pt>
                <c:pt idx="16">
                  <c:v>-1.85</c:v>
                </c:pt>
                <c:pt idx="17">
                  <c:v>-0.89</c:v>
                </c:pt>
                <c:pt idx="18">
                  <c:v>-0.87</c:v>
                </c:pt>
                <c:pt idx="19">
                  <c:v>-0.32</c:v>
                </c:pt>
                <c:pt idx="20">
                  <c:v>7.0000000000000104E-2</c:v>
                </c:pt>
                <c:pt idx="21">
                  <c:v>0.1</c:v>
                </c:pt>
                <c:pt idx="22">
                  <c:v>0.23</c:v>
                </c:pt>
                <c:pt idx="23">
                  <c:v>0.54</c:v>
                </c:pt>
                <c:pt idx="24">
                  <c:v>0.64000000000000101</c:v>
                </c:pt>
                <c:pt idx="25">
                  <c:v>0.75</c:v>
                </c:pt>
                <c:pt idx="26">
                  <c:v>1.38</c:v>
                </c:pt>
                <c:pt idx="27">
                  <c:v>1.52</c:v>
                </c:pt>
                <c:pt idx="28">
                  <c:v>1.78</c:v>
                </c:pt>
                <c:pt idx="29">
                  <c:v>2.0399999999999991</c:v>
                </c:pt>
                <c:pt idx="30">
                  <c:v>2.39</c:v>
                </c:pt>
                <c:pt idx="31">
                  <c:v>2.44</c:v>
                </c:pt>
                <c:pt idx="32">
                  <c:v>3.17</c:v>
                </c:pt>
                <c:pt idx="33">
                  <c:v>5.1899999999999986</c:v>
                </c:pt>
                <c:pt idx="34">
                  <c:v>5.5</c:v>
                </c:pt>
                <c:pt idx="35">
                  <c:v>5.8999999999999986</c:v>
                </c:pt>
                <c:pt idx="36">
                  <c:v>6.28</c:v>
                </c:pt>
                <c:pt idx="37">
                  <c:v>9.6</c:v>
                </c:pt>
              </c:numCache>
            </c:numRef>
          </c:val>
          <c:extLst>
            <c:ext xmlns:c16="http://schemas.microsoft.com/office/drawing/2014/chart" uri="{C3380CC4-5D6E-409C-BE32-E72D297353CC}">
              <c16:uniqueId val="{00000005-0CC0-401E-8B65-4E9B2C544F16}"/>
            </c:ext>
          </c:extLst>
        </c:ser>
        <c:dLbls>
          <c:showLegendKey val="0"/>
          <c:showVal val="0"/>
          <c:showCatName val="0"/>
          <c:showSerName val="0"/>
          <c:showPercent val="0"/>
          <c:showBubbleSize val="0"/>
        </c:dLbls>
        <c:gapWidth val="54"/>
        <c:overlap val="100"/>
        <c:axId val="-2089114120"/>
        <c:axId val="-2088831912"/>
      </c:barChart>
      <c:catAx>
        <c:axId val="-2089114120"/>
        <c:scaling>
          <c:orientation val="minMax"/>
        </c:scaling>
        <c:delete val="0"/>
        <c:axPos val="b"/>
        <c:numFmt formatCode="General" sourceLinked="0"/>
        <c:majorTickMark val="out"/>
        <c:minorTickMark val="none"/>
        <c:tickLblPos val="low"/>
        <c:txPr>
          <a:bodyPr rot="-5400000" vert="horz"/>
          <a:lstStyle/>
          <a:p>
            <a:pPr>
              <a:defRPr sz="1200"/>
            </a:pPr>
            <a:endParaRPr lang="en-US"/>
          </a:p>
        </c:txPr>
        <c:crossAx val="-2088831912"/>
        <c:crosses val="autoZero"/>
        <c:auto val="1"/>
        <c:lblAlgn val="ctr"/>
        <c:lblOffset val="100"/>
        <c:tickLblSkip val="1"/>
        <c:noMultiLvlLbl val="0"/>
      </c:catAx>
      <c:valAx>
        <c:axId val="-2088831912"/>
        <c:scaling>
          <c:orientation val="minMax"/>
          <c:max val="12"/>
          <c:min val="-10"/>
        </c:scaling>
        <c:delete val="0"/>
        <c:axPos val="l"/>
        <c:majorGridlines>
          <c:spPr>
            <a:ln w="6350">
              <a:solidFill>
                <a:sysClr val="windowText" lastClr="000000">
                  <a:alpha val="7000"/>
                </a:sysClr>
              </a:solidFill>
              <a:prstDash val="sysDash"/>
            </a:ln>
          </c:spPr>
        </c:majorGridlines>
        <c:numFmt formatCode="0" sourceLinked="0"/>
        <c:majorTickMark val="out"/>
        <c:minorTickMark val="none"/>
        <c:tickLblPos val="nextTo"/>
        <c:txPr>
          <a:bodyPr/>
          <a:lstStyle/>
          <a:p>
            <a:pPr>
              <a:defRPr sz="1200"/>
            </a:pPr>
            <a:endParaRPr lang="en-US"/>
          </a:p>
        </c:txPr>
        <c:crossAx val="-2089114120"/>
        <c:crosses val="autoZero"/>
        <c:crossBetween val="between"/>
        <c:majorUnit val="10"/>
      </c:valAx>
      <c:spPr>
        <a:ln>
          <a:noFill/>
        </a:ln>
      </c:spPr>
    </c:plotArea>
    <c:plotVisOnly val="1"/>
    <c:dispBlanksAs val="gap"/>
    <c:showDLblsOverMax val="0"/>
  </c:chart>
  <c:spPr>
    <a:ln>
      <a:noFill/>
    </a:ln>
  </c:spPr>
  <c:txPr>
    <a:bodyPr/>
    <a:lstStyle/>
    <a:p>
      <a:pPr>
        <a:defRPr sz="1000">
          <a:latin typeface="Arial" pitchFamily="34" charset="0"/>
          <a:cs typeface="Arial" pitchFamily="34" charset="0"/>
        </a:defRPr>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0.45827</cdr:x>
      <cdr:y>0.32523</cdr:y>
    </cdr:from>
    <cdr:to>
      <cdr:x>0.68346</cdr:x>
      <cdr:y>0.37061</cdr:y>
    </cdr:to>
    <cdr:sp macro="" textlink="">
      <cdr:nvSpPr>
        <cdr:cNvPr id="2" name="Down Arrow 1"/>
        <cdr:cNvSpPr/>
      </cdr:nvSpPr>
      <cdr:spPr>
        <a:xfrm xmlns:a="http://schemas.openxmlformats.org/drawingml/2006/main" rot="14159142" flipH="1">
          <a:off x="3319612" y="866195"/>
          <a:ext cx="200965" cy="1349134"/>
        </a:xfrm>
        <a:prstGeom xmlns:a="http://schemas.openxmlformats.org/drawingml/2006/main" prst="downArrow">
          <a:avLst/>
        </a:prstGeom>
        <a:solidFill xmlns:a="http://schemas.openxmlformats.org/drawingml/2006/main">
          <a:sysClr val="window" lastClr="FFFFFF">
            <a:lumMod val="85000"/>
          </a:sysClr>
        </a:solidFill>
        <a:ln xmlns:a="http://schemas.openxmlformats.org/drawingml/2006/main" w="6350" cap="flat" cmpd="sng" algn="ctr">
          <a:solidFill>
            <a:sysClr val="windowText" lastClr="000000">
              <a:alpha val="61000"/>
            </a:sysClr>
          </a:solid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pPr algn="ctr"/>
          <a:endParaRPr lang="en-GB" sz="1100"/>
        </a:p>
      </cdr:txBody>
    </cdr:sp>
  </cdr:relSizeAnchor>
  <cdr:relSizeAnchor xmlns:cdr="http://schemas.openxmlformats.org/drawingml/2006/chartDrawing">
    <cdr:from>
      <cdr:x>0.31491</cdr:x>
      <cdr:y>0.19512</cdr:y>
    </cdr:from>
    <cdr:to>
      <cdr:x>0.47533</cdr:x>
      <cdr:y>0.28661</cdr:y>
    </cdr:to>
    <cdr:sp macro="" textlink="">
      <cdr:nvSpPr>
        <cdr:cNvPr id="3" name="TextBox 2"/>
        <cdr:cNvSpPr txBox="1"/>
      </cdr:nvSpPr>
      <cdr:spPr>
        <a:xfrm xmlns:a="http://schemas.openxmlformats.org/drawingml/2006/main">
          <a:off x="1886636" y="864096"/>
          <a:ext cx="961091" cy="405170"/>
        </a:xfrm>
        <a:prstGeom xmlns:a="http://schemas.openxmlformats.org/drawingml/2006/main" prst="rect">
          <a:avLst/>
        </a:prstGeom>
        <a:solidFill xmlns:a="http://schemas.openxmlformats.org/drawingml/2006/main">
          <a:schemeClr val="bg1"/>
        </a:solidFill>
      </cdr:spPr>
      <cdr:txBody>
        <a:bodyPr xmlns:a="http://schemas.openxmlformats.org/drawingml/2006/main" vertOverflow="clip" wrap="none" rtlCol="0"/>
        <a:lstStyle xmlns:a="http://schemas.openxmlformats.org/drawingml/2006/main"/>
        <a:p xmlns:a="http://schemas.openxmlformats.org/drawingml/2006/main">
          <a:r>
            <a:rPr lang="en-GB" sz="1000" dirty="0">
              <a:latin typeface="Arial" pitchFamily="34" charset="0"/>
              <a:cs typeface="Arial" pitchFamily="34" charset="0"/>
            </a:rPr>
            <a:t>"</a:t>
          </a:r>
          <a:r>
            <a:rPr lang="en-GB" sz="1000" b="1" dirty="0">
              <a:latin typeface="Arial" pitchFamily="34" charset="0"/>
              <a:cs typeface="Arial" pitchFamily="34" charset="0"/>
            </a:rPr>
            <a:t>Hopeless</a:t>
          </a:r>
        </a:p>
        <a:p xmlns:a="http://schemas.openxmlformats.org/drawingml/2006/main">
          <a:r>
            <a:rPr lang="en-GB" sz="1000" b="1" dirty="0">
              <a:latin typeface="Arial" pitchFamily="34" charset="0"/>
              <a:cs typeface="Arial" pitchFamily="34" charset="0"/>
            </a:rPr>
            <a:t>Continent</a:t>
          </a:r>
          <a:r>
            <a:rPr lang="en-GB" sz="1000" dirty="0">
              <a:latin typeface="Arial" pitchFamily="34" charset="0"/>
              <a:cs typeface="Arial" pitchFamily="34" charset="0"/>
            </a:rPr>
            <a:t>"</a:t>
          </a:r>
        </a:p>
      </cdr:txBody>
    </cdr:sp>
  </cdr:relSizeAnchor>
  <cdr:relSizeAnchor xmlns:cdr="http://schemas.openxmlformats.org/drawingml/2006/chartDrawing">
    <cdr:from>
      <cdr:x>0.60337</cdr:x>
      <cdr:y>0.14634</cdr:y>
    </cdr:from>
    <cdr:to>
      <cdr:x>0.72596</cdr:x>
      <cdr:y>0.23043</cdr:y>
    </cdr:to>
    <cdr:sp macro="" textlink="">
      <cdr:nvSpPr>
        <cdr:cNvPr id="4" name="TextBox 1"/>
        <cdr:cNvSpPr txBox="1"/>
      </cdr:nvSpPr>
      <cdr:spPr>
        <a:xfrm xmlns:a="http://schemas.openxmlformats.org/drawingml/2006/main">
          <a:off x="3614828" y="648072"/>
          <a:ext cx="734492" cy="372402"/>
        </a:xfrm>
        <a:prstGeom xmlns:a="http://schemas.openxmlformats.org/drawingml/2006/main" prst="rect">
          <a:avLst/>
        </a:prstGeom>
        <a:solidFill xmlns:a="http://schemas.openxmlformats.org/drawingml/2006/main">
          <a:schemeClr val="bg1"/>
        </a:solidFill>
      </cdr:spPr>
      <cdr:txBody>
        <a:bodyPr xmlns:a="http://schemas.openxmlformats.org/drawingml/2006/main" wrap="non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GB" sz="1000" dirty="0">
              <a:latin typeface="Arial" pitchFamily="34" charset="0"/>
              <a:cs typeface="Arial" pitchFamily="34" charset="0"/>
            </a:rPr>
            <a:t>"</a:t>
          </a:r>
          <a:r>
            <a:rPr lang="en-GB" sz="1000" b="1" dirty="0">
              <a:latin typeface="Arial" pitchFamily="34" charset="0"/>
              <a:cs typeface="Arial" pitchFamily="34" charset="0"/>
            </a:rPr>
            <a:t>Africa</a:t>
          </a:r>
        </a:p>
        <a:p xmlns:a="http://schemas.openxmlformats.org/drawingml/2006/main">
          <a:r>
            <a:rPr lang="en-GB" sz="1000" b="1" dirty="0">
              <a:latin typeface="Arial" pitchFamily="34" charset="0"/>
              <a:cs typeface="Arial" pitchFamily="34" charset="0"/>
            </a:rPr>
            <a:t>Rising</a:t>
          </a:r>
          <a:r>
            <a:rPr lang="en-GB" sz="1000" dirty="0">
              <a:latin typeface="Arial" pitchFamily="34" charset="0"/>
              <a:cs typeface="Arial" pitchFamily="34" charset="0"/>
            </a:rPr>
            <a:t>"</a:t>
          </a:r>
        </a:p>
      </cdr:txBody>
    </cdr:sp>
  </cdr:relSizeAnchor>
</c:userShapes>
</file>

<file path=ppt/drawings/drawing2.xml><?xml version="1.0" encoding="utf-8"?>
<c:userShapes xmlns:c="http://schemas.openxmlformats.org/drawingml/2006/chart">
  <cdr:relSizeAnchor xmlns:cdr="http://schemas.openxmlformats.org/drawingml/2006/chartDrawing">
    <cdr:from>
      <cdr:x>0.44578</cdr:x>
      <cdr:y>0.13462</cdr:y>
    </cdr:from>
    <cdr:to>
      <cdr:x>0.96386</cdr:x>
      <cdr:y>0.90385</cdr:y>
    </cdr:to>
    <cdr:sp macro="" textlink="">
      <cdr:nvSpPr>
        <cdr:cNvPr id="2" name="Rectangle 1"/>
        <cdr:cNvSpPr/>
      </cdr:nvSpPr>
      <cdr:spPr>
        <a:xfrm xmlns:a="http://schemas.openxmlformats.org/drawingml/2006/main">
          <a:off x="2664277" y="552542"/>
          <a:ext cx="3096363" cy="3157271"/>
        </a:xfrm>
        <a:prstGeom xmlns:a="http://schemas.openxmlformats.org/drawingml/2006/main" prst="rect">
          <a:avLst/>
        </a:prstGeom>
        <a:solidFill xmlns:a="http://schemas.openxmlformats.org/drawingml/2006/main">
          <a:schemeClr val="bg1">
            <a:lumMod val="85000"/>
            <a:alpha val="33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drawings/drawing3.xml><?xml version="1.0" encoding="utf-8"?>
<c:userShapes xmlns:c="http://schemas.openxmlformats.org/drawingml/2006/chart">
  <cdr:relSizeAnchor xmlns:cdr="http://schemas.openxmlformats.org/drawingml/2006/chartDrawing">
    <cdr:from>
      <cdr:x>0.43788</cdr:x>
      <cdr:y>0.28058</cdr:y>
    </cdr:from>
    <cdr:to>
      <cdr:x>0.84906</cdr:x>
      <cdr:y>0.64191</cdr:y>
    </cdr:to>
    <cdr:grpSp>
      <cdr:nvGrpSpPr>
        <cdr:cNvPr id="8" name="Group 7"/>
        <cdr:cNvGrpSpPr/>
      </cdr:nvGrpSpPr>
      <cdr:grpSpPr>
        <a:xfrm xmlns:a="http://schemas.openxmlformats.org/drawingml/2006/main">
          <a:off x="2731285" y="1272852"/>
          <a:ext cx="2564744" cy="1639175"/>
          <a:chOff x="1255058" y="1037326"/>
          <a:chExt cx="1887072" cy="1149504"/>
        </a:xfrm>
      </cdr:grpSpPr>
      <cdr:sp macro="" textlink="">
        <cdr:nvSpPr>
          <cdr:cNvPr id="4" name="Right Arrow 3"/>
          <cdr:cNvSpPr/>
        </cdr:nvSpPr>
        <cdr:spPr>
          <a:xfrm xmlns:a="http://schemas.openxmlformats.org/drawingml/2006/main">
            <a:off x="2156012" y="1637740"/>
            <a:ext cx="840441" cy="89647"/>
          </a:xfrm>
          <a:prstGeom xmlns:a="http://schemas.openxmlformats.org/drawingml/2006/main" prst="rightArrow">
            <a:avLst/>
          </a:prstGeom>
          <a:solidFill xmlns:a="http://schemas.openxmlformats.org/drawingml/2006/main">
            <a:schemeClr val="tx1">
              <a:lumMod val="65000"/>
              <a:lumOff val="35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sp macro="" textlink="">
        <cdr:nvSpPr>
          <cdr:cNvPr id="5" name="Right Arrow 4"/>
          <cdr:cNvSpPr/>
        </cdr:nvSpPr>
        <cdr:spPr>
          <a:xfrm xmlns:a="http://schemas.openxmlformats.org/drawingml/2006/main" rot="10800000">
            <a:off x="1255058" y="1389529"/>
            <a:ext cx="840441" cy="89647"/>
          </a:xfrm>
          <a:prstGeom xmlns:a="http://schemas.openxmlformats.org/drawingml/2006/main" prst="rightArrow">
            <a:avLst/>
          </a:prstGeom>
          <a:solidFill xmlns:a="http://schemas.openxmlformats.org/drawingml/2006/main">
            <a:schemeClr val="tx1">
              <a:lumMod val="65000"/>
              <a:lumOff val="35000"/>
            </a:schemeClr>
          </a:solidFill>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endParaRPr lang="en-US"/>
          </a:p>
        </cdr:txBody>
      </cdr:sp>
      <cdr:sp macro="" textlink="">
        <cdr:nvSpPr>
          <cdr:cNvPr id="6" name="TextBox 5"/>
          <cdr:cNvSpPr txBox="1"/>
        </cdr:nvSpPr>
        <cdr:spPr>
          <a:xfrm xmlns:a="http://schemas.openxmlformats.org/drawingml/2006/main">
            <a:off x="2424952" y="1738594"/>
            <a:ext cx="717178" cy="44823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GB" sz="1200">
                <a:latin typeface="Arial" pitchFamily="34" charset="0"/>
                <a:cs typeface="Arial" pitchFamily="34" charset="0"/>
              </a:rPr>
              <a:t>Over-</a:t>
            </a:r>
          </a:p>
          <a:p xmlns:a="http://schemas.openxmlformats.org/drawingml/2006/main">
            <a:r>
              <a:rPr lang="en-GB" sz="1200">
                <a:latin typeface="Arial" pitchFamily="34" charset="0"/>
                <a:cs typeface="Arial" pitchFamily="34" charset="0"/>
              </a:rPr>
              <a:t>valued</a:t>
            </a:r>
          </a:p>
        </cdr:txBody>
      </cdr:sp>
      <cdr:sp macro="" textlink="">
        <cdr:nvSpPr>
          <cdr:cNvPr id="7" name="TextBox 1"/>
          <cdr:cNvSpPr txBox="1"/>
        </cdr:nvSpPr>
        <cdr:spPr>
          <a:xfrm xmlns:a="http://schemas.openxmlformats.org/drawingml/2006/main">
            <a:off x="1389530" y="1037326"/>
            <a:ext cx="717178" cy="34528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GB" sz="1200">
                <a:latin typeface="Arial" pitchFamily="34" charset="0"/>
                <a:cs typeface="Arial" pitchFamily="34" charset="0"/>
              </a:rPr>
              <a:t>Under-</a:t>
            </a:r>
          </a:p>
          <a:p xmlns:a="http://schemas.openxmlformats.org/drawingml/2006/main">
            <a:r>
              <a:rPr lang="en-GB" sz="1200">
                <a:latin typeface="Arial" pitchFamily="34" charset="0"/>
                <a:cs typeface="Arial" pitchFamily="34" charset="0"/>
              </a:rPr>
              <a:t>valued</a:t>
            </a:r>
          </a:p>
        </cdr:txBody>
      </cdr:sp>
    </cdr:grpSp>
  </cdr:relSizeAnchor>
</c:userShapes>
</file>

<file path=ppt/drawings/drawing4.xml><?xml version="1.0" encoding="utf-8"?>
<c:userShapes xmlns:c="http://schemas.openxmlformats.org/drawingml/2006/chart">
  <cdr:relSizeAnchor xmlns:cdr="http://schemas.openxmlformats.org/drawingml/2006/chartDrawing">
    <cdr:from>
      <cdr:x>0.0675</cdr:x>
      <cdr:y>0.1336</cdr:y>
    </cdr:from>
    <cdr:to>
      <cdr:x>0.98845</cdr:x>
      <cdr:y>0.23579</cdr:y>
    </cdr:to>
    <cdr:grpSp>
      <cdr:nvGrpSpPr>
        <cdr:cNvPr id="6" name="Group 5"/>
        <cdr:cNvGrpSpPr/>
      </cdr:nvGrpSpPr>
      <cdr:grpSpPr>
        <a:xfrm xmlns:a="http://schemas.openxmlformats.org/drawingml/2006/main">
          <a:off x="416172" y="604849"/>
          <a:ext cx="5678128" cy="462646"/>
          <a:chOff x="408157" y="419600"/>
          <a:chExt cx="5754518" cy="428296"/>
        </a:xfrm>
      </cdr:grpSpPr>
      <cdr:sp macro="" textlink="">
        <cdr:nvSpPr>
          <cdr:cNvPr id="2" name="Right Brace 1"/>
          <cdr:cNvSpPr/>
        </cdr:nvSpPr>
        <cdr:spPr>
          <a:xfrm xmlns:a="http://schemas.openxmlformats.org/drawingml/2006/main" rot="16200000">
            <a:off x="1160244" y="-90957"/>
            <a:ext cx="161864" cy="1666038"/>
          </a:xfrm>
          <a:prstGeom xmlns:a="http://schemas.openxmlformats.org/drawingml/2006/main" prst="rightBrace">
            <a:avLst/>
          </a:prstGeom>
          <a:ln xmlns:a="http://schemas.openxmlformats.org/drawingml/2006/main" w="12700">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sp macro="" textlink="">
        <cdr:nvSpPr>
          <cdr:cNvPr id="3" name="Right Brace 2"/>
          <cdr:cNvSpPr/>
        </cdr:nvSpPr>
        <cdr:spPr>
          <a:xfrm xmlns:a="http://schemas.openxmlformats.org/drawingml/2006/main" rot="16200000">
            <a:off x="4065115" y="-1249664"/>
            <a:ext cx="201661" cy="3993459"/>
          </a:xfrm>
          <a:prstGeom xmlns:a="http://schemas.openxmlformats.org/drawingml/2006/main" prst="rightBrace">
            <a:avLst/>
          </a:prstGeom>
          <a:noFill xmlns:a="http://schemas.openxmlformats.org/drawingml/2006/main"/>
          <a:ln xmlns:a="http://schemas.openxmlformats.org/drawingml/2006/main" w="12700" cap="flat" cmpd="sng" algn="ctr">
            <a:solidFill>
              <a:sysClr val="windowText" lastClr="000000"/>
            </a:solidFill>
            <a:prstDash val="solid"/>
          </a:ln>
          <a:effectLst xmlns:a="http://schemas.openxmlformats.org/drawingml/2006/mai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a:lstStyle xmlns:a="http://schemas.openxmlformats.org/drawingml/2006/main">
            <a:lvl1pPr marL="0" indent="0">
              <a:defRPr sz="1100">
                <a:solidFill>
                  <a:sysClr val="windowText" lastClr="000000"/>
                </a:solidFill>
                <a:latin typeface="Calibri"/>
              </a:defRPr>
            </a:lvl1pPr>
            <a:lvl2pPr marL="457200" indent="0">
              <a:defRPr sz="1100">
                <a:solidFill>
                  <a:sysClr val="windowText" lastClr="000000"/>
                </a:solidFill>
                <a:latin typeface="Calibri"/>
              </a:defRPr>
            </a:lvl2pPr>
            <a:lvl3pPr marL="914400" indent="0">
              <a:defRPr sz="1100">
                <a:solidFill>
                  <a:sysClr val="windowText" lastClr="000000"/>
                </a:solidFill>
                <a:latin typeface="Calibri"/>
              </a:defRPr>
            </a:lvl3pPr>
            <a:lvl4pPr marL="1371600" indent="0">
              <a:defRPr sz="1100">
                <a:solidFill>
                  <a:sysClr val="windowText" lastClr="000000"/>
                </a:solidFill>
                <a:latin typeface="Calibri"/>
              </a:defRPr>
            </a:lvl4pPr>
            <a:lvl5pPr marL="1828800" indent="0">
              <a:defRPr sz="1100">
                <a:solidFill>
                  <a:sysClr val="windowText" lastClr="000000"/>
                </a:solidFill>
                <a:latin typeface="Calibri"/>
              </a:defRPr>
            </a:lvl5pPr>
            <a:lvl6pPr marL="2286000" indent="0">
              <a:defRPr sz="1100">
                <a:solidFill>
                  <a:sysClr val="windowText" lastClr="000000"/>
                </a:solidFill>
                <a:latin typeface="Calibri"/>
              </a:defRPr>
            </a:lvl6pPr>
            <a:lvl7pPr marL="2743200" indent="0">
              <a:defRPr sz="1100">
                <a:solidFill>
                  <a:sysClr val="windowText" lastClr="000000"/>
                </a:solidFill>
                <a:latin typeface="Calibri"/>
              </a:defRPr>
            </a:lvl7pPr>
            <a:lvl8pPr marL="3200400" indent="0">
              <a:defRPr sz="1100">
                <a:solidFill>
                  <a:sysClr val="windowText" lastClr="000000"/>
                </a:solidFill>
                <a:latin typeface="Calibri"/>
              </a:defRPr>
            </a:lvl8pPr>
            <a:lvl9pPr marL="3657600" indent="0">
              <a:defRPr sz="1100">
                <a:solidFill>
                  <a:sysClr val="windowText" lastClr="000000"/>
                </a:solidFill>
                <a:latin typeface="Calibri"/>
              </a:defRPr>
            </a:lvl9pPr>
          </a:lstStyle>
          <a:p xmlns:a="http://schemas.openxmlformats.org/drawingml/2006/main">
            <a:endParaRPr lang="en-US"/>
          </a:p>
        </cdr:txBody>
      </cdr:sp>
      <cdr:sp macro="" textlink="">
        <cdr:nvSpPr>
          <cdr:cNvPr id="4" name="TextBox 3"/>
          <cdr:cNvSpPr txBox="1"/>
        </cdr:nvSpPr>
        <cdr:spPr>
          <a:xfrm xmlns:a="http://schemas.openxmlformats.org/drawingml/2006/main">
            <a:off x="965557" y="436369"/>
            <a:ext cx="514350" cy="27201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GB" sz="1200" b="1" dirty="0">
                <a:latin typeface="Arial" pitchFamily="34" charset="0"/>
                <a:cs typeface="Arial" pitchFamily="34" charset="0"/>
              </a:rPr>
              <a:t>Africa</a:t>
            </a:r>
          </a:p>
        </cdr:txBody>
      </cdr:sp>
      <cdr:sp macro="" textlink="">
        <cdr:nvSpPr>
          <cdr:cNvPr id="5" name="TextBox 1"/>
          <cdr:cNvSpPr txBox="1"/>
        </cdr:nvSpPr>
        <cdr:spPr>
          <a:xfrm xmlns:a="http://schemas.openxmlformats.org/drawingml/2006/main">
            <a:off x="3568506" y="419600"/>
            <a:ext cx="1171575" cy="272012"/>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r>
              <a:rPr lang="en-GB" sz="1200" b="1" dirty="0">
                <a:latin typeface="Arial" pitchFamily="34" charset="0"/>
                <a:cs typeface="Arial" pitchFamily="34" charset="0"/>
              </a:rPr>
              <a:t>Frontier</a:t>
            </a:r>
            <a:r>
              <a:rPr lang="en-GB" sz="1200" b="1" baseline="0" dirty="0">
                <a:latin typeface="Arial" pitchFamily="34" charset="0"/>
                <a:cs typeface="Arial" pitchFamily="34" charset="0"/>
              </a:rPr>
              <a:t> Markets</a:t>
            </a:r>
            <a:endParaRPr lang="en-GB" sz="1200" b="1" dirty="0">
              <a:latin typeface="Arial" pitchFamily="34" charset="0"/>
              <a:cs typeface="Arial" pitchFamily="34" charset="0"/>
            </a:endParaRPr>
          </a:p>
        </cdr:txBody>
      </cdr:sp>
    </cdr:grpSp>
  </cdr:relSizeAnchor>
</c:userShapes>
</file>

<file path=ppt/drawings/drawing5.xml><?xml version="1.0" encoding="utf-8"?>
<c:userShapes xmlns:c="http://schemas.openxmlformats.org/drawingml/2006/chart">
  <cdr:relSizeAnchor xmlns:cdr="http://schemas.openxmlformats.org/drawingml/2006/chartDrawing">
    <cdr:from>
      <cdr:x>0.48702</cdr:x>
      <cdr:y>0.5578</cdr:y>
    </cdr:from>
    <cdr:to>
      <cdr:x>0.60632</cdr:x>
      <cdr:y>0.68883</cdr:y>
    </cdr:to>
    <cdr:cxnSp macro="">
      <cdr:nvCxnSpPr>
        <cdr:cNvPr id="3" name="Straight Arrow Connector 2"/>
        <cdr:cNvCxnSpPr/>
      </cdr:nvCxnSpPr>
      <cdr:spPr>
        <a:xfrm xmlns:a="http://schemas.openxmlformats.org/drawingml/2006/main">
          <a:off x="2939628" y="2452514"/>
          <a:ext cx="720080" cy="576064"/>
        </a:xfrm>
        <a:prstGeom xmlns:a="http://schemas.openxmlformats.org/drawingml/2006/main" prst="straightConnector1">
          <a:avLst/>
        </a:prstGeom>
        <a:ln xmlns:a="http://schemas.openxmlformats.org/drawingml/2006/main" w="19050">
          <a:solidFill>
            <a:schemeClr val="tx1">
              <a:alpha val="50000"/>
            </a:schemeClr>
          </a:solidFill>
          <a:tailEnd type="arrow"/>
        </a:ln>
        <a:effectLst xmlns:a="http://schemas.openxmlformats.org/drawingml/2006/main"/>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dr:relSizeAnchor xmlns:cdr="http://schemas.openxmlformats.org/drawingml/2006/chartDrawing">
    <cdr:from>
      <cdr:x>0.36151</cdr:x>
      <cdr:y>0.45954</cdr:y>
    </cdr:from>
    <cdr:to>
      <cdr:x>0.58246</cdr:x>
      <cdr:y>0.5578</cdr:y>
    </cdr:to>
    <cdr:sp macro="" textlink="">
      <cdr:nvSpPr>
        <cdr:cNvPr id="4" name="TextBox 3"/>
        <cdr:cNvSpPr txBox="1"/>
      </cdr:nvSpPr>
      <cdr:spPr>
        <a:xfrm xmlns:a="http://schemas.openxmlformats.org/drawingml/2006/main">
          <a:off x="2182068" y="2020466"/>
          <a:ext cx="1333624" cy="432048"/>
        </a:xfrm>
        <a:prstGeom xmlns:a="http://schemas.openxmlformats.org/drawingml/2006/main" prst="rect">
          <a:avLst/>
        </a:prstGeom>
        <a:solidFill xmlns:a="http://schemas.openxmlformats.org/drawingml/2006/main">
          <a:schemeClr val="bg1"/>
        </a:solidFill>
      </cdr:spPr>
      <cdr:txBody>
        <a:bodyPr xmlns:a="http://schemas.openxmlformats.org/drawingml/2006/main" vertOverflow="clip" wrap="none" rtlCol="0"/>
        <a:lstStyle xmlns:a="http://schemas.openxmlformats.org/drawingml/2006/main"/>
        <a:p xmlns:a="http://schemas.openxmlformats.org/drawingml/2006/main">
          <a:r>
            <a:rPr lang="en-US" sz="1200" dirty="0">
              <a:latin typeface="+mj-lt"/>
            </a:rPr>
            <a:t>President </a:t>
          </a:r>
          <a:r>
            <a:rPr lang="en-US" sz="1200" dirty="0" err="1">
              <a:latin typeface="+mj-lt"/>
            </a:rPr>
            <a:t>Buhari</a:t>
          </a:r>
          <a:endParaRPr lang="en-US" sz="1200" dirty="0">
            <a:latin typeface="+mj-lt"/>
          </a:endParaRPr>
        </a:p>
        <a:p xmlns:a="http://schemas.openxmlformats.org/drawingml/2006/main">
          <a:r>
            <a:rPr lang="en-US" sz="1200" dirty="0">
              <a:latin typeface="+mj-lt"/>
            </a:rPr>
            <a:t>takes office</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88C574F4-40E8-4CF2-A8B8-CC0D8167E1EA}" type="datetimeFigureOut">
              <a:rPr lang="en-GB" smtClean="0"/>
              <a:pPr/>
              <a:t>03/12/2016</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FFC0C100-8C37-43B8-87F7-ED5D991EC00B}" type="slidenum">
              <a:rPr lang="en-GB" smtClean="0"/>
              <a:pPr/>
              <a:t>‹#›</a:t>
            </a:fld>
            <a:endParaRPr lang="en-GB" dirty="0"/>
          </a:p>
        </p:txBody>
      </p:sp>
    </p:spTree>
    <p:extLst>
      <p:ext uri="{BB962C8B-B14F-4D97-AF65-F5344CB8AC3E}">
        <p14:creationId xmlns:p14="http://schemas.microsoft.com/office/powerpoint/2010/main" val="1649139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1</a:t>
            </a:fld>
            <a:endParaRPr lang="en-GB" dirty="0"/>
          </a:p>
        </p:txBody>
      </p:sp>
    </p:spTree>
    <p:extLst>
      <p:ext uri="{BB962C8B-B14F-4D97-AF65-F5344CB8AC3E}">
        <p14:creationId xmlns:p14="http://schemas.microsoft.com/office/powerpoint/2010/main" val="4941583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10</a:t>
            </a:fld>
            <a:endParaRPr lang="en-GB"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11</a:t>
            </a:fld>
            <a:endParaRPr lang="en-GB"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12</a:t>
            </a:fld>
            <a:endParaRPr lang="en-GB"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13</a:t>
            </a:fld>
            <a:endParaRPr lang="en-GB"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14</a:t>
            </a:fld>
            <a:endParaRPr lang="en-GB"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15</a:t>
            </a:fld>
            <a:endParaRPr lang="en-GB"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baseline="0" dirty="0"/>
          </a:p>
          <a:p>
            <a:endParaRPr lang="en-GB" i="0" baseline="0" dirty="0"/>
          </a:p>
          <a:p>
            <a:endParaRPr lang="en-GB" i="0" baseline="0"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16</a:t>
            </a:fld>
            <a:endParaRPr lang="en-GB"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17</a:t>
            </a:fld>
            <a:endParaRPr lang="en-GB"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18</a:t>
            </a:fld>
            <a:endParaRPr lang="en-GB"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19</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2</a:t>
            </a:fld>
            <a:endParaRPr lang="en-GB"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000" dirty="0">
                <a:latin typeface="Consolas" pitchFamily="49" charset="0"/>
                <a:cs typeface="Consolas" pitchFamily="49" charset="0"/>
              </a:rPr>
              <a:t>The problems here are almost</a:t>
            </a:r>
            <a:r>
              <a:rPr lang="en-GB" sz="1000" baseline="0" dirty="0">
                <a:latin typeface="Consolas" pitchFamily="49" charset="0"/>
                <a:cs typeface="Consolas" pitchFamily="49" charset="0"/>
              </a:rPr>
              <a:t> intractable, and I’m trying to focus on what planning commissioners and lawmakers can actually do. Broadly, I think 4 things are required (only some of which planning commissioners can influence):</a:t>
            </a:r>
          </a:p>
          <a:p>
            <a:endParaRPr lang="en-GB" sz="1000" baseline="0" dirty="0">
              <a:latin typeface="Consolas" pitchFamily="49" charset="0"/>
              <a:cs typeface="Consolas" pitchFamily="49" charset="0"/>
            </a:endParaRPr>
          </a:p>
          <a:p>
            <a:pPr marL="228600" indent="-228600">
              <a:buAutoNum type="arabicPeriod"/>
            </a:pPr>
            <a:r>
              <a:rPr lang="en-GB" sz="1000" b="1" baseline="0" dirty="0">
                <a:latin typeface="Consolas" pitchFamily="49" charset="0"/>
                <a:cs typeface="Consolas" pitchFamily="49" charset="0"/>
              </a:rPr>
              <a:t>Stop the accumulation of arrears to JV partners</a:t>
            </a:r>
            <a:r>
              <a:rPr lang="en-GB" sz="1000" baseline="0" dirty="0">
                <a:latin typeface="Consolas" pitchFamily="49" charset="0"/>
                <a:cs typeface="Consolas" pitchFamily="49" charset="0"/>
              </a:rPr>
              <a:t>. O&amp;G companies are already struggling with low oil price environment; if the NNPC keeps reneging on their share of the </a:t>
            </a:r>
            <a:r>
              <a:rPr lang="en-GB" sz="1000" baseline="0" dirty="0" err="1">
                <a:latin typeface="Consolas" pitchFamily="49" charset="0"/>
                <a:cs typeface="Consolas" pitchFamily="49" charset="0"/>
              </a:rPr>
              <a:t>capex</a:t>
            </a:r>
            <a:r>
              <a:rPr lang="en-GB" sz="1000" baseline="0" dirty="0">
                <a:latin typeface="Consolas" pitchFamily="49" charset="0"/>
                <a:cs typeface="Consolas" pitchFamily="49" charset="0"/>
              </a:rPr>
              <a:t>, there will be no </a:t>
            </a:r>
            <a:r>
              <a:rPr lang="en-GB" sz="1000" baseline="0" dirty="0" err="1">
                <a:latin typeface="Consolas" pitchFamily="49" charset="0"/>
                <a:cs typeface="Consolas" pitchFamily="49" charset="0"/>
              </a:rPr>
              <a:t>capex</a:t>
            </a:r>
            <a:r>
              <a:rPr lang="en-GB" sz="1000" baseline="0" dirty="0">
                <a:latin typeface="Consolas" pitchFamily="49" charset="0"/>
                <a:cs typeface="Consolas" pitchFamily="49" charset="0"/>
              </a:rPr>
              <a:t>, production will fall, and federation revenues will decline, impairing the government's ability to support the power sector.</a:t>
            </a:r>
          </a:p>
          <a:p>
            <a:pPr marL="228600" indent="-228600">
              <a:buAutoNum type="arabicPeriod"/>
            </a:pPr>
            <a:r>
              <a:rPr lang="en-GB" sz="1000" b="1" baseline="0" dirty="0">
                <a:latin typeface="Consolas" pitchFamily="49" charset="0"/>
                <a:cs typeface="Consolas" pitchFamily="49" charset="0"/>
              </a:rPr>
              <a:t>Raise fresh capital to pay off arrears to </a:t>
            </a:r>
            <a:r>
              <a:rPr lang="en-GB" sz="1000" b="1" baseline="0" dirty="0" err="1">
                <a:latin typeface="Consolas" pitchFamily="49" charset="0"/>
                <a:cs typeface="Consolas" pitchFamily="49" charset="0"/>
              </a:rPr>
              <a:t>Gencos</a:t>
            </a:r>
            <a:r>
              <a:rPr lang="en-GB" sz="1000" baseline="0" dirty="0">
                <a:latin typeface="Consolas" pitchFamily="49" charset="0"/>
                <a:cs typeface="Consolas" pitchFamily="49" charset="0"/>
              </a:rPr>
              <a:t>. These are N235bn and building. The higher the tariffs go (as they are bound to do) the more quickly they will build. I’ve read estimates that the rate of accumulation will likely be N30bn/month post the </a:t>
            </a:r>
            <a:r>
              <a:rPr lang="en-GB" sz="1000" baseline="0" dirty="0" err="1">
                <a:latin typeface="Consolas" pitchFamily="49" charset="0"/>
                <a:cs typeface="Consolas" pitchFamily="49" charset="0"/>
              </a:rPr>
              <a:t>deval</a:t>
            </a:r>
            <a:r>
              <a:rPr lang="en-GB" sz="1000" baseline="0" dirty="0">
                <a:latin typeface="Consolas" pitchFamily="49" charset="0"/>
                <a:cs typeface="Consolas" pitchFamily="49" charset="0"/>
              </a:rPr>
              <a:t>. This is more than NBET can handle with current levels of capitalisation.  And until these backlogs are paid, no one is going to invest in new generation capacity.</a:t>
            </a:r>
          </a:p>
          <a:p>
            <a:pPr marL="228600" indent="-228600">
              <a:buAutoNum type="arabicPeriod"/>
            </a:pPr>
            <a:r>
              <a:rPr lang="en-GB" sz="1000" b="1" baseline="0" dirty="0">
                <a:latin typeface="Consolas" pitchFamily="49" charset="0"/>
                <a:cs typeface="Consolas" pitchFamily="49" charset="0"/>
              </a:rPr>
              <a:t>Force Disco owners to make stipulated investments in metering</a:t>
            </a:r>
            <a:r>
              <a:rPr lang="en-GB" sz="1000" baseline="0" dirty="0">
                <a:latin typeface="Consolas" pitchFamily="49" charset="0"/>
                <a:cs typeface="Consolas" pitchFamily="49" charset="0"/>
              </a:rPr>
              <a:t>. What I’m told is that many disco owners have failed to honour their terms of the agreement, both in investing in metering and upgrading the old infrastructure. Until this failure in the value chain is addressed, collection rates will never be good enough to achieve cost recovery, and the government/NBET will always be on the hook for the shortfall.</a:t>
            </a:r>
          </a:p>
          <a:p>
            <a:pPr marL="228600" indent="-228600">
              <a:buAutoNum type="arabicPeriod"/>
            </a:pPr>
            <a:r>
              <a:rPr lang="en-GB" sz="1000" b="1" baseline="0" dirty="0">
                <a:latin typeface="Consolas" pitchFamily="49" charset="0"/>
                <a:cs typeface="Consolas" pitchFamily="49" charset="0"/>
              </a:rPr>
              <a:t>Resolve gas supply issues</a:t>
            </a:r>
            <a:r>
              <a:rPr lang="en-GB" sz="1000" baseline="0" dirty="0">
                <a:latin typeface="Consolas" pitchFamily="49" charset="0"/>
                <a:cs typeface="Consolas" pitchFamily="49" charset="0"/>
              </a:rPr>
              <a:t>. This applies especially to the 10 IPPs under the NDPHC – the infrastructure to get the gas in is still not there – it also raises lots of security/local community issues.</a:t>
            </a:r>
          </a:p>
          <a:p>
            <a:pPr marL="228600" indent="-228600">
              <a:buNone/>
            </a:pPr>
            <a:endParaRPr lang="en-GB" sz="1000" baseline="0" dirty="0">
              <a:latin typeface="Consolas" pitchFamily="49" charset="0"/>
              <a:cs typeface="Consolas" pitchFamily="49" charset="0"/>
            </a:endParaRPr>
          </a:p>
          <a:p>
            <a:pPr marL="228600" indent="-228600">
              <a:buAutoNum type="arabicPeriod"/>
            </a:pPr>
            <a:endParaRPr lang="en-GB" baseline="0"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20</a:t>
            </a:fld>
            <a:endParaRPr lang="en-GB"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21</a:t>
            </a:fld>
            <a:endParaRPr lang="en-GB"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22</a:t>
            </a:fld>
            <a:endParaRPr lang="en-GB"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23</a:t>
            </a:fld>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3</a:t>
            </a:fld>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4</a:t>
            </a:fld>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5</a:t>
            </a:fld>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6</a:t>
            </a:fld>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7</a:t>
            </a:fld>
            <a:endParaRPr lang="en-GB"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8</a:t>
            </a:fld>
            <a:endParaRPr lang="en-GB"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FC0C100-8C37-43B8-87F7-ED5D991EC00B}" type="slidenum">
              <a:rPr lang="en-GB" smtClean="0"/>
              <a:pPr/>
              <a:t>9</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2943545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ctangle 2"/>
          <p:cNvSpPr/>
          <p:nvPr userDrawn="1"/>
        </p:nvSpPr>
        <p:spPr>
          <a:xfrm>
            <a:off x="5148064" y="6320353"/>
            <a:ext cx="3675889" cy="276999"/>
          </a:xfrm>
          <a:prstGeom prst="rect">
            <a:avLst/>
          </a:prstGeom>
        </p:spPr>
        <p:txBody>
          <a:bodyPr wrap="square">
            <a:spAutoFit/>
          </a:bodyPr>
          <a:lstStyle/>
          <a:p>
            <a:pPr algn="r"/>
            <a:r>
              <a:rPr lang="en-US" sz="1200" dirty="0">
                <a:solidFill>
                  <a:schemeClr val="tx1">
                    <a:lumMod val="65000"/>
                    <a:lumOff val="35000"/>
                  </a:schemeClr>
                </a:solidFill>
                <a:latin typeface="Arail"/>
              </a:rPr>
              <a:t>Muhammad</a:t>
            </a:r>
            <a:r>
              <a:rPr lang="en-US" sz="1200" baseline="0" dirty="0">
                <a:solidFill>
                  <a:schemeClr val="tx1">
                    <a:lumMod val="65000"/>
                    <a:lumOff val="35000"/>
                  </a:schemeClr>
                </a:solidFill>
                <a:latin typeface="Arail"/>
              </a:rPr>
              <a:t> Sanusi II</a:t>
            </a:r>
            <a:r>
              <a:rPr lang="en-US" sz="1200" dirty="0">
                <a:solidFill>
                  <a:schemeClr val="tx1">
                    <a:lumMod val="65000"/>
                    <a:lumOff val="35000"/>
                  </a:schemeClr>
                </a:solidFill>
                <a:latin typeface="Arail"/>
              </a:rPr>
              <a:t>    |    December 2016</a:t>
            </a:r>
          </a:p>
        </p:txBody>
      </p:sp>
      <p:sp>
        <p:nvSpPr>
          <p:cNvPr id="10" name="Rectangle 9"/>
          <p:cNvSpPr/>
          <p:nvPr userDrawn="1"/>
        </p:nvSpPr>
        <p:spPr>
          <a:xfrm>
            <a:off x="395536" y="332656"/>
            <a:ext cx="8352928" cy="62646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cxnSp>
        <p:nvCxnSpPr>
          <p:cNvPr id="8" name="Straight Connector 7"/>
          <p:cNvCxnSpPr/>
          <p:nvPr userDrawn="1"/>
        </p:nvCxnSpPr>
        <p:spPr>
          <a:xfrm>
            <a:off x="611560" y="6453336"/>
            <a:ext cx="5040560"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Rectangle 6"/>
          <p:cNvSpPr/>
          <p:nvPr userDrawn="1"/>
        </p:nvSpPr>
        <p:spPr>
          <a:xfrm>
            <a:off x="0" y="404813"/>
            <a:ext cx="107504" cy="1295400"/>
          </a:xfrm>
          <a:prstGeom prst="rect">
            <a:avLst/>
          </a:prstGeom>
          <a:solidFill>
            <a:srgbClr val="E2000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ln>
                <a:solidFill>
                  <a:srgbClr val="FB2929"/>
                </a:solidFill>
              </a:ln>
              <a:solidFill>
                <a:srgbClr val="42B5CC"/>
              </a:solidFill>
            </a:endParaRPr>
          </a:p>
        </p:txBody>
      </p:sp>
    </p:spTree>
    <p:extLst>
      <p:ext uri="{BB962C8B-B14F-4D97-AF65-F5344CB8AC3E}">
        <p14:creationId xmlns:p14="http://schemas.microsoft.com/office/powerpoint/2010/main" val="1991702504"/>
      </p:ext>
    </p:extLst>
  </p:cSld>
  <p:clrMap bg1="lt1" tx1="dk1" bg2="lt2" tx2="dk2" accent1="accent1" accent2="accent2" accent3="accent3" accent4="accent4" accent5="accent5" accent6="accent6" hlink="hlink" folHlink="folHlink"/>
  <p:sldLayoutIdLst>
    <p:sldLayoutId id="2147483708" r:id="rId1"/>
    <p:sldLayoutId id="2147483707" r:id="rId2"/>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image" Target="../media/image2.png"/><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4.xml"/><Relationship Id="rId1" Type="http://schemas.openxmlformats.org/officeDocument/2006/relationships/tags" Target="../tags/tag23.xml"/><Relationship Id="rId5" Type="http://schemas.openxmlformats.org/officeDocument/2006/relationships/chart" Target="../charts/chart8.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chart" Target="../charts/chart9.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8.xml"/><Relationship Id="rId1" Type="http://schemas.openxmlformats.org/officeDocument/2006/relationships/tags" Target="../tags/tag27.xml"/><Relationship Id="rId5" Type="http://schemas.openxmlformats.org/officeDocument/2006/relationships/chart" Target="../charts/chart10.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chart" Target="../charts/chart1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8" Type="http://schemas.openxmlformats.org/officeDocument/2006/relationships/chart" Target="../charts/chart12.xml"/><Relationship Id="rId3" Type="http://schemas.openxmlformats.org/officeDocument/2006/relationships/tags" Target="../tags/tag33.xml"/><Relationship Id="rId7" Type="http://schemas.openxmlformats.org/officeDocument/2006/relationships/notesSlide" Target="../notesSlides/notesSlide16.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slideLayout" Target="../slideLayouts/slideLayout1.xml"/><Relationship Id="rId5" Type="http://schemas.openxmlformats.org/officeDocument/2006/relationships/tags" Target="../tags/tag35.xml"/><Relationship Id="rId4" Type="http://schemas.openxmlformats.org/officeDocument/2006/relationships/tags" Target="../tags/tag34.xml"/><Relationship Id="rId9" Type="http://schemas.openxmlformats.org/officeDocument/2006/relationships/chart" Target="../charts/chart13.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chart" Target="../charts/chart14.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xml"/><Relationship Id="rId1" Type="http://schemas.openxmlformats.org/officeDocument/2006/relationships/tags" Target="../tags/tag38.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xml"/><Relationship Id="rId1" Type="http://schemas.openxmlformats.org/officeDocument/2006/relationships/tags" Target="../tags/tag39.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chart" Target="../charts/chart15.xml"/><Relationship Id="rId4"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43.xml"/><Relationship Id="rId1" Type="http://schemas.openxmlformats.org/officeDocument/2006/relationships/tags" Target="../tags/tag42.xml"/><Relationship Id="rId5" Type="http://schemas.openxmlformats.org/officeDocument/2006/relationships/chart" Target="../charts/chart16.xml"/><Relationship Id="rId4"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xml"/><Relationship Id="rId1" Type="http://schemas.openxmlformats.org/officeDocument/2006/relationships/tags" Target="../tags/tag4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chart" Target="../charts/char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4.xml"/><Relationship Id="rId3" Type="http://schemas.openxmlformats.org/officeDocument/2006/relationships/tags" Target="../tags/tag6.xml"/><Relationship Id="rId7" Type="http://schemas.openxmlformats.org/officeDocument/2006/relationships/slideLayout" Target="../slideLayouts/slideLayout1.xm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tags" Target="../tags/tag9.xml"/><Relationship Id="rId5" Type="http://schemas.openxmlformats.org/officeDocument/2006/relationships/tags" Target="../tags/tag8.xml"/><Relationship Id="rId10" Type="http://schemas.openxmlformats.org/officeDocument/2006/relationships/chart" Target="../charts/chart3.xml"/><Relationship Id="rId4" Type="http://schemas.openxmlformats.org/officeDocument/2006/relationships/tags" Target="../tags/tag7.xml"/><Relationship Id="rId9" Type="http://schemas.openxmlformats.org/officeDocument/2006/relationships/chart" Target="../charts/char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1.xml"/><Relationship Id="rId1" Type="http://schemas.openxmlformats.org/officeDocument/2006/relationships/tags" Target="../tags/tag10.xml"/><Relationship Id="rId5" Type="http://schemas.openxmlformats.org/officeDocument/2006/relationships/chart" Target="../charts/chart4.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chart" Target="../charts/chart5.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5.xml"/><Relationship Id="rId1" Type="http://schemas.openxmlformats.org/officeDocument/2006/relationships/tags" Target="../tags/tag14.xml"/><Relationship Id="rId5" Type="http://schemas.openxmlformats.org/officeDocument/2006/relationships/chart" Target="../charts/chart6.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16.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8.xml"/><Relationship Id="rId1" Type="http://schemas.openxmlformats.org/officeDocument/2006/relationships/tags" Target="../tags/tag17.xml"/><Relationship Id="rId5" Type="http://schemas.openxmlformats.org/officeDocument/2006/relationships/chart" Target="../charts/chart7.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449660" y="4871482"/>
            <a:ext cx="7434708" cy="861774"/>
          </a:xfrm>
          <a:prstGeom prst="rect">
            <a:avLst/>
          </a:prstGeom>
          <a:ln>
            <a:noFill/>
          </a:ln>
        </p:spPr>
        <p:txBody>
          <a:bodyPr wrap="square">
            <a:spAutoFit/>
          </a:bodyPr>
          <a:lstStyle/>
          <a:p>
            <a:endParaRPr lang="en-US" b="1" dirty="0">
              <a:solidFill>
                <a:srgbClr val="525252"/>
              </a:solidFill>
              <a:latin typeface="Arial" pitchFamily="34" charset="0"/>
            </a:endParaRPr>
          </a:p>
          <a:p>
            <a:r>
              <a:rPr lang="en-US" sz="1600" b="1" dirty="0">
                <a:solidFill>
                  <a:srgbClr val="525252"/>
                </a:solidFill>
                <a:latin typeface="Arial" pitchFamily="34" charset="0"/>
              </a:rPr>
              <a:t>His Highness Muhammad Sanusi II, Emir of Kano</a:t>
            </a:r>
          </a:p>
          <a:p>
            <a:r>
              <a:rPr lang="en-US" sz="1600" dirty="0">
                <a:solidFill>
                  <a:srgbClr val="525252"/>
                </a:solidFill>
                <a:latin typeface="Arial" pitchFamily="34" charset="0"/>
              </a:rPr>
              <a:t>2</a:t>
            </a:r>
            <a:r>
              <a:rPr lang="en-US" sz="1600" baseline="30000" dirty="0">
                <a:solidFill>
                  <a:srgbClr val="525252"/>
                </a:solidFill>
                <a:latin typeface="Arial" pitchFamily="34" charset="0"/>
              </a:rPr>
              <a:t>nd</a:t>
            </a:r>
            <a:r>
              <a:rPr lang="en-US" sz="1600" dirty="0">
                <a:solidFill>
                  <a:srgbClr val="525252"/>
                </a:solidFill>
                <a:latin typeface="Arial" pitchFamily="34" charset="0"/>
              </a:rPr>
              <a:t> December 2016</a:t>
            </a:r>
            <a:endParaRPr lang="en-US" sz="1600" b="1" dirty="0">
              <a:solidFill>
                <a:srgbClr val="525252"/>
              </a:solidFill>
              <a:latin typeface="Arial" pitchFamily="34" charset="0"/>
            </a:endParaRPr>
          </a:p>
        </p:txBody>
      </p:sp>
      <p:pic>
        <p:nvPicPr>
          <p:cNvPr id="10242" name="Picture 2" descr="https://upload.wikimedia.org/wikipedia/commons/thumb/8/86/Locator_map_of_Nigeria_in_Africa.svg/2000px-Locator_map_of_Nigeria_in_Africa.svg.png"/>
          <p:cNvPicPr>
            <a:picLocks noChangeAspect="1" noChangeArrowheads="1"/>
          </p:cNvPicPr>
          <p:nvPr/>
        </p:nvPicPr>
        <p:blipFill>
          <a:blip r:embed="rId3" cstate="print"/>
          <a:srcRect/>
          <a:stretch>
            <a:fillRect/>
          </a:stretch>
        </p:blipFill>
        <p:spPr bwMode="auto">
          <a:xfrm>
            <a:off x="467544" y="1340768"/>
            <a:ext cx="1988840" cy="1988840"/>
          </a:xfrm>
          <a:prstGeom prst="rect">
            <a:avLst/>
          </a:prstGeom>
          <a:noFill/>
        </p:spPr>
      </p:pic>
      <p:sp>
        <p:nvSpPr>
          <p:cNvPr id="4" name="Rectangle 3"/>
          <p:cNvSpPr/>
          <p:nvPr/>
        </p:nvSpPr>
        <p:spPr>
          <a:xfrm>
            <a:off x="449660" y="3509134"/>
            <a:ext cx="7434708" cy="1384995"/>
          </a:xfrm>
          <a:prstGeom prst="rect">
            <a:avLst/>
          </a:prstGeom>
          <a:ln>
            <a:noFill/>
          </a:ln>
        </p:spPr>
        <p:txBody>
          <a:bodyPr wrap="square">
            <a:spAutoFit/>
          </a:bodyPr>
          <a:lstStyle/>
          <a:p>
            <a:r>
              <a:rPr lang="en-US" sz="3200" b="1" dirty="0">
                <a:solidFill>
                  <a:srgbClr val="525252"/>
                </a:solidFill>
                <a:latin typeface="Arial" pitchFamily="34" charset="0"/>
              </a:rPr>
              <a:t>Nigeria </a:t>
            </a:r>
          </a:p>
          <a:p>
            <a:r>
              <a:rPr lang="en-US" b="1" dirty="0">
                <a:solidFill>
                  <a:schemeClr val="accent2">
                    <a:lumMod val="75000"/>
                  </a:schemeClr>
                </a:solidFill>
                <a:latin typeface="Arial" pitchFamily="34" charset="0"/>
              </a:rPr>
              <a:t>A Plan to Restore Confidence, Direction &amp; Growth</a:t>
            </a:r>
          </a:p>
          <a:p>
            <a:r>
              <a:rPr lang="en-US" sz="1600" dirty="0">
                <a:solidFill>
                  <a:srgbClr val="525252"/>
                </a:solidFill>
                <a:latin typeface="Arial" pitchFamily="34" charset="0"/>
              </a:rPr>
              <a:t>Savannah Centre for Diplomacy, Democracy &amp; Development – Abuja</a:t>
            </a:r>
          </a:p>
          <a:p>
            <a:endParaRPr lang="en-US" dirty="0">
              <a:solidFill>
                <a:srgbClr val="525252"/>
              </a:solidFill>
              <a:latin typeface="Arial" pitchFamily="34" charset="0"/>
            </a:endParaRPr>
          </a:p>
        </p:txBody>
      </p:sp>
    </p:spTree>
    <p:extLst>
      <p:ext uri="{BB962C8B-B14F-4D97-AF65-F5344CB8AC3E}">
        <p14:creationId xmlns:p14="http://schemas.microsoft.com/office/powerpoint/2010/main" val="42394593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76672"/>
            <a:ext cx="7920880" cy="646331"/>
          </a:xfrm>
          <a:prstGeom prst="rect">
            <a:avLst/>
          </a:prstGeom>
          <a:noFill/>
        </p:spPr>
        <p:txBody>
          <a:bodyPr wrap="square" rtlCol="0">
            <a:spAutoFit/>
          </a:bodyPr>
          <a:lstStyle/>
          <a:p>
            <a:r>
              <a:rPr lang="en-GB" sz="2000" b="1" dirty="0">
                <a:solidFill>
                  <a:srgbClr val="525252"/>
                </a:solidFill>
                <a:latin typeface="Arial" pitchFamily="34" charset="0"/>
              </a:rPr>
              <a:t>Problems With the Current Policy Agenda</a:t>
            </a:r>
          </a:p>
          <a:p>
            <a:r>
              <a:rPr lang="en-GB" sz="1600" dirty="0">
                <a:solidFill>
                  <a:srgbClr val="525252"/>
                </a:solidFill>
                <a:latin typeface="Arial" pitchFamily="34" charset="0"/>
              </a:rPr>
              <a:t>Part I: The limits of fiscal stimulus (cont’d)</a:t>
            </a:r>
          </a:p>
        </p:txBody>
      </p:sp>
      <p:sp>
        <p:nvSpPr>
          <p:cNvPr id="6" name="2039315831.625403.125165.6251"/>
          <p:cNvSpPr>
            <a:spLocks noChangeArrowheads="1"/>
          </p:cNvSpPr>
          <p:nvPr>
            <p:custDataLst>
              <p:tags r:id="rId1"/>
            </p:custDataLst>
          </p:nvPr>
        </p:nvSpPr>
        <p:spPr bwMode="gray">
          <a:xfrm>
            <a:off x="467544" y="1520788"/>
            <a:ext cx="1819450" cy="421246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100" dirty="0">
                <a:latin typeface="Arial" pitchFamily="34" charset="0"/>
                <a:cs typeface="Arial" pitchFamily="34" charset="0"/>
              </a:rPr>
              <a:t>Even if the government managed to increase revenue significantly, it would still need re-prioritise spending towards </a:t>
            </a:r>
            <a:r>
              <a:rPr lang="en-GB" sz="1100" dirty="0" err="1">
                <a:latin typeface="Arial" pitchFamily="34" charset="0"/>
                <a:cs typeface="Arial" pitchFamily="34" charset="0"/>
              </a:rPr>
              <a:t>capex</a:t>
            </a:r>
            <a:r>
              <a:rPr lang="en-GB" sz="1100" dirty="0">
                <a:latin typeface="Arial" pitchFamily="34" charset="0"/>
                <a:cs typeface="Arial" pitchFamily="34" charset="0"/>
              </a:rPr>
              <a:t>.</a:t>
            </a:r>
          </a:p>
          <a:p>
            <a:pPr marL="0" lvl="1" defTabSz="1019175">
              <a:buClr>
                <a:srgbClr val="042556"/>
              </a:buCl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Across all 3 levels of government, Nigeria collected just US$117 per capita in 2015, and invested US$17. Kenya, with half of Nigeria’s level of wealth on paper, collected almost twice as much in taxes and invested over 7x as much.</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If Nigeria is going to adopt an investment-driven model, it cannot rely on the public sector alone.</a:t>
            </a:r>
          </a:p>
          <a:p>
            <a:pPr marL="171450" lvl="1" indent="-171450" defTabSz="1019175">
              <a:buClr>
                <a:srgbClr val="042556"/>
              </a:buClr>
              <a:buFont typeface="Wingdings" pitchFamily="2" charset="2"/>
              <a:buChar char="§"/>
            </a:pPr>
            <a:endParaRPr lang="en-GB" sz="1100" dirty="0">
              <a:solidFill>
                <a:srgbClr val="C00000"/>
              </a:solidFill>
              <a:latin typeface="Arial" pitchFamily="34" charset="0"/>
              <a:cs typeface="Arial" pitchFamily="34" charset="0"/>
            </a:endParaRPr>
          </a:p>
          <a:p>
            <a:pPr marL="171450" lvl="1" indent="-171450" defTabSz="1019175">
              <a:buClr>
                <a:srgbClr val="042556"/>
              </a:buClr>
            </a:pPr>
            <a:endParaRPr lang="en-GB" sz="1100" dirty="0">
              <a:solidFill>
                <a:srgbClr val="000000"/>
              </a:solidFill>
              <a:latin typeface="Arial" pitchFamily="34" charset="0"/>
              <a:cs typeface="Arial" pitchFamily="34" charset="0"/>
            </a:endParaRPr>
          </a:p>
        </p:txBody>
      </p:sp>
      <p:graphicFrame>
        <p:nvGraphicFramePr>
          <p:cNvPr id="5" name="Table 4"/>
          <p:cNvGraphicFramePr>
            <a:graphicFrameLocks noGrp="1"/>
          </p:cNvGraphicFramePr>
          <p:nvPr/>
        </p:nvGraphicFramePr>
        <p:xfrm>
          <a:off x="2555776" y="1466775"/>
          <a:ext cx="6093502" cy="2772315"/>
        </p:xfrm>
        <a:graphic>
          <a:graphicData uri="http://schemas.openxmlformats.org/drawingml/2006/table">
            <a:tbl>
              <a:tblPr/>
              <a:tblGrid>
                <a:gridCol w="116789">
                  <a:extLst>
                    <a:ext uri="{9D8B030D-6E8A-4147-A177-3AD203B41FA5}">
                      <a16:colId xmlns:a16="http://schemas.microsoft.com/office/drawing/2014/main" val="20000"/>
                    </a:ext>
                  </a:extLst>
                </a:gridCol>
                <a:gridCol w="817527">
                  <a:extLst>
                    <a:ext uri="{9D8B030D-6E8A-4147-A177-3AD203B41FA5}">
                      <a16:colId xmlns:a16="http://schemas.microsoft.com/office/drawing/2014/main" val="20001"/>
                    </a:ext>
                  </a:extLst>
                </a:gridCol>
                <a:gridCol w="1602939">
                  <a:extLst>
                    <a:ext uri="{9D8B030D-6E8A-4147-A177-3AD203B41FA5}">
                      <a16:colId xmlns:a16="http://schemas.microsoft.com/office/drawing/2014/main" val="20002"/>
                    </a:ext>
                  </a:extLst>
                </a:gridCol>
                <a:gridCol w="1602939">
                  <a:extLst>
                    <a:ext uri="{9D8B030D-6E8A-4147-A177-3AD203B41FA5}">
                      <a16:colId xmlns:a16="http://schemas.microsoft.com/office/drawing/2014/main" val="20003"/>
                    </a:ext>
                  </a:extLst>
                </a:gridCol>
                <a:gridCol w="1856956">
                  <a:extLst>
                    <a:ext uri="{9D8B030D-6E8A-4147-A177-3AD203B41FA5}">
                      <a16:colId xmlns:a16="http://schemas.microsoft.com/office/drawing/2014/main" val="20004"/>
                    </a:ext>
                  </a:extLst>
                </a:gridCol>
                <a:gridCol w="96352">
                  <a:extLst>
                    <a:ext uri="{9D8B030D-6E8A-4147-A177-3AD203B41FA5}">
                      <a16:colId xmlns:a16="http://schemas.microsoft.com/office/drawing/2014/main" val="20005"/>
                    </a:ext>
                  </a:extLst>
                </a:gridCol>
              </a:tblGrid>
              <a:tr h="162515">
                <a:tc>
                  <a:txBody>
                    <a:bodyPr/>
                    <a:lstStyle/>
                    <a:p>
                      <a:pPr algn="l" fontAlgn="b"/>
                      <a:r>
                        <a:rPr lang="en-GB" sz="900" b="0" i="0" u="none" strike="noStrike" dirty="0">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162515">
                <a:tc>
                  <a:txBody>
                    <a:bodyPr/>
                    <a:lstStyle/>
                    <a:p>
                      <a:pPr algn="l" fontAlgn="b"/>
                      <a:r>
                        <a:rPr lang="en-GB" sz="900" b="0" i="0" u="none" strike="noStrike">
                          <a:solidFill>
                            <a:srgbClr val="000000"/>
                          </a:solidFill>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GB" sz="900" b="0" i="0" u="none" strike="noStrike">
                          <a:solidFill>
                            <a:srgbClr val="000000"/>
                          </a:solidFill>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GB" sz="1000" b="0" i="0" u="none" strike="noStrike" dirty="0">
                          <a:solidFill>
                            <a:srgbClr val="000000"/>
                          </a:solidFill>
                          <a:latin typeface="Arial"/>
                        </a:rPr>
                        <a:t>GDP/Capita</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GB" sz="1000" b="0" i="0" u="none" strike="noStrike" dirty="0">
                          <a:solidFill>
                            <a:srgbClr val="000000"/>
                          </a:solidFill>
                          <a:latin typeface="Arial"/>
                        </a:rPr>
                        <a:t>Tax Revenues/Capita</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r" fontAlgn="b"/>
                      <a:r>
                        <a:rPr lang="en-GB" sz="1000" b="0" i="0" u="none" strike="noStrike" dirty="0">
                          <a:solidFill>
                            <a:srgbClr val="000000"/>
                          </a:solidFill>
                          <a:latin typeface="Arial"/>
                        </a:rPr>
                        <a:t>Development Spending/Capita</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n-GB" sz="900" b="0" i="0" u="none" strike="noStrike">
                          <a:solidFill>
                            <a:srgbClr val="000000"/>
                          </a:solidFill>
                          <a:latin typeface="Arial"/>
                        </a:rPr>
                        <a:t> </a:t>
                      </a:r>
                    </a:p>
                  </a:txBody>
                  <a:tcPr marL="0" marR="0" marT="0"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0001"/>
                  </a:ext>
                </a:extLst>
              </a:tr>
              <a:tr h="172075">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000" b="0" i="0" u="none" strike="noStrike">
                          <a:solidFill>
                            <a:srgbClr val="000000"/>
                          </a:solidFill>
                          <a:latin typeface="Arial"/>
                        </a:rPr>
                        <a:t>US$ (nominal)</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000" b="0" i="0" u="none" strike="noStrike" dirty="0">
                          <a:solidFill>
                            <a:srgbClr val="000000"/>
                          </a:solidFill>
                          <a:latin typeface="Arial"/>
                        </a:rPr>
                        <a:t>US$ (nominal)</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GB" sz="1000" b="0" i="0" u="none" strike="noStrike" dirty="0">
                          <a:solidFill>
                            <a:srgbClr val="000000"/>
                          </a:solidFill>
                          <a:latin typeface="Arial"/>
                        </a:rPr>
                        <a:t>US$ (nominal)</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162515">
                <a:tc>
                  <a:txBody>
                    <a:bodyPr/>
                    <a:lstStyle/>
                    <a:p>
                      <a:pPr algn="l" fontAlgn="b"/>
                      <a:r>
                        <a:rPr lang="en-GB" sz="900" b="0" i="0" u="none" strike="noStrike">
                          <a:solidFill>
                            <a:srgbClr val="000000"/>
                          </a:solidFill>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D8D8D8"/>
                    </a:solidFill>
                  </a:tcPr>
                </a:tc>
                <a:tc>
                  <a:txBody>
                    <a:bodyPr/>
                    <a:lstStyle/>
                    <a:p>
                      <a:pPr algn="l" fontAlgn="b"/>
                      <a:r>
                        <a:rPr lang="en-GB" sz="1000" b="0" i="0" u="none" strike="noStrike" dirty="0">
                          <a:solidFill>
                            <a:srgbClr val="000000"/>
                          </a:solidFill>
                          <a:latin typeface="Arial"/>
                        </a:rPr>
                        <a:t>Angola</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D8D8D8"/>
                    </a:solidFill>
                  </a:tcPr>
                </a:tc>
                <a:tc>
                  <a:txBody>
                    <a:bodyPr/>
                    <a:lstStyle/>
                    <a:p>
                      <a:pPr algn="r" fontAlgn="b"/>
                      <a:r>
                        <a:rPr lang="en-GB" sz="1000" b="0" i="0" u="none" strike="noStrike">
                          <a:solidFill>
                            <a:srgbClr val="000000"/>
                          </a:solidFill>
                          <a:latin typeface="Arial"/>
                        </a:rPr>
                        <a:t>4,100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D8D8D8"/>
                    </a:solidFill>
                  </a:tcPr>
                </a:tc>
                <a:tc>
                  <a:txBody>
                    <a:bodyPr/>
                    <a:lstStyle/>
                    <a:p>
                      <a:pPr algn="r" fontAlgn="b"/>
                      <a:r>
                        <a:rPr lang="en-GB" sz="1000" b="0" i="0" u="none" strike="noStrike">
                          <a:solidFill>
                            <a:srgbClr val="000000"/>
                          </a:solidFill>
                          <a:latin typeface="Arial"/>
                        </a:rPr>
                        <a:t>1,012</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D8D8D8"/>
                    </a:solidFill>
                  </a:tcPr>
                </a:tc>
                <a:tc>
                  <a:txBody>
                    <a:bodyPr/>
                    <a:lstStyle/>
                    <a:p>
                      <a:pPr algn="r" fontAlgn="b"/>
                      <a:r>
                        <a:rPr lang="en-GB" sz="1000" b="0" i="0" u="none" strike="noStrike">
                          <a:solidFill>
                            <a:srgbClr val="000000"/>
                          </a:solidFill>
                          <a:latin typeface="Arial"/>
                        </a:rPr>
                        <a:t>276</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D8D8D8"/>
                    </a:solidFill>
                  </a:tcPr>
                </a:tc>
                <a:tc>
                  <a:txBody>
                    <a:bodyPr/>
                    <a:lstStyle/>
                    <a:p>
                      <a:pPr algn="l" fontAlgn="b"/>
                      <a:r>
                        <a:rPr lang="en-GB" sz="900" b="0" i="0" u="none" strike="noStrike">
                          <a:solidFill>
                            <a:srgbClr val="000000"/>
                          </a:solidFill>
                          <a:latin typeface="Arial"/>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D8D8D8"/>
                    </a:solidFill>
                  </a:tcPr>
                </a:tc>
                <a:extLst>
                  <a:ext uri="{0D108BD9-81ED-4DB2-BD59-A6C34878D82A}">
                    <a16:rowId xmlns:a16="http://schemas.microsoft.com/office/drawing/2014/main" val="10003"/>
                  </a:ext>
                </a:extLst>
              </a:tr>
              <a:tr h="162515">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FFFFFF"/>
                    </a:solidFill>
                  </a:tcPr>
                </a:tc>
                <a:tc>
                  <a:txBody>
                    <a:bodyPr/>
                    <a:lstStyle/>
                    <a:p>
                      <a:pPr algn="l" fontAlgn="b"/>
                      <a:r>
                        <a:rPr lang="en-GB" sz="1000" b="0" i="0" u="none" strike="noStrike" dirty="0">
                          <a:solidFill>
                            <a:srgbClr val="000000"/>
                          </a:solidFill>
                          <a:latin typeface="Arial"/>
                        </a:rPr>
                        <a:t>Botswana</a:t>
                      </a:r>
                    </a:p>
                  </a:txBody>
                  <a:tcPr marL="0" marR="0" marT="0" marB="0" anchor="b">
                    <a:lnL>
                      <a:noFill/>
                    </a:lnL>
                    <a:lnR>
                      <a:noFill/>
                    </a:lnR>
                    <a:lnT>
                      <a:noFill/>
                    </a:lnT>
                    <a:lnB>
                      <a:noFill/>
                    </a:lnB>
                    <a:solidFill>
                      <a:srgbClr val="FFFFFF"/>
                    </a:solidFill>
                  </a:tcPr>
                </a:tc>
                <a:tc>
                  <a:txBody>
                    <a:bodyPr/>
                    <a:lstStyle/>
                    <a:p>
                      <a:pPr algn="r" fontAlgn="b"/>
                      <a:r>
                        <a:rPr lang="en-GB" sz="1000" b="0" i="0" u="none" strike="noStrike" dirty="0">
                          <a:solidFill>
                            <a:srgbClr val="000000"/>
                          </a:solidFill>
                          <a:latin typeface="Arial"/>
                        </a:rPr>
                        <a:t>6,041</a:t>
                      </a:r>
                    </a:p>
                  </a:txBody>
                  <a:tcPr marL="0" marR="0" marT="0" marB="0" anchor="b">
                    <a:lnL>
                      <a:noFill/>
                    </a:lnL>
                    <a:lnR>
                      <a:noFill/>
                    </a:lnR>
                    <a:lnT>
                      <a:noFill/>
                    </a:lnT>
                    <a:lnB>
                      <a:noFill/>
                    </a:lnB>
                    <a:solidFill>
                      <a:srgbClr val="FFFFFF"/>
                    </a:solidFill>
                  </a:tcPr>
                </a:tc>
                <a:tc>
                  <a:txBody>
                    <a:bodyPr/>
                    <a:lstStyle/>
                    <a:p>
                      <a:pPr algn="r" fontAlgn="b"/>
                      <a:r>
                        <a:rPr lang="en-GB" sz="1000" b="0" i="0" u="none" strike="noStrike">
                          <a:solidFill>
                            <a:srgbClr val="000000"/>
                          </a:solidFill>
                          <a:latin typeface="Arial"/>
                        </a:rPr>
                        <a:t>2,702</a:t>
                      </a:r>
                    </a:p>
                  </a:txBody>
                  <a:tcPr marL="0" marR="0" marT="0" marB="0" anchor="b">
                    <a:lnL>
                      <a:noFill/>
                    </a:lnL>
                    <a:lnR>
                      <a:noFill/>
                    </a:lnR>
                    <a:lnT>
                      <a:noFill/>
                    </a:lnT>
                    <a:lnB>
                      <a:noFill/>
                    </a:lnB>
                    <a:solidFill>
                      <a:srgbClr val="FFFFFF"/>
                    </a:solidFill>
                  </a:tcPr>
                </a:tc>
                <a:tc>
                  <a:txBody>
                    <a:bodyPr/>
                    <a:lstStyle/>
                    <a:p>
                      <a:pPr algn="r" fontAlgn="b"/>
                      <a:r>
                        <a:rPr lang="en-GB" sz="1000" b="0" i="0" u="none" strike="noStrike">
                          <a:solidFill>
                            <a:srgbClr val="000000"/>
                          </a:solidFill>
                          <a:latin typeface="Arial"/>
                        </a:rPr>
                        <a:t>684</a:t>
                      </a:r>
                    </a:p>
                  </a:txBody>
                  <a:tcPr marL="0" marR="0" marT="0" marB="0" anchor="b">
                    <a:lnL>
                      <a:noFill/>
                    </a:lnL>
                    <a:lnR>
                      <a:noFill/>
                    </a:lnR>
                    <a:lnT>
                      <a:noFill/>
                    </a:lnT>
                    <a:lnB>
                      <a:noFill/>
                    </a:lnB>
                    <a:solidFill>
                      <a:srgbClr val="FFFFFF"/>
                    </a:solidFill>
                  </a:tcPr>
                </a:tc>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10004"/>
                  </a:ext>
                </a:extLst>
              </a:tr>
              <a:tr h="162515">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D8D8D8"/>
                    </a:solidFill>
                  </a:tcPr>
                </a:tc>
                <a:tc>
                  <a:txBody>
                    <a:bodyPr/>
                    <a:lstStyle/>
                    <a:p>
                      <a:pPr algn="l" fontAlgn="b"/>
                      <a:r>
                        <a:rPr lang="en-GB" sz="1000" b="0" i="0" u="none" strike="noStrike">
                          <a:solidFill>
                            <a:srgbClr val="000000"/>
                          </a:solidFill>
                          <a:latin typeface="Arial"/>
                        </a:rPr>
                        <a:t>Côte d'Ivoire</a:t>
                      </a:r>
                    </a:p>
                  </a:txBody>
                  <a:tcPr marL="0" marR="0" marT="0" marB="0" anchor="b">
                    <a:lnL>
                      <a:noFill/>
                    </a:lnL>
                    <a:lnR>
                      <a:noFill/>
                    </a:lnR>
                    <a:lnT>
                      <a:noFill/>
                    </a:lnT>
                    <a:lnB>
                      <a:noFill/>
                    </a:lnB>
                    <a:solidFill>
                      <a:srgbClr val="D8D8D8"/>
                    </a:solidFill>
                  </a:tcPr>
                </a:tc>
                <a:tc>
                  <a:txBody>
                    <a:bodyPr/>
                    <a:lstStyle/>
                    <a:p>
                      <a:pPr algn="r" fontAlgn="b"/>
                      <a:r>
                        <a:rPr lang="en-GB" sz="1000" b="0" i="0" u="none" strike="noStrike" dirty="0">
                          <a:solidFill>
                            <a:srgbClr val="000000"/>
                          </a:solidFill>
                          <a:latin typeface="Arial"/>
                        </a:rPr>
                        <a:t>1,315</a:t>
                      </a:r>
                    </a:p>
                  </a:txBody>
                  <a:tcPr marL="0" marR="0" marT="0" marB="0" anchor="b">
                    <a:lnL>
                      <a:noFill/>
                    </a:lnL>
                    <a:lnR>
                      <a:noFill/>
                    </a:lnR>
                    <a:lnT>
                      <a:noFill/>
                    </a:lnT>
                    <a:lnB>
                      <a:noFill/>
                    </a:lnB>
                    <a:solidFill>
                      <a:srgbClr val="D8D8D8"/>
                    </a:solidFill>
                  </a:tcPr>
                </a:tc>
                <a:tc>
                  <a:txBody>
                    <a:bodyPr/>
                    <a:lstStyle/>
                    <a:p>
                      <a:pPr algn="r" fontAlgn="b"/>
                      <a:r>
                        <a:rPr lang="en-GB" sz="1000" b="0" i="0" u="none" strike="noStrike" dirty="0">
                          <a:solidFill>
                            <a:srgbClr val="000000"/>
                          </a:solidFill>
                          <a:latin typeface="Arial"/>
                        </a:rPr>
                        <a:t>211</a:t>
                      </a:r>
                    </a:p>
                  </a:txBody>
                  <a:tcPr marL="0" marR="0" marT="0" marB="0" anchor="b">
                    <a:lnL>
                      <a:noFill/>
                    </a:lnL>
                    <a:lnR>
                      <a:noFill/>
                    </a:lnR>
                    <a:lnT>
                      <a:noFill/>
                    </a:lnT>
                    <a:lnB>
                      <a:noFill/>
                    </a:lnB>
                    <a:solidFill>
                      <a:srgbClr val="D8D8D8"/>
                    </a:solidFill>
                  </a:tcPr>
                </a:tc>
                <a:tc>
                  <a:txBody>
                    <a:bodyPr/>
                    <a:lstStyle/>
                    <a:p>
                      <a:pPr algn="r" fontAlgn="b"/>
                      <a:r>
                        <a:rPr lang="en-GB" sz="1000" b="0" i="0" u="none" strike="noStrike">
                          <a:solidFill>
                            <a:srgbClr val="000000"/>
                          </a:solidFill>
                          <a:latin typeface="Arial"/>
                        </a:rPr>
                        <a:t>89</a:t>
                      </a:r>
                    </a:p>
                  </a:txBody>
                  <a:tcPr marL="0" marR="0" marT="0" marB="0" anchor="b">
                    <a:lnL>
                      <a:noFill/>
                    </a:lnL>
                    <a:lnR>
                      <a:noFill/>
                    </a:lnR>
                    <a:lnT>
                      <a:noFill/>
                    </a:lnT>
                    <a:lnB>
                      <a:noFill/>
                    </a:lnB>
                    <a:solidFill>
                      <a:srgbClr val="D8D8D8"/>
                    </a:solidFill>
                  </a:tcPr>
                </a:tc>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D8D8D8"/>
                    </a:solidFill>
                  </a:tcPr>
                </a:tc>
                <a:extLst>
                  <a:ext uri="{0D108BD9-81ED-4DB2-BD59-A6C34878D82A}">
                    <a16:rowId xmlns:a16="http://schemas.microsoft.com/office/drawing/2014/main" val="10005"/>
                  </a:ext>
                </a:extLst>
              </a:tr>
              <a:tr h="162515">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FFFFFF"/>
                    </a:solidFill>
                  </a:tcPr>
                </a:tc>
                <a:tc>
                  <a:txBody>
                    <a:bodyPr/>
                    <a:lstStyle/>
                    <a:p>
                      <a:pPr algn="l" fontAlgn="b"/>
                      <a:r>
                        <a:rPr lang="en-GB" sz="1000" b="0" i="0" u="none" strike="noStrike">
                          <a:solidFill>
                            <a:srgbClr val="000000"/>
                          </a:solidFill>
                          <a:latin typeface="Arial"/>
                        </a:rPr>
                        <a:t>Egypt</a:t>
                      </a:r>
                    </a:p>
                  </a:txBody>
                  <a:tcPr marL="0" marR="0" marT="0" marB="0" anchor="b">
                    <a:lnL>
                      <a:noFill/>
                    </a:lnL>
                    <a:lnR>
                      <a:noFill/>
                    </a:lnR>
                    <a:lnT>
                      <a:noFill/>
                    </a:lnT>
                    <a:lnB>
                      <a:noFill/>
                    </a:lnB>
                    <a:solidFill>
                      <a:srgbClr val="FFFFFF"/>
                    </a:solidFill>
                  </a:tcPr>
                </a:tc>
                <a:tc>
                  <a:txBody>
                    <a:bodyPr/>
                    <a:lstStyle/>
                    <a:p>
                      <a:pPr algn="r" fontAlgn="b"/>
                      <a:r>
                        <a:rPr lang="en-GB" sz="1000" b="0" i="0" u="none" strike="noStrike" dirty="0">
                          <a:solidFill>
                            <a:srgbClr val="000000"/>
                          </a:solidFill>
                          <a:latin typeface="Arial"/>
                        </a:rPr>
                        <a:t>3,740</a:t>
                      </a:r>
                    </a:p>
                  </a:txBody>
                  <a:tcPr marL="0" marR="0" marT="0" marB="0" anchor="b">
                    <a:lnL>
                      <a:noFill/>
                    </a:lnL>
                    <a:lnR>
                      <a:noFill/>
                    </a:lnR>
                    <a:lnT>
                      <a:noFill/>
                    </a:lnT>
                    <a:lnB>
                      <a:noFill/>
                    </a:lnB>
                    <a:solidFill>
                      <a:srgbClr val="FFFFFF"/>
                    </a:solidFill>
                  </a:tcPr>
                </a:tc>
                <a:tc>
                  <a:txBody>
                    <a:bodyPr/>
                    <a:lstStyle/>
                    <a:p>
                      <a:pPr algn="r" fontAlgn="b"/>
                      <a:r>
                        <a:rPr lang="en-GB" sz="1000" b="0" i="0" u="none" strike="noStrike" dirty="0">
                          <a:solidFill>
                            <a:srgbClr val="000000"/>
                          </a:solidFill>
                          <a:latin typeface="Arial"/>
                        </a:rPr>
                        <a:t>438</a:t>
                      </a:r>
                    </a:p>
                  </a:txBody>
                  <a:tcPr marL="0" marR="0" marT="0" marB="0" anchor="b">
                    <a:lnL>
                      <a:noFill/>
                    </a:lnL>
                    <a:lnR>
                      <a:noFill/>
                    </a:lnR>
                    <a:lnT>
                      <a:noFill/>
                    </a:lnT>
                    <a:lnB>
                      <a:noFill/>
                    </a:lnB>
                    <a:solidFill>
                      <a:srgbClr val="FFFFFF"/>
                    </a:solidFill>
                  </a:tcPr>
                </a:tc>
                <a:tc>
                  <a:txBody>
                    <a:bodyPr/>
                    <a:lstStyle/>
                    <a:p>
                      <a:pPr algn="r" fontAlgn="b"/>
                      <a:r>
                        <a:rPr lang="en-GB" sz="1000" b="0" i="0" u="none" strike="noStrike">
                          <a:solidFill>
                            <a:srgbClr val="000000"/>
                          </a:solidFill>
                          <a:latin typeface="Arial"/>
                        </a:rPr>
                        <a:t>89</a:t>
                      </a:r>
                    </a:p>
                  </a:txBody>
                  <a:tcPr marL="0" marR="0" marT="0" marB="0" anchor="b">
                    <a:lnL>
                      <a:noFill/>
                    </a:lnL>
                    <a:lnR>
                      <a:noFill/>
                    </a:lnR>
                    <a:lnT>
                      <a:noFill/>
                    </a:lnT>
                    <a:lnB>
                      <a:noFill/>
                    </a:lnB>
                    <a:solidFill>
                      <a:srgbClr val="FFFFFF"/>
                    </a:solidFill>
                  </a:tcPr>
                </a:tc>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10006"/>
                  </a:ext>
                </a:extLst>
              </a:tr>
              <a:tr h="162515">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D8D8D8"/>
                    </a:solidFill>
                  </a:tcPr>
                </a:tc>
                <a:tc>
                  <a:txBody>
                    <a:bodyPr/>
                    <a:lstStyle/>
                    <a:p>
                      <a:pPr algn="l" fontAlgn="b"/>
                      <a:r>
                        <a:rPr lang="en-GB" sz="1000" b="0" i="0" u="none" strike="noStrike">
                          <a:solidFill>
                            <a:srgbClr val="000000"/>
                          </a:solidFill>
                          <a:latin typeface="Arial"/>
                        </a:rPr>
                        <a:t>Ethiopia</a:t>
                      </a:r>
                    </a:p>
                  </a:txBody>
                  <a:tcPr marL="0" marR="0" marT="0" marB="0" anchor="b">
                    <a:lnL>
                      <a:noFill/>
                    </a:lnL>
                    <a:lnR>
                      <a:noFill/>
                    </a:lnR>
                    <a:lnT>
                      <a:noFill/>
                    </a:lnT>
                    <a:lnB>
                      <a:noFill/>
                    </a:lnB>
                    <a:solidFill>
                      <a:srgbClr val="D8D8D8"/>
                    </a:solidFill>
                  </a:tcPr>
                </a:tc>
                <a:tc>
                  <a:txBody>
                    <a:bodyPr/>
                    <a:lstStyle/>
                    <a:p>
                      <a:pPr algn="r" fontAlgn="b"/>
                      <a:r>
                        <a:rPr lang="en-GB" sz="1000" b="0" i="0" u="none" strike="noStrike">
                          <a:solidFill>
                            <a:srgbClr val="000000"/>
                          </a:solidFill>
                          <a:latin typeface="Arial"/>
                        </a:rPr>
                        <a:t>687</a:t>
                      </a:r>
                    </a:p>
                  </a:txBody>
                  <a:tcPr marL="0" marR="0" marT="0" marB="0" anchor="b">
                    <a:lnL>
                      <a:noFill/>
                    </a:lnL>
                    <a:lnR>
                      <a:noFill/>
                    </a:lnR>
                    <a:lnT>
                      <a:noFill/>
                    </a:lnT>
                    <a:lnB>
                      <a:noFill/>
                    </a:lnB>
                    <a:solidFill>
                      <a:srgbClr val="D8D8D8"/>
                    </a:solidFill>
                  </a:tcPr>
                </a:tc>
                <a:tc>
                  <a:txBody>
                    <a:bodyPr/>
                    <a:lstStyle/>
                    <a:p>
                      <a:pPr algn="r" fontAlgn="b"/>
                      <a:r>
                        <a:rPr lang="en-GB" sz="1000" b="0" i="0" u="none" strike="noStrike" dirty="0">
                          <a:solidFill>
                            <a:srgbClr val="000000"/>
                          </a:solidFill>
                          <a:latin typeface="Arial"/>
                        </a:rPr>
                        <a:t>101</a:t>
                      </a:r>
                    </a:p>
                  </a:txBody>
                  <a:tcPr marL="0" marR="0" marT="0" marB="0" anchor="b">
                    <a:lnL>
                      <a:noFill/>
                    </a:lnL>
                    <a:lnR>
                      <a:noFill/>
                    </a:lnR>
                    <a:lnT>
                      <a:noFill/>
                    </a:lnT>
                    <a:lnB>
                      <a:noFill/>
                    </a:lnB>
                    <a:solidFill>
                      <a:srgbClr val="D8D8D8"/>
                    </a:solidFill>
                  </a:tcPr>
                </a:tc>
                <a:tc>
                  <a:txBody>
                    <a:bodyPr/>
                    <a:lstStyle/>
                    <a:p>
                      <a:pPr algn="r" fontAlgn="b"/>
                      <a:r>
                        <a:rPr lang="en-GB" sz="1000" b="0" i="0" u="none" strike="noStrike">
                          <a:solidFill>
                            <a:srgbClr val="000000"/>
                          </a:solidFill>
                          <a:latin typeface="Arial"/>
                        </a:rPr>
                        <a:t>82</a:t>
                      </a:r>
                    </a:p>
                  </a:txBody>
                  <a:tcPr marL="0" marR="0" marT="0" marB="0" anchor="b">
                    <a:lnL>
                      <a:noFill/>
                    </a:lnL>
                    <a:lnR>
                      <a:noFill/>
                    </a:lnR>
                    <a:lnT>
                      <a:noFill/>
                    </a:lnT>
                    <a:lnB>
                      <a:noFill/>
                    </a:lnB>
                    <a:solidFill>
                      <a:srgbClr val="D8D8D8"/>
                    </a:solidFill>
                  </a:tcPr>
                </a:tc>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D8D8D8"/>
                    </a:solidFill>
                  </a:tcPr>
                </a:tc>
                <a:extLst>
                  <a:ext uri="{0D108BD9-81ED-4DB2-BD59-A6C34878D82A}">
                    <a16:rowId xmlns:a16="http://schemas.microsoft.com/office/drawing/2014/main" val="10007"/>
                  </a:ext>
                </a:extLst>
              </a:tr>
              <a:tr h="162515">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FFFFFF"/>
                    </a:solidFill>
                  </a:tcPr>
                </a:tc>
                <a:tc>
                  <a:txBody>
                    <a:bodyPr/>
                    <a:lstStyle/>
                    <a:p>
                      <a:pPr algn="l" fontAlgn="b"/>
                      <a:r>
                        <a:rPr lang="en-GB" sz="1000" b="0" i="0" u="none" strike="noStrike">
                          <a:solidFill>
                            <a:srgbClr val="000000"/>
                          </a:solidFill>
                          <a:latin typeface="Arial"/>
                        </a:rPr>
                        <a:t>Ghana</a:t>
                      </a:r>
                    </a:p>
                  </a:txBody>
                  <a:tcPr marL="0" marR="0" marT="0" marB="0" anchor="b">
                    <a:lnL>
                      <a:noFill/>
                    </a:lnL>
                    <a:lnR>
                      <a:noFill/>
                    </a:lnR>
                    <a:lnT>
                      <a:noFill/>
                    </a:lnT>
                    <a:lnB>
                      <a:noFill/>
                    </a:lnB>
                    <a:solidFill>
                      <a:srgbClr val="FFFFFF"/>
                    </a:solidFill>
                  </a:tcPr>
                </a:tc>
                <a:tc>
                  <a:txBody>
                    <a:bodyPr/>
                    <a:lstStyle/>
                    <a:p>
                      <a:pPr algn="r" fontAlgn="b"/>
                      <a:r>
                        <a:rPr lang="en-GB" sz="1000" b="0" i="0" u="none" strike="noStrike">
                          <a:solidFill>
                            <a:srgbClr val="000000"/>
                          </a:solidFill>
                          <a:latin typeface="Arial"/>
                        </a:rPr>
                        <a:t>1,340</a:t>
                      </a:r>
                    </a:p>
                  </a:txBody>
                  <a:tcPr marL="0" marR="0" marT="0" marB="0" anchor="b">
                    <a:lnL>
                      <a:noFill/>
                    </a:lnL>
                    <a:lnR>
                      <a:noFill/>
                    </a:lnR>
                    <a:lnT>
                      <a:noFill/>
                    </a:lnT>
                    <a:lnB>
                      <a:noFill/>
                    </a:lnB>
                    <a:solidFill>
                      <a:srgbClr val="FFFFFF"/>
                    </a:solidFill>
                  </a:tcPr>
                </a:tc>
                <a:tc>
                  <a:txBody>
                    <a:bodyPr/>
                    <a:lstStyle/>
                    <a:p>
                      <a:pPr algn="r" fontAlgn="b"/>
                      <a:r>
                        <a:rPr lang="en-GB" sz="1000" b="0" i="0" u="none" strike="noStrike" dirty="0">
                          <a:solidFill>
                            <a:srgbClr val="000000"/>
                          </a:solidFill>
                          <a:latin typeface="Arial"/>
                        </a:rPr>
                        <a:t>239</a:t>
                      </a:r>
                    </a:p>
                  </a:txBody>
                  <a:tcPr marL="0" marR="0" marT="0" marB="0" anchor="b">
                    <a:lnL>
                      <a:noFill/>
                    </a:lnL>
                    <a:lnR>
                      <a:noFill/>
                    </a:lnR>
                    <a:lnT>
                      <a:noFill/>
                    </a:lnT>
                    <a:lnB>
                      <a:noFill/>
                    </a:lnB>
                    <a:solidFill>
                      <a:srgbClr val="FFFFFF"/>
                    </a:solidFill>
                  </a:tcPr>
                </a:tc>
                <a:tc>
                  <a:txBody>
                    <a:bodyPr/>
                    <a:lstStyle/>
                    <a:p>
                      <a:pPr algn="r" fontAlgn="b"/>
                      <a:r>
                        <a:rPr lang="en-GB" sz="1000" b="0" i="0" u="none" strike="noStrike" dirty="0">
                          <a:solidFill>
                            <a:srgbClr val="000000"/>
                          </a:solidFill>
                          <a:latin typeface="Arial"/>
                        </a:rPr>
                        <a:t>58</a:t>
                      </a:r>
                    </a:p>
                  </a:txBody>
                  <a:tcPr marL="0" marR="0" marT="0" marB="0" anchor="b">
                    <a:lnL>
                      <a:noFill/>
                    </a:lnL>
                    <a:lnR>
                      <a:noFill/>
                    </a:lnR>
                    <a:lnT>
                      <a:noFill/>
                    </a:lnT>
                    <a:lnB>
                      <a:noFill/>
                    </a:lnB>
                    <a:solidFill>
                      <a:srgbClr val="FFFFFF"/>
                    </a:solidFill>
                  </a:tcPr>
                </a:tc>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10008"/>
                  </a:ext>
                </a:extLst>
              </a:tr>
              <a:tr h="162515">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chemeClr val="accent2">
                        <a:lumMod val="60000"/>
                        <a:lumOff val="40000"/>
                      </a:schemeClr>
                    </a:solidFill>
                  </a:tcPr>
                </a:tc>
                <a:tc>
                  <a:txBody>
                    <a:bodyPr/>
                    <a:lstStyle/>
                    <a:p>
                      <a:pPr algn="l" fontAlgn="b"/>
                      <a:r>
                        <a:rPr lang="en-GB" sz="1000" b="1" i="0" u="none" strike="noStrike" dirty="0">
                          <a:solidFill>
                            <a:srgbClr val="000000"/>
                          </a:solidFill>
                          <a:latin typeface="Arial"/>
                        </a:rPr>
                        <a:t>Kenya</a:t>
                      </a:r>
                    </a:p>
                  </a:txBody>
                  <a:tcPr marL="0" marR="0" marT="0" marB="0" anchor="b">
                    <a:lnL>
                      <a:noFill/>
                    </a:lnL>
                    <a:lnR>
                      <a:noFill/>
                    </a:lnR>
                    <a:lnT>
                      <a:noFill/>
                    </a:lnT>
                    <a:lnB>
                      <a:noFill/>
                    </a:lnB>
                    <a:solidFill>
                      <a:schemeClr val="accent2">
                        <a:lumMod val="60000"/>
                        <a:lumOff val="40000"/>
                      </a:schemeClr>
                    </a:solidFill>
                  </a:tcPr>
                </a:tc>
                <a:tc>
                  <a:txBody>
                    <a:bodyPr/>
                    <a:lstStyle/>
                    <a:p>
                      <a:pPr algn="r" fontAlgn="b"/>
                      <a:r>
                        <a:rPr lang="en-GB" sz="1000" b="1" i="0" u="none" strike="noStrike" dirty="0">
                          <a:solidFill>
                            <a:srgbClr val="000000"/>
                          </a:solidFill>
                          <a:latin typeface="Arial"/>
                        </a:rPr>
                        <a:t>1,388</a:t>
                      </a:r>
                    </a:p>
                  </a:txBody>
                  <a:tcPr marL="0" marR="0" marT="0" marB="0" anchor="b">
                    <a:lnL>
                      <a:noFill/>
                    </a:lnL>
                    <a:lnR>
                      <a:noFill/>
                    </a:lnR>
                    <a:lnT>
                      <a:noFill/>
                    </a:lnT>
                    <a:lnB>
                      <a:noFill/>
                    </a:lnB>
                    <a:solidFill>
                      <a:schemeClr val="accent2">
                        <a:lumMod val="60000"/>
                        <a:lumOff val="40000"/>
                      </a:schemeClr>
                    </a:solidFill>
                  </a:tcPr>
                </a:tc>
                <a:tc>
                  <a:txBody>
                    <a:bodyPr/>
                    <a:lstStyle/>
                    <a:p>
                      <a:pPr algn="r" fontAlgn="b"/>
                      <a:r>
                        <a:rPr lang="en-GB" sz="1000" b="1" i="0" u="none" strike="noStrike">
                          <a:solidFill>
                            <a:srgbClr val="000000"/>
                          </a:solidFill>
                          <a:latin typeface="Arial"/>
                        </a:rPr>
                        <a:t>232</a:t>
                      </a:r>
                    </a:p>
                  </a:txBody>
                  <a:tcPr marL="0" marR="0" marT="0" marB="0" anchor="b">
                    <a:lnL>
                      <a:noFill/>
                    </a:lnL>
                    <a:lnR>
                      <a:noFill/>
                    </a:lnR>
                    <a:lnT>
                      <a:noFill/>
                    </a:lnT>
                    <a:lnB>
                      <a:noFill/>
                    </a:lnB>
                    <a:solidFill>
                      <a:schemeClr val="accent2">
                        <a:lumMod val="60000"/>
                        <a:lumOff val="40000"/>
                      </a:schemeClr>
                    </a:solidFill>
                  </a:tcPr>
                </a:tc>
                <a:tc>
                  <a:txBody>
                    <a:bodyPr/>
                    <a:lstStyle/>
                    <a:p>
                      <a:pPr algn="r" fontAlgn="b"/>
                      <a:r>
                        <a:rPr lang="en-GB" sz="1000" b="1" i="0" u="none" strike="noStrike" dirty="0">
                          <a:solidFill>
                            <a:srgbClr val="000000"/>
                          </a:solidFill>
                          <a:latin typeface="Arial"/>
                        </a:rPr>
                        <a:t>129</a:t>
                      </a:r>
                    </a:p>
                  </a:txBody>
                  <a:tcPr marL="0" marR="0" marT="0" marB="0" anchor="b">
                    <a:lnL>
                      <a:noFill/>
                    </a:lnL>
                    <a:lnR>
                      <a:noFill/>
                    </a:lnR>
                    <a:lnT>
                      <a:noFill/>
                    </a:lnT>
                    <a:lnB>
                      <a:noFill/>
                    </a:lnB>
                    <a:solidFill>
                      <a:schemeClr val="accent2">
                        <a:lumMod val="60000"/>
                        <a:lumOff val="40000"/>
                      </a:schemeClr>
                    </a:solidFill>
                  </a:tcPr>
                </a:tc>
                <a:tc>
                  <a:txBody>
                    <a:bodyPr/>
                    <a:lstStyle/>
                    <a:p>
                      <a:pPr algn="l" fontAlgn="b"/>
                      <a:r>
                        <a:rPr lang="en-GB" sz="900" b="0" i="0" u="none" strike="noStrike" dirty="0">
                          <a:solidFill>
                            <a:srgbClr val="000000"/>
                          </a:solidFill>
                          <a:latin typeface="Arial"/>
                        </a:rPr>
                        <a:t> </a:t>
                      </a:r>
                    </a:p>
                  </a:txBody>
                  <a:tcPr marL="0" marR="0" marT="0" marB="0" anchor="b">
                    <a:lnL>
                      <a:noFill/>
                    </a:lnL>
                    <a:lnR>
                      <a:noFill/>
                    </a:lnR>
                    <a:lnT>
                      <a:noFill/>
                    </a:lnT>
                    <a:lnB>
                      <a:noFill/>
                    </a:lnB>
                    <a:solidFill>
                      <a:schemeClr val="accent2">
                        <a:lumMod val="60000"/>
                        <a:lumOff val="40000"/>
                      </a:schemeClr>
                    </a:solidFill>
                  </a:tcPr>
                </a:tc>
                <a:extLst>
                  <a:ext uri="{0D108BD9-81ED-4DB2-BD59-A6C34878D82A}">
                    <a16:rowId xmlns:a16="http://schemas.microsoft.com/office/drawing/2014/main" val="10009"/>
                  </a:ext>
                </a:extLst>
              </a:tr>
              <a:tr h="162515">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FFFFFF"/>
                    </a:solidFill>
                  </a:tcPr>
                </a:tc>
                <a:tc>
                  <a:txBody>
                    <a:bodyPr/>
                    <a:lstStyle/>
                    <a:p>
                      <a:pPr algn="l" fontAlgn="b"/>
                      <a:r>
                        <a:rPr lang="en-GB" sz="1000" b="0" i="0" u="none" strike="noStrike">
                          <a:solidFill>
                            <a:srgbClr val="000000"/>
                          </a:solidFill>
                          <a:latin typeface="Arial"/>
                        </a:rPr>
                        <a:t>Mauritius</a:t>
                      </a:r>
                    </a:p>
                  </a:txBody>
                  <a:tcPr marL="0" marR="0" marT="0" marB="0" anchor="b">
                    <a:lnL>
                      <a:noFill/>
                    </a:lnL>
                    <a:lnR>
                      <a:noFill/>
                    </a:lnR>
                    <a:lnT>
                      <a:noFill/>
                    </a:lnT>
                    <a:lnB>
                      <a:noFill/>
                    </a:lnB>
                    <a:solidFill>
                      <a:srgbClr val="FFFFFF"/>
                    </a:solidFill>
                  </a:tcPr>
                </a:tc>
                <a:tc>
                  <a:txBody>
                    <a:bodyPr/>
                    <a:lstStyle/>
                    <a:p>
                      <a:pPr algn="r" fontAlgn="b"/>
                      <a:r>
                        <a:rPr lang="en-GB" sz="1000" b="0" i="0" u="none" strike="noStrike" dirty="0">
                          <a:solidFill>
                            <a:srgbClr val="000000"/>
                          </a:solidFill>
                          <a:latin typeface="Arial"/>
                        </a:rPr>
                        <a:t>9,218</a:t>
                      </a:r>
                    </a:p>
                  </a:txBody>
                  <a:tcPr marL="0" marR="0" marT="0" marB="0" anchor="b">
                    <a:lnL>
                      <a:noFill/>
                    </a:lnL>
                    <a:lnR>
                      <a:noFill/>
                    </a:lnR>
                    <a:lnT>
                      <a:noFill/>
                    </a:lnT>
                    <a:lnB>
                      <a:noFill/>
                    </a:lnB>
                    <a:solidFill>
                      <a:srgbClr val="FFFFFF"/>
                    </a:solidFill>
                  </a:tcPr>
                </a:tc>
                <a:tc>
                  <a:txBody>
                    <a:bodyPr/>
                    <a:lstStyle/>
                    <a:p>
                      <a:pPr algn="r" fontAlgn="b"/>
                      <a:r>
                        <a:rPr lang="en-GB" sz="1000" b="0" i="0" u="none" strike="noStrike" dirty="0">
                          <a:solidFill>
                            <a:srgbClr val="000000"/>
                          </a:solidFill>
                          <a:latin typeface="Arial"/>
                        </a:rPr>
                        <a:t>1,738</a:t>
                      </a:r>
                    </a:p>
                  </a:txBody>
                  <a:tcPr marL="0" marR="0" marT="0" marB="0" anchor="b">
                    <a:lnL>
                      <a:noFill/>
                    </a:lnL>
                    <a:lnR>
                      <a:noFill/>
                    </a:lnR>
                    <a:lnT>
                      <a:noFill/>
                    </a:lnT>
                    <a:lnB>
                      <a:noFill/>
                    </a:lnB>
                    <a:solidFill>
                      <a:srgbClr val="FFFFFF"/>
                    </a:solidFill>
                  </a:tcPr>
                </a:tc>
                <a:tc>
                  <a:txBody>
                    <a:bodyPr/>
                    <a:lstStyle/>
                    <a:p>
                      <a:pPr algn="r" fontAlgn="b"/>
                      <a:r>
                        <a:rPr lang="en-GB" sz="1000" b="0" i="0" u="none" strike="noStrike" dirty="0">
                          <a:solidFill>
                            <a:srgbClr val="000000"/>
                          </a:solidFill>
                          <a:latin typeface="Arial"/>
                        </a:rPr>
                        <a:t>194</a:t>
                      </a:r>
                    </a:p>
                  </a:txBody>
                  <a:tcPr marL="0" marR="0" marT="0" marB="0" anchor="b">
                    <a:lnL>
                      <a:noFill/>
                    </a:lnL>
                    <a:lnR>
                      <a:noFill/>
                    </a:lnR>
                    <a:lnT>
                      <a:noFill/>
                    </a:lnT>
                    <a:lnB>
                      <a:noFill/>
                    </a:lnB>
                    <a:solidFill>
                      <a:srgbClr val="FFFFFF"/>
                    </a:solidFill>
                  </a:tcPr>
                </a:tc>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10010"/>
                  </a:ext>
                </a:extLst>
              </a:tr>
              <a:tr h="162515">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D8D8D8"/>
                    </a:solidFill>
                  </a:tcPr>
                </a:tc>
                <a:tc>
                  <a:txBody>
                    <a:bodyPr/>
                    <a:lstStyle/>
                    <a:p>
                      <a:pPr algn="l" fontAlgn="b"/>
                      <a:r>
                        <a:rPr lang="en-GB" sz="1000" b="0" i="0" u="none" strike="noStrike">
                          <a:solidFill>
                            <a:srgbClr val="000000"/>
                          </a:solidFill>
                          <a:latin typeface="Arial"/>
                        </a:rPr>
                        <a:t>Morocco</a:t>
                      </a:r>
                    </a:p>
                  </a:txBody>
                  <a:tcPr marL="0" marR="0" marT="0" marB="0" anchor="b">
                    <a:lnL>
                      <a:noFill/>
                    </a:lnL>
                    <a:lnR>
                      <a:noFill/>
                    </a:lnR>
                    <a:lnT>
                      <a:noFill/>
                    </a:lnT>
                    <a:lnB>
                      <a:noFill/>
                    </a:lnB>
                    <a:solidFill>
                      <a:srgbClr val="D8D8D8"/>
                    </a:solidFill>
                  </a:tcPr>
                </a:tc>
                <a:tc>
                  <a:txBody>
                    <a:bodyPr/>
                    <a:lstStyle/>
                    <a:p>
                      <a:pPr algn="r" fontAlgn="b"/>
                      <a:r>
                        <a:rPr lang="en-GB" sz="1000" b="0" i="0" u="none" strike="noStrike" dirty="0">
                          <a:solidFill>
                            <a:srgbClr val="000000"/>
                          </a:solidFill>
                          <a:latin typeface="Arial"/>
                        </a:rPr>
                        <a:t>3,079</a:t>
                      </a:r>
                    </a:p>
                  </a:txBody>
                  <a:tcPr marL="0" marR="0" marT="0" marB="0" anchor="b">
                    <a:lnL>
                      <a:noFill/>
                    </a:lnL>
                    <a:lnR>
                      <a:noFill/>
                    </a:lnR>
                    <a:lnT>
                      <a:noFill/>
                    </a:lnT>
                    <a:lnB>
                      <a:noFill/>
                    </a:lnB>
                    <a:solidFill>
                      <a:srgbClr val="D8D8D8"/>
                    </a:solidFill>
                  </a:tcPr>
                </a:tc>
                <a:tc>
                  <a:txBody>
                    <a:bodyPr/>
                    <a:lstStyle/>
                    <a:p>
                      <a:pPr algn="r" fontAlgn="b"/>
                      <a:r>
                        <a:rPr lang="en-GB" sz="1000" b="0" i="0" u="none" strike="noStrike" dirty="0">
                          <a:solidFill>
                            <a:srgbClr val="000000"/>
                          </a:solidFill>
                          <a:latin typeface="Arial"/>
                        </a:rPr>
                        <a:t>559</a:t>
                      </a:r>
                    </a:p>
                  </a:txBody>
                  <a:tcPr marL="0" marR="0" marT="0" marB="0" anchor="b">
                    <a:lnL>
                      <a:noFill/>
                    </a:lnL>
                    <a:lnR>
                      <a:noFill/>
                    </a:lnR>
                    <a:lnT>
                      <a:noFill/>
                    </a:lnT>
                    <a:lnB>
                      <a:noFill/>
                    </a:lnB>
                    <a:solidFill>
                      <a:srgbClr val="D8D8D8"/>
                    </a:solidFill>
                  </a:tcPr>
                </a:tc>
                <a:tc>
                  <a:txBody>
                    <a:bodyPr/>
                    <a:lstStyle/>
                    <a:p>
                      <a:pPr algn="r" fontAlgn="b"/>
                      <a:r>
                        <a:rPr lang="en-GB" sz="1000" b="0" i="0" u="none" strike="noStrike" dirty="0">
                          <a:solidFill>
                            <a:srgbClr val="000000"/>
                          </a:solidFill>
                          <a:latin typeface="Arial"/>
                        </a:rPr>
                        <a:t>169</a:t>
                      </a:r>
                    </a:p>
                  </a:txBody>
                  <a:tcPr marL="0" marR="0" marT="0" marB="0" anchor="b">
                    <a:lnL>
                      <a:noFill/>
                    </a:lnL>
                    <a:lnR>
                      <a:noFill/>
                    </a:lnR>
                    <a:lnT>
                      <a:noFill/>
                    </a:lnT>
                    <a:lnB>
                      <a:noFill/>
                    </a:lnB>
                    <a:solidFill>
                      <a:srgbClr val="D8D8D8"/>
                    </a:solidFill>
                  </a:tcPr>
                </a:tc>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D8D8D8"/>
                    </a:solidFill>
                  </a:tcPr>
                </a:tc>
                <a:extLst>
                  <a:ext uri="{0D108BD9-81ED-4DB2-BD59-A6C34878D82A}">
                    <a16:rowId xmlns:a16="http://schemas.microsoft.com/office/drawing/2014/main" val="10011"/>
                  </a:ext>
                </a:extLst>
              </a:tr>
              <a:tr h="162515">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chemeClr val="accent2">
                        <a:lumMod val="60000"/>
                        <a:lumOff val="40000"/>
                      </a:schemeClr>
                    </a:solidFill>
                  </a:tcPr>
                </a:tc>
                <a:tc>
                  <a:txBody>
                    <a:bodyPr/>
                    <a:lstStyle/>
                    <a:p>
                      <a:pPr algn="l" fontAlgn="b"/>
                      <a:r>
                        <a:rPr lang="en-GB" sz="1000" b="1" i="0" u="none" strike="noStrike" dirty="0">
                          <a:solidFill>
                            <a:srgbClr val="000000"/>
                          </a:solidFill>
                          <a:latin typeface="Arial"/>
                        </a:rPr>
                        <a:t>Nigeria</a:t>
                      </a:r>
                    </a:p>
                  </a:txBody>
                  <a:tcPr marL="0" marR="0" marT="0" marB="0" anchor="b">
                    <a:lnL>
                      <a:noFill/>
                    </a:lnL>
                    <a:lnR>
                      <a:noFill/>
                    </a:lnR>
                    <a:lnT>
                      <a:noFill/>
                    </a:lnT>
                    <a:lnB>
                      <a:noFill/>
                    </a:lnB>
                    <a:solidFill>
                      <a:schemeClr val="accent2">
                        <a:lumMod val="60000"/>
                        <a:lumOff val="40000"/>
                      </a:schemeClr>
                    </a:solidFill>
                  </a:tcPr>
                </a:tc>
                <a:tc>
                  <a:txBody>
                    <a:bodyPr/>
                    <a:lstStyle/>
                    <a:p>
                      <a:pPr algn="r" fontAlgn="b"/>
                      <a:r>
                        <a:rPr lang="en-GB" sz="1000" b="1" i="0" u="none" strike="noStrike">
                          <a:solidFill>
                            <a:srgbClr val="000000"/>
                          </a:solidFill>
                          <a:latin typeface="Arial"/>
                        </a:rPr>
                        <a:t>2,743</a:t>
                      </a:r>
                    </a:p>
                  </a:txBody>
                  <a:tcPr marL="0" marR="0" marT="0" marB="0" anchor="b">
                    <a:lnL>
                      <a:noFill/>
                    </a:lnL>
                    <a:lnR>
                      <a:noFill/>
                    </a:lnR>
                    <a:lnT>
                      <a:noFill/>
                    </a:lnT>
                    <a:lnB>
                      <a:noFill/>
                    </a:lnB>
                    <a:solidFill>
                      <a:schemeClr val="accent2">
                        <a:lumMod val="60000"/>
                        <a:lumOff val="40000"/>
                      </a:schemeClr>
                    </a:solidFill>
                  </a:tcPr>
                </a:tc>
                <a:tc>
                  <a:txBody>
                    <a:bodyPr/>
                    <a:lstStyle/>
                    <a:p>
                      <a:pPr algn="r" fontAlgn="b"/>
                      <a:r>
                        <a:rPr lang="en-GB" sz="1000" b="1" i="0" u="none" strike="noStrike" dirty="0">
                          <a:solidFill>
                            <a:srgbClr val="000000"/>
                          </a:solidFill>
                          <a:latin typeface="Arial"/>
                        </a:rPr>
                        <a:t>117</a:t>
                      </a:r>
                    </a:p>
                  </a:txBody>
                  <a:tcPr marL="0" marR="0" marT="0" marB="0" anchor="b">
                    <a:lnL>
                      <a:noFill/>
                    </a:lnL>
                    <a:lnR>
                      <a:noFill/>
                    </a:lnR>
                    <a:lnT>
                      <a:noFill/>
                    </a:lnT>
                    <a:lnB>
                      <a:noFill/>
                    </a:lnB>
                    <a:solidFill>
                      <a:schemeClr val="accent2">
                        <a:lumMod val="60000"/>
                        <a:lumOff val="40000"/>
                      </a:schemeClr>
                    </a:solidFill>
                  </a:tcPr>
                </a:tc>
                <a:tc>
                  <a:txBody>
                    <a:bodyPr/>
                    <a:lstStyle/>
                    <a:p>
                      <a:pPr algn="r" fontAlgn="b"/>
                      <a:r>
                        <a:rPr lang="en-GB" sz="1000" b="1" i="0" u="none" strike="noStrike" dirty="0">
                          <a:solidFill>
                            <a:srgbClr val="000000"/>
                          </a:solidFill>
                          <a:latin typeface="Arial"/>
                        </a:rPr>
                        <a:t>17</a:t>
                      </a:r>
                    </a:p>
                  </a:txBody>
                  <a:tcPr marL="0" marR="0" marT="0" marB="0" anchor="b">
                    <a:lnL>
                      <a:noFill/>
                    </a:lnL>
                    <a:lnR>
                      <a:noFill/>
                    </a:lnR>
                    <a:lnT>
                      <a:noFill/>
                    </a:lnT>
                    <a:lnB>
                      <a:noFill/>
                    </a:lnB>
                    <a:solidFill>
                      <a:schemeClr val="accent2">
                        <a:lumMod val="60000"/>
                        <a:lumOff val="40000"/>
                      </a:schemeClr>
                    </a:solidFill>
                  </a:tcPr>
                </a:tc>
                <a:tc>
                  <a:txBody>
                    <a:bodyPr/>
                    <a:lstStyle/>
                    <a:p>
                      <a:pPr algn="l" fontAlgn="b"/>
                      <a:r>
                        <a:rPr lang="en-GB" sz="900" b="0" i="0" u="none" strike="noStrike" dirty="0">
                          <a:solidFill>
                            <a:srgbClr val="000000"/>
                          </a:solidFill>
                          <a:latin typeface="Arial"/>
                        </a:rPr>
                        <a:t> </a:t>
                      </a:r>
                    </a:p>
                  </a:txBody>
                  <a:tcPr marL="0" marR="0" marT="0" marB="0" anchor="b">
                    <a:lnL>
                      <a:noFill/>
                    </a:lnL>
                    <a:lnR>
                      <a:noFill/>
                    </a:lnR>
                    <a:lnT>
                      <a:noFill/>
                    </a:lnT>
                    <a:lnB>
                      <a:noFill/>
                    </a:lnB>
                    <a:solidFill>
                      <a:schemeClr val="accent2">
                        <a:lumMod val="60000"/>
                        <a:lumOff val="40000"/>
                      </a:schemeClr>
                    </a:solidFill>
                  </a:tcPr>
                </a:tc>
                <a:extLst>
                  <a:ext uri="{0D108BD9-81ED-4DB2-BD59-A6C34878D82A}">
                    <a16:rowId xmlns:a16="http://schemas.microsoft.com/office/drawing/2014/main" val="10012"/>
                  </a:ext>
                </a:extLst>
              </a:tr>
              <a:tr h="162515">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D8D8D8"/>
                    </a:solidFill>
                  </a:tcPr>
                </a:tc>
                <a:tc>
                  <a:txBody>
                    <a:bodyPr/>
                    <a:lstStyle/>
                    <a:p>
                      <a:pPr algn="l" fontAlgn="b"/>
                      <a:r>
                        <a:rPr lang="en-GB" sz="1000" b="0" i="0" u="none" strike="noStrike">
                          <a:solidFill>
                            <a:srgbClr val="000000"/>
                          </a:solidFill>
                          <a:latin typeface="Arial"/>
                        </a:rPr>
                        <a:t>Tanzania</a:t>
                      </a:r>
                    </a:p>
                  </a:txBody>
                  <a:tcPr marL="0" marR="0" marT="0" marB="0" anchor="b">
                    <a:lnL>
                      <a:noFill/>
                    </a:lnL>
                    <a:lnR>
                      <a:noFill/>
                    </a:lnR>
                    <a:lnT>
                      <a:noFill/>
                    </a:lnT>
                    <a:lnB>
                      <a:noFill/>
                    </a:lnB>
                    <a:solidFill>
                      <a:srgbClr val="D8D8D8"/>
                    </a:solidFill>
                  </a:tcPr>
                </a:tc>
                <a:tc>
                  <a:txBody>
                    <a:bodyPr/>
                    <a:lstStyle/>
                    <a:p>
                      <a:pPr algn="r" fontAlgn="b"/>
                      <a:r>
                        <a:rPr lang="en-GB" sz="1000" b="0" i="0" u="none" strike="noStrike" dirty="0">
                          <a:solidFill>
                            <a:srgbClr val="000000"/>
                          </a:solidFill>
                          <a:latin typeface="Arial"/>
                        </a:rPr>
                        <a:t>942</a:t>
                      </a:r>
                    </a:p>
                  </a:txBody>
                  <a:tcPr marL="0" marR="0" marT="0" marB="0" anchor="b">
                    <a:lnL>
                      <a:noFill/>
                    </a:lnL>
                    <a:lnR>
                      <a:noFill/>
                    </a:lnR>
                    <a:lnT>
                      <a:noFill/>
                    </a:lnT>
                    <a:lnB>
                      <a:noFill/>
                    </a:lnB>
                    <a:solidFill>
                      <a:srgbClr val="D8D8D8"/>
                    </a:solidFill>
                  </a:tcPr>
                </a:tc>
                <a:tc>
                  <a:txBody>
                    <a:bodyPr/>
                    <a:lstStyle/>
                    <a:p>
                      <a:pPr algn="r" fontAlgn="b"/>
                      <a:r>
                        <a:rPr lang="en-GB" sz="1000" b="0" i="0" u="none" strike="noStrike" dirty="0">
                          <a:solidFill>
                            <a:srgbClr val="000000"/>
                          </a:solidFill>
                          <a:latin typeface="Arial"/>
                        </a:rPr>
                        <a:t>119</a:t>
                      </a:r>
                    </a:p>
                  </a:txBody>
                  <a:tcPr marL="0" marR="0" marT="0" marB="0" anchor="b">
                    <a:lnL>
                      <a:noFill/>
                    </a:lnL>
                    <a:lnR>
                      <a:noFill/>
                    </a:lnR>
                    <a:lnT>
                      <a:noFill/>
                    </a:lnT>
                    <a:lnB>
                      <a:noFill/>
                    </a:lnB>
                    <a:solidFill>
                      <a:srgbClr val="D8D8D8"/>
                    </a:solidFill>
                  </a:tcPr>
                </a:tc>
                <a:tc>
                  <a:txBody>
                    <a:bodyPr/>
                    <a:lstStyle/>
                    <a:p>
                      <a:pPr algn="r" fontAlgn="b"/>
                      <a:r>
                        <a:rPr lang="en-GB" sz="1000" b="0" i="0" u="none" strike="noStrike" dirty="0">
                          <a:solidFill>
                            <a:srgbClr val="000000"/>
                          </a:solidFill>
                          <a:latin typeface="Arial"/>
                        </a:rPr>
                        <a:t>49</a:t>
                      </a:r>
                    </a:p>
                  </a:txBody>
                  <a:tcPr marL="0" marR="0" marT="0" marB="0" anchor="b">
                    <a:lnL>
                      <a:noFill/>
                    </a:lnL>
                    <a:lnR>
                      <a:noFill/>
                    </a:lnR>
                    <a:lnT>
                      <a:noFill/>
                    </a:lnT>
                    <a:lnB>
                      <a:noFill/>
                    </a:lnB>
                    <a:solidFill>
                      <a:srgbClr val="D8D8D8"/>
                    </a:solidFill>
                  </a:tcPr>
                </a:tc>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D8D8D8"/>
                    </a:solidFill>
                  </a:tcPr>
                </a:tc>
                <a:extLst>
                  <a:ext uri="{0D108BD9-81ED-4DB2-BD59-A6C34878D82A}">
                    <a16:rowId xmlns:a16="http://schemas.microsoft.com/office/drawing/2014/main" val="10013"/>
                  </a:ext>
                </a:extLst>
              </a:tr>
              <a:tr h="162515">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FFFFFF"/>
                    </a:solidFill>
                  </a:tcPr>
                </a:tc>
                <a:tc>
                  <a:txBody>
                    <a:bodyPr/>
                    <a:lstStyle/>
                    <a:p>
                      <a:pPr algn="l" fontAlgn="b"/>
                      <a:r>
                        <a:rPr lang="en-GB" sz="1000" b="0" i="0" u="none" strike="noStrike">
                          <a:solidFill>
                            <a:srgbClr val="000000"/>
                          </a:solidFill>
                          <a:latin typeface="Arial"/>
                        </a:rPr>
                        <a:t>Uganda</a:t>
                      </a:r>
                    </a:p>
                  </a:txBody>
                  <a:tcPr marL="0" marR="0" marT="0" marB="0" anchor="b">
                    <a:lnL>
                      <a:noFill/>
                    </a:lnL>
                    <a:lnR>
                      <a:noFill/>
                    </a:lnR>
                    <a:lnT>
                      <a:noFill/>
                    </a:lnT>
                    <a:lnB>
                      <a:noFill/>
                    </a:lnB>
                    <a:solidFill>
                      <a:srgbClr val="FFFFFF"/>
                    </a:solidFill>
                  </a:tcPr>
                </a:tc>
                <a:tc>
                  <a:txBody>
                    <a:bodyPr/>
                    <a:lstStyle/>
                    <a:p>
                      <a:pPr algn="r" fontAlgn="b"/>
                      <a:r>
                        <a:rPr lang="en-GB" sz="1000" b="0" i="0" u="none" strike="noStrike" dirty="0">
                          <a:solidFill>
                            <a:srgbClr val="000000"/>
                          </a:solidFill>
                          <a:latin typeface="Arial"/>
                        </a:rPr>
                        <a:t>620</a:t>
                      </a:r>
                    </a:p>
                  </a:txBody>
                  <a:tcPr marL="0" marR="0" marT="0" marB="0" anchor="b">
                    <a:lnL>
                      <a:noFill/>
                    </a:lnL>
                    <a:lnR>
                      <a:noFill/>
                    </a:lnR>
                    <a:lnT>
                      <a:noFill/>
                    </a:lnT>
                    <a:lnB>
                      <a:noFill/>
                    </a:lnB>
                    <a:solidFill>
                      <a:srgbClr val="FFFFFF"/>
                    </a:solidFill>
                  </a:tcPr>
                </a:tc>
                <a:tc>
                  <a:txBody>
                    <a:bodyPr/>
                    <a:lstStyle/>
                    <a:p>
                      <a:pPr algn="r" fontAlgn="b"/>
                      <a:r>
                        <a:rPr lang="en-GB" sz="1000" b="0" i="0" u="none" strike="noStrike" dirty="0">
                          <a:solidFill>
                            <a:srgbClr val="000000"/>
                          </a:solidFill>
                          <a:latin typeface="Arial"/>
                        </a:rPr>
                        <a:t>85</a:t>
                      </a:r>
                    </a:p>
                  </a:txBody>
                  <a:tcPr marL="0" marR="0" marT="0" marB="0" anchor="b">
                    <a:lnL>
                      <a:noFill/>
                    </a:lnL>
                    <a:lnR>
                      <a:noFill/>
                    </a:lnR>
                    <a:lnT>
                      <a:noFill/>
                    </a:lnT>
                    <a:lnB>
                      <a:noFill/>
                    </a:lnB>
                    <a:solidFill>
                      <a:srgbClr val="FFFFFF"/>
                    </a:solidFill>
                  </a:tcPr>
                </a:tc>
                <a:tc>
                  <a:txBody>
                    <a:bodyPr/>
                    <a:lstStyle/>
                    <a:p>
                      <a:pPr algn="r" fontAlgn="b"/>
                      <a:r>
                        <a:rPr lang="en-GB" sz="1000" b="0" i="0" u="none" strike="noStrike" dirty="0">
                          <a:solidFill>
                            <a:srgbClr val="000000"/>
                          </a:solidFill>
                          <a:latin typeface="Arial"/>
                        </a:rPr>
                        <a:t>43</a:t>
                      </a:r>
                    </a:p>
                  </a:txBody>
                  <a:tcPr marL="0" marR="0" marT="0" marB="0" anchor="b">
                    <a:lnL>
                      <a:noFill/>
                    </a:lnL>
                    <a:lnR>
                      <a:noFill/>
                    </a:lnR>
                    <a:lnT>
                      <a:noFill/>
                    </a:lnT>
                    <a:lnB>
                      <a:noFill/>
                    </a:lnB>
                    <a:solidFill>
                      <a:srgbClr val="FFFFFF"/>
                    </a:solidFill>
                  </a:tcPr>
                </a:tc>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10014"/>
                  </a:ext>
                </a:extLst>
              </a:tr>
              <a:tr h="162515">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D8D8D8"/>
                    </a:solidFill>
                  </a:tcPr>
                </a:tc>
                <a:tc>
                  <a:txBody>
                    <a:bodyPr/>
                    <a:lstStyle/>
                    <a:p>
                      <a:pPr algn="l" fontAlgn="b"/>
                      <a:r>
                        <a:rPr lang="en-GB" sz="1000" b="0" i="0" u="none" strike="noStrike">
                          <a:solidFill>
                            <a:srgbClr val="000000"/>
                          </a:solidFill>
                          <a:latin typeface="Arial"/>
                        </a:rPr>
                        <a:t>Zambia</a:t>
                      </a:r>
                    </a:p>
                  </a:txBody>
                  <a:tcPr marL="0" marR="0" marT="0" marB="0" anchor="b">
                    <a:lnL>
                      <a:noFill/>
                    </a:lnL>
                    <a:lnR>
                      <a:noFill/>
                    </a:lnR>
                    <a:lnT>
                      <a:noFill/>
                    </a:lnT>
                    <a:lnB>
                      <a:noFill/>
                    </a:lnB>
                    <a:solidFill>
                      <a:srgbClr val="D8D8D8"/>
                    </a:solidFill>
                  </a:tcPr>
                </a:tc>
                <a:tc>
                  <a:txBody>
                    <a:bodyPr/>
                    <a:lstStyle/>
                    <a:p>
                      <a:pPr algn="r" fontAlgn="b"/>
                      <a:r>
                        <a:rPr lang="en-GB" sz="1000" b="0" i="0" u="none" strike="noStrike">
                          <a:solidFill>
                            <a:srgbClr val="000000"/>
                          </a:solidFill>
                          <a:latin typeface="Arial"/>
                        </a:rPr>
                        <a:t>1,350</a:t>
                      </a:r>
                    </a:p>
                  </a:txBody>
                  <a:tcPr marL="0" marR="0" marT="0" marB="0" anchor="b">
                    <a:lnL>
                      <a:noFill/>
                    </a:lnL>
                    <a:lnR>
                      <a:noFill/>
                    </a:lnR>
                    <a:lnT>
                      <a:noFill/>
                    </a:lnT>
                    <a:lnB>
                      <a:noFill/>
                    </a:lnB>
                    <a:solidFill>
                      <a:srgbClr val="D8D8D8"/>
                    </a:solidFill>
                  </a:tcPr>
                </a:tc>
                <a:tc>
                  <a:txBody>
                    <a:bodyPr/>
                    <a:lstStyle/>
                    <a:p>
                      <a:pPr algn="r" fontAlgn="b"/>
                      <a:r>
                        <a:rPr lang="en-GB" sz="1000" b="0" i="0" u="none" strike="noStrike" dirty="0">
                          <a:solidFill>
                            <a:srgbClr val="000000"/>
                          </a:solidFill>
                          <a:latin typeface="Arial"/>
                        </a:rPr>
                        <a:t>172</a:t>
                      </a:r>
                    </a:p>
                  </a:txBody>
                  <a:tcPr marL="0" marR="0" marT="0" marB="0" anchor="b">
                    <a:lnL>
                      <a:noFill/>
                    </a:lnL>
                    <a:lnR>
                      <a:noFill/>
                    </a:lnR>
                    <a:lnT>
                      <a:noFill/>
                    </a:lnT>
                    <a:lnB>
                      <a:noFill/>
                    </a:lnB>
                    <a:solidFill>
                      <a:srgbClr val="D8D8D8"/>
                    </a:solidFill>
                  </a:tcPr>
                </a:tc>
                <a:tc>
                  <a:txBody>
                    <a:bodyPr/>
                    <a:lstStyle/>
                    <a:p>
                      <a:pPr algn="r" fontAlgn="b"/>
                      <a:r>
                        <a:rPr lang="en-GB" sz="1000" b="0" i="0" u="none" strike="noStrike" dirty="0">
                          <a:solidFill>
                            <a:srgbClr val="000000"/>
                          </a:solidFill>
                          <a:latin typeface="Arial"/>
                        </a:rPr>
                        <a:t>79</a:t>
                      </a:r>
                    </a:p>
                  </a:txBody>
                  <a:tcPr marL="0" marR="0" marT="0" marB="0" anchor="b">
                    <a:lnL>
                      <a:noFill/>
                    </a:lnL>
                    <a:lnR>
                      <a:noFill/>
                    </a:lnR>
                    <a:lnT>
                      <a:noFill/>
                    </a:lnT>
                    <a:lnB>
                      <a:noFill/>
                    </a:lnB>
                    <a:solidFill>
                      <a:srgbClr val="D8D8D8"/>
                    </a:solidFill>
                  </a:tcPr>
                </a:tc>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D8D8D8"/>
                    </a:solidFill>
                  </a:tcPr>
                </a:tc>
                <a:extLst>
                  <a:ext uri="{0D108BD9-81ED-4DB2-BD59-A6C34878D82A}">
                    <a16:rowId xmlns:a16="http://schemas.microsoft.com/office/drawing/2014/main" val="10015"/>
                  </a:ext>
                </a:extLst>
              </a:tr>
              <a:tr h="162515">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FFFFFF"/>
                    </a:solidFill>
                  </a:tcPr>
                </a:tc>
                <a:tc>
                  <a:txBody>
                    <a:bodyPr/>
                    <a:lstStyle/>
                    <a:p>
                      <a:pPr algn="l" fontAlgn="b"/>
                      <a:r>
                        <a:rPr lang="en-GB" sz="900" b="0" i="0" u="none" strike="noStrike" dirty="0">
                          <a:solidFill>
                            <a:srgbClr val="000000"/>
                          </a:solidFill>
                          <a:latin typeface="Arial"/>
                        </a:rPr>
                        <a:t> </a:t>
                      </a:r>
                    </a:p>
                  </a:txBody>
                  <a:tcPr marL="0" marR="0" marT="0" marB="0" anchor="b">
                    <a:lnL>
                      <a:noFill/>
                    </a:lnL>
                    <a:lnR>
                      <a:noFill/>
                    </a:lnR>
                    <a:lnT>
                      <a:noFill/>
                    </a:lnT>
                    <a:lnB>
                      <a:noFill/>
                    </a:lnB>
                    <a:solidFill>
                      <a:srgbClr val="FFFFFF"/>
                    </a:solidFill>
                  </a:tcPr>
                </a:tc>
                <a:tc>
                  <a:txBody>
                    <a:bodyPr/>
                    <a:lstStyle/>
                    <a:p>
                      <a:pPr algn="l" fontAlgn="b"/>
                      <a:r>
                        <a:rPr lang="en-GB" sz="900" b="0" i="0" u="none" strike="noStrike" dirty="0">
                          <a:solidFill>
                            <a:srgbClr val="000000"/>
                          </a:solidFill>
                          <a:latin typeface="Arial"/>
                        </a:rPr>
                        <a:t> </a:t>
                      </a:r>
                    </a:p>
                  </a:txBody>
                  <a:tcPr marL="0" marR="0" marT="0" marB="0" anchor="b">
                    <a:lnL>
                      <a:noFill/>
                    </a:lnL>
                    <a:lnR>
                      <a:noFill/>
                    </a:lnR>
                    <a:lnT>
                      <a:noFill/>
                    </a:lnT>
                    <a:lnB>
                      <a:noFill/>
                    </a:lnB>
                    <a:solidFill>
                      <a:srgbClr val="FFFFFF"/>
                    </a:solidFill>
                  </a:tcPr>
                </a:tc>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FFFFFF"/>
                    </a:solidFill>
                  </a:tcPr>
                </a:tc>
                <a:tc>
                  <a:txBody>
                    <a:bodyPr/>
                    <a:lstStyle/>
                    <a:p>
                      <a:pPr algn="l" fontAlgn="b"/>
                      <a:r>
                        <a:rPr lang="en-GB" sz="900" b="0" i="0" u="none" strike="noStrike">
                          <a:solidFill>
                            <a:srgbClr val="000000"/>
                          </a:solidFill>
                          <a:latin typeface="Arial"/>
                        </a:rPr>
                        <a:t> </a:t>
                      </a:r>
                    </a:p>
                  </a:txBody>
                  <a:tcPr marL="0" marR="0" marT="0" marB="0" anchor="b">
                    <a:lnL>
                      <a:noFill/>
                    </a:lnL>
                    <a:lnR>
                      <a:noFill/>
                    </a:lnR>
                    <a:lnT>
                      <a:noFill/>
                    </a:lnT>
                    <a:lnB>
                      <a:noFill/>
                    </a:lnB>
                    <a:solidFill>
                      <a:srgbClr val="FFFFFF"/>
                    </a:solidFill>
                  </a:tcPr>
                </a:tc>
                <a:tc>
                  <a:txBody>
                    <a:bodyPr/>
                    <a:lstStyle/>
                    <a:p>
                      <a:pPr algn="l" fontAlgn="b"/>
                      <a:r>
                        <a:rPr lang="en-GB" sz="900" b="0" i="0" u="none" strike="noStrike" dirty="0">
                          <a:solidFill>
                            <a:srgbClr val="000000"/>
                          </a:solidFill>
                          <a:latin typeface="Arial"/>
                        </a:rPr>
                        <a:t> </a:t>
                      </a:r>
                    </a:p>
                  </a:txBody>
                  <a:tcPr marL="0" marR="0" marT="0" marB="0" anchor="b">
                    <a:lnL>
                      <a:noFill/>
                    </a:lnL>
                    <a:lnR>
                      <a:noFill/>
                    </a:lnR>
                    <a:lnT>
                      <a:noFill/>
                    </a:lnT>
                    <a:lnB>
                      <a:noFill/>
                    </a:lnB>
                    <a:solidFill>
                      <a:srgbClr val="FFFFFF"/>
                    </a:solidFill>
                  </a:tcPr>
                </a:tc>
                <a:extLst>
                  <a:ext uri="{0D108BD9-81ED-4DB2-BD59-A6C34878D82A}">
                    <a16:rowId xmlns:a16="http://schemas.microsoft.com/office/drawing/2014/main" val="10016"/>
                  </a:ext>
                </a:extLst>
              </a:tr>
            </a:tbl>
          </a:graphicData>
        </a:graphic>
      </p:graphicFrame>
      <p:sp>
        <p:nvSpPr>
          <p:cNvPr id="8" name="Rectangle 7"/>
          <p:cNvSpPr>
            <a:spLocks noChangeAspect="1"/>
          </p:cNvSpPr>
          <p:nvPr/>
        </p:nvSpPr>
        <p:spPr>
          <a:xfrm>
            <a:off x="2483768" y="1412776"/>
            <a:ext cx="6237520" cy="2826314"/>
          </a:xfrm>
          <a:prstGeom prst="rect">
            <a:avLst/>
          </a:prstGeom>
          <a:noFill/>
          <a:ln w="12700">
            <a:solidFill>
              <a:srgbClr val="04255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GB" sz="1100"/>
          </a:p>
        </p:txBody>
      </p:sp>
      <p:sp>
        <p:nvSpPr>
          <p:cNvPr id="7" name="1158.375226.7528.875154.8751"/>
          <p:cNvSpPr>
            <a:spLocks noChangeArrowheads="1"/>
          </p:cNvSpPr>
          <p:nvPr>
            <p:custDataLst>
              <p:tags r:id="rId2"/>
            </p:custDataLst>
          </p:nvPr>
        </p:nvSpPr>
        <p:spPr bwMode="gray">
          <a:xfrm>
            <a:off x="2483768" y="4239090"/>
            <a:ext cx="4950550" cy="21602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175">
                <a:solidFill>
                  <a:srgbClr val="969696"/>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65647" tIns="24617" rIns="65647" bIns="41029"/>
          <a:lstStyle/>
          <a:p>
            <a:pPr>
              <a:tabLst>
                <a:tab pos="1633187" algn="r"/>
              </a:tabLst>
              <a:defRPr/>
            </a:pPr>
            <a:r>
              <a:rPr lang="en-GB" sz="1000" dirty="0">
                <a:solidFill>
                  <a:srgbClr val="000000"/>
                </a:solidFill>
                <a:latin typeface="Arial" pitchFamily="34" charset="0"/>
                <a:cs typeface="Arial" pitchFamily="34" charset="0"/>
              </a:rPr>
              <a:t>Source: IMF WEO, National central banks, </a:t>
            </a:r>
            <a:r>
              <a:rPr lang="en-GB" sz="1000" dirty="0" err="1">
                <a:solidFill>
                  <a:srgbClr val="000000"/>
                </a:solidFill>
                <a:latin typeface="Arial" pitchFamily="34" charset="0"/>
                <a:cs typeface="Arial" pitchFamily="34" charset="0"/>
              </a:rPr>
              <a:t>Haver</a:t>
            </a:r>
            <a:endParaRPr lang="en-GB" sz="1000" dirty="0">
              <a:solidFill>
                <a:srgbClr val="000000"/>
              </a:solidFill>
              <a:latin typeface="Arial" pitchFamily="34" charset="0"/>
              <a:cs typeface="Arial" pitchFamily="34" charset="0"/>
            </a:endParaRPr>
          </a:p>
        </p:txBody>
      </p:sp>
      <p:sp>
        <p:nvSpPr>
          <p:cNvPr id="9" name="Slide Number Placeholder 3"/>
          <p:cNvSpPr txBox="1">
            <a:spLocks/>
          </p:cNvSpPr>
          <p:nvPr/>
        </p:nvSpPr>
        <p:spPr>
          <a:xfrm>
            <a:off x="197514" y="6354460"/>
            <a:ext cx="394072" cy="309941"/>
          </a:xfrm>
          <a:prstGeom prst="rect">
            <a:avLst/>
          </a:prstGeom>
        </p:spPr>
        <p:txBody>
          <a:bodyPr/>
          <a:lstStyle/>
          <a:p>
            <a:pPr marR="0" lvl="0" indent="0" fontAlgn="auto">
              <a:lnSpc>
                <a:spcPct val="100000"/>
              </a:lnSpc>
              <a:spcBef>
                <a:spcPts val="0"/>
              </a:spcBef>
              <a:spcAft>
                <a:spcPts val="0"/>
              </a:spcAft>
              <a:buClrTx/>
              <a:buSzTx/>
              <a:buFontTx/>
              <a:buNone/>
              <a:tabLst/>
              <a:defRPr/>
            </a:pPr>
            <a:fld id="{068BDE61-2808-4D8B-B1E9-1B8FFFA6B146}" type="slidenum">
              <a:rPr lang="en-GB" sz="1200" smtClean="0">
                <a:solidFill>
                  <a:schemeClr val="tx1">
                    <a:tint val="75000"/>
                  </a:schemeClr>
                </a:solidFill>
              </a:rPr>
              <a:pPr marR="0" lvl="0" indent="0" fontAlgn="auto">
                <a:lnSpc>
                  <a:spcPct val="100000"/>
                </a:lnSpc>
                <a:spcBef>
                  <a:spcPts val="0"/>
                </a:spcBef>
                <a:spcAft>
                  <a:spcPts val="0"/>
                </a:spcAft>
                <a:buClrTx/>
                <a:buSzTx/>
                <a:buFontTx/>
                <a:buNone/>
                <a:tabLst/>
                <a:defRPr/>
              </a:pPr>
              <a:t>10</a:t>
            </a:fld>
            <a:endParaRPr lang="en-GB" sz="1200" dirty="0">
              <a:solidFill>
                <a:schemeClr val="tx1">
                  <a:tint val="75000"/>
                </a:schemeClr>
              </a:solidFill>
            </a:endParaRPr>
          </a:p>
        </p:txBody>
      </p:sp>
    </p:spTree>
    <p:extLst>
      <p:ext uri="{BB962C8B-B14F-4D97-AF65-F5344CB8AC3E}">
        <p14:creationId xmlns:p14="http://schemas.microsoft.com/office/powerpoint/2010/main" val="362906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76672"/>
            <a:ext cx="7920880" cy="646331"/>
          </a:xfrm>
          <a:prstGeom prst="rect">
            <a:avLst/>
          </a:prstGeom>
          <a:noFill/>
        </p:spPr>
        <p:txBody>
          <a:bodyPr wrap="square" rtlCol="0">
            <a:spAutoFit/>
          </a:bodyPr>
          <a:lstStyle/>
          <a:p>
            <a:r>
              <a:rPr lang="en-GB" sz="2000" b="1" dirty="0">
                <a:solidFill>
                  <a:srgbClr val="525252"/>
                </a:solidFill>
                <a:latin typeface="Arial" pitchFamily="34" charset="0"/>
              </a:rPr>
              <a:t>Problems With the Current Policy Agenda</a:t>
            </a:r>
          </a:p>
          <a:p>
            <a:r>
              <a:rPr lang="en-GB" sz="1600" dirty="0">
                <a:solidFill>
                  <a:srgbClr val="525252"/>
                </a:solidFill>
                <a:latin typeface="Arial" pitchFamily="34" charset="0"/>
              </a:rPr>
              <a:t>Part II: the FX regime</a:t>
            </a:r>
          </a:p>
        </p:txBody>
      </p:sp>
      <p:sp>
        <p:nvSpPr>
          <p:cNvPr id="6" name="2039315831.625403.125165.6251"/>
          <p:cNvSpPr>
            <a:spLocks noChangeArrowheads="1"/>
          </p:cNvSpPr>
          <p:nvPr>
            <p:custDataLst>
              <p:tags r:id="rId1"/>
            </p:custDataLst>
          </p:nvPr>
        </p:nvSpPr>
        <p:spPr bwMode="gray">
          <a:xfrm>
            <a:off x="467544" y="1304764"/>
            <a:ext cx="1819450" cy="493254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100" dirty="0">
                <a:latin typeface="Arial" pitchFamily="34" charset="0"/>
                <a:cs typeface="Arial" pitchFamily="34" charset="0"/>
              </a:rPr>
              <a:t>Nigeria introduced bold FX reforms in the summer of 2016, and then completely failed to implement them. The gap between design and implementation has ruined credibility.</a:t>
            </a:r>
          </a:p>
          <a:p>
            <a:pPr marL="0" lvl="1" defTabSz="1019175">
              <a:buClr>
                <a:srgbClr val="042556"/>
              </a:buCl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After announcing a (managed) flotation of the naira in June, the CBN instead implemented a hard peg (at a lower level).  </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The FX market is now split into 4 different segments: the CBN rate (N305/US$), FMDQ (N315/US$, but not printed since 28 Nov), NIFEX (N315/US$) and the black market rate (N480/US$).</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The black market rate is the only segment with any real price discovery, and hence perceptions of “fair value” are high-jacked by where this market trades.</a:t>
            </a:r>
          </a:p>
          <a:p>
            <a:pPr marL="171450" lvl="1" indent="-171450" defTabSz="1019175">
              <a:buClr>
                <a:srgbClr val="042556"/>
              </a:buClr>
            </a:pPr>
            <a:endParaRPr lang="en-GB" sz="1100" dirty="0">
              <a:solidFill>
                <a:srgbClr val="000000"/>
              </a:solidFill>
              <a:latin typeface="Arial" pitchFamily="34" charset="0"/>
              <a:cs typeface="Arial" pitchFamily="34" charset="0"/>
            </a:endParaRPr>
          </a:p>
        </p:txBody>
      </p:sp>
      <p:sp>
        <p:nvSpPr>
          <p:cNvPr id="5" name="Rectangle 4"/>
          <p:cNvSpPr>
            <a:spLocks noChangeAspect="1"/>
          </p:cNvSpPr>
          <p:nvPr/>
        </p:nvSpPr>
        <p:spPr>
          <a:xfrm>
            <a:off x="2483768" y="1340768"/>
            <a:ext cx="6237520" cy="4608512"/>
          </a:xfrm>
          <a:prstGeom prst="rect">
            <a:avLst/>
          </a:prstGeom>
          <a:noFill/>
          <a:ln w="12700">
            <a:solidFill>
              <a:srgbClr val="04255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GB" sz="1100"/>
          </a:p>
        </p:txBody>
      </p:sp>
      <p:sp>
        <p:nvSpPr>
          <p:cNvPr id="7" name="1158.375226.7528.875154.8751"/>
          <p:cNvSpPr>
            <a:spLocks noChangeArrowheads="1"/>
          </p:cNvSpPr>
          <p:nvPr>
            <p:custDataLst>
              <p:tags r:id="rId2"/>
            </p:custDataLst>
          </p:nvPr>
        </p:nvSpPr>
        <p:spPr bwMode="gray">
          <a:xfrm>
            <a:off x="2555776" y="5949280"/>
            <a:ext cx="3312368" cy="21602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175">
                <a:solidFill>
                  <a:srgbClr val="969696"/>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65647" tIns="24617" rIns="65647" bIns="41029"/>
          <a:lstStyle/>
          <a:p>
            <a:pPr>
              <a:tabLst>
                <a:tab pos="1633187" algn="r"/>
              </a:tabLst>
              <a:defRPr/>
            </a:pPr>
            <a:r>
              <a:rPr lang="en-GB" sz="1000" dirty="0">
                <a:solidFill>
                  <a:srgbClr val="000000"/>
                </a:solidFill>
                <a:latin typeface="Arial" pitchFamily="34" charset="0"/>
                <a:cs typeface="Arial" pitchFamily="34" charset="0"/>
              </a:rPr>
              <a:t>Source: Bloomberg, </a:t>
            </a:r>
            <a:r>
              <a:rPr lang="en-GB" sz="1000" dirty="0" err="1">
                <a:solidFill>
                  <a:srgbClr val="000000"/>
                </a:solidFill>
                <a:latin typeface="Arial" pitchFamily="34" charset="0"/>
                <a:cs typeface="Arial" pitchFamily="34" charset="0"/>
              </a:rPr>
              <a:t>AbokiFX</a:t>
            </a:r>
            <a:endParaRPr lang="en-GB" sz="1000" dirty="0">
              <a:solidFill>
                <a:srgbClr val="000000"/>
              </a:solidFill>
              <a:latin typeface="Arial" pitchFamily="34" charset="0"/>
              <a:cs typeface="Arial" pitchFamily="34" charset="0"/>
            </a:endParaRPr>
          </a:p>
        </p:txBody>
      </p:sp>
      <p:sp>
        <p:nvSpPr>
          <p:cNvPr id="9" name="Slide Number Placeholder 3"/>
          <p:cNvSpPr txBox="1">
            <a:spLocks/>
          </p:cNvSpPr>
          <p:nvPr/>
        </p:nvSpPr>
        <p:spPr>
          <a:xfrm>
            <a:off x="197514" y="6354460"/>
            <a:ext cx="394072" cy="309941"/>
          </a:xfrm>
          <a:prstGeom prst="rect">
            <a:avLst/>
          </a:prstGeom>
        </p:spPr>
        <p:txBody>
          <a:bodyPr/>
          <a:lstStyle/>
          <a:p>
            <a:pPr marR="0" lvl="0" indent="0" fontAlgn="auto">
              <a:lnSpc>
                <a:spcPct val="100000"/>
              </a:lnSpc>
              <a:spcBef>
                <a:spcPts val="0"/>
              </a:spcBef>
              <a:spcAft>
                <a:spcPts val="0"/>
              </a:spcAft>
              <a:buClrTx/>
              <a:buSzTx/>
              <a:buFontTx/>
              <a:buNone/>
              <a:tabLst/>
              <a:defRPr/>
            </a:pPr>
            <a:fld id="{068BDE61-2808-4D8B-B1E9-1B8FFFA6B146}" type="slidenum">
              <a:rPr lang="en-GB" sz="1200" smtClean="0">
                <a:solidFill>
                  <a:schemeClr val="tx1">
                    <a:tint val="75000"/>
                  </a:schemeClr>
                </a:solidFill>
              </a:rPr>
              <a:pPr marR="0" lvl="0" indent="0" fontAlgn="auto">
                <a:lnSpc>
                  <a:spcPct val="100000"/>
                </a:lnSpc>
                <a:spcBef>
                  <a:spcPts val="0"/>
                </a:spcBef>
                <a:spcAft>
                  <a:spcPts val="0"/>
                </a:spcAft>
                <a:buClrTx/>
                <a:buSzTx/>
                <a:buFontTx/>
                <a:buNone/>
                <a:tabLst/>
                <a:defRPr/>
              </a:pPr>
              <a:t>11</a:t>
            </a:fld>
            <a:endParaRPr lang="en-GB" sz="1200" dirty="0">
              <a:solidFill>
                <a:schemeClr val="tx1">
                  <a:tint val="75000"/>
                </a:schemeClr>
              </a:solidFill>
            </a:endParaRPr>
          </a:p>
        </p:txBody>
      </p:sp>
      <p:pic>
        <p:nvPicPr>
          <p:cNvPr id="2" name="Picture 1"/>
          <p:cNvPicPr>
            <a:picLocks noChangeAspect="1"/>
          </p:cNvPicPr>
          <p:nvPr/>
        </p:nvPicPr>
        <p:blipFill>
          <a:blip r:embed="rId5"/>
          <a:stretch>
            <a:fillRect/>
          </a:stretch>
        </p:blipFill>
        <p:spPr>
          <a:xfrm>
            <a:off x="2627784" y="1439664"/>
            <a:ext cx="5976664" cy="4365600"/>
          </a:xfrm>
          <a:prstGeom prst="rect">
            <a:avLst/>
          </a:prstGeom>
        </p:spPr>
      </p:pic>
    </p:spTree>
    <p:extLst>
      <p:ext uri="{BB962C8B-B14F-4D97-AF65-F5344CB8AC3E}">
        <p14:creationId xmlns:p14="http://schemas.microsoft.com/office/powerpoint/2010/main" val="36290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76672"/>
            <a:ext cx="7920880" cy="646331"/>
          </a:xfrm>
          <a:prstGeom prst="rect">
            <a:avLst/>
          </a:prstGeom>
          <a:noFill/>
        </p:spPr>
        <p:txBody>
          <a:bodyPr wrap="square" rtlCol="0">
            <a:spAutoFit/>
          </a:bodyPr>
          <a:lstStyle/>
          <a:p>
            <a:r>
              <a:rPr lang="en-GB" sz="2000" b="1" dirty="0">
                <a:solidFill>
                  <a:srgbClr val="525252"/>
                </a:solidFill>
                <a:latin typeface="Arial" pitchFamily="34" charset="0"/>
              </a:rPr>
              <a:t>Problems With the Current Policy Agenda</a:t>
            </a:r>
          </a:p>
          <a:p>
            <a:r>
              <a:rPr lang="en-GB" sz="1600" dirty="0">
                <a:solidFill>
                  <a:srgbClr val="525252"/>
                </a:solidFill>
                <a:latin typeface="Arial" pitchFamily="34" charset="0"/>
              </a:rPr>
              <a:t>Part II: the FX regime (cont’d)</a:t>
            </a:r>
          </a:p>
        </p:txBody>
      </p:sp>
      <p:sp>
        <p:nvSpPr>
          <p:cNvPr id="6" name="2039315831.625403.125165.6251"/>
          <p:cNvSpPr>
            <a:spLocks noChangeArrowheads="1"/>
          </p:cNvSpPr>
          <p:nvPr>
            <p:custDataLst>
              <p:tags r:id="rId1"/>
            </p:custDataLst>
          </p:nvPr>
        </p:nvSpPr>
        <p:spPr bwMode="gray">
          <a:xfrm>
            <a:off x="467544" y="1520788"/>
            <a:ext cx="1819450" cy="46445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100" b="1" dirty="0">
                <a:latin typeface="Arial" pitchFamily="34" charset="0"/>
                <a:cs typeface="Arial" pitchFamily="34" charset="0"/>
              </a:rPr>
              <a:t>“Fair value” of the naira is not the issue. </a:t>
            </a:r>
            <a:r>
              <a:rPr lang="en-GB" sz="1100" dirty="0">
                <a:latin typeface="Arial" pitchFamily="34" charset="0"/>
                <a:cs typeface="Arial" pitchFamily="34" charset="0"/>
              </a:rPr>
              <a:t>The current crisis of confidence in NGN/US$ comes from a lack of transparency and functionality. </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On a trade and inflation weighted basis, the naira has gone from one of the most over-valued currencies in the world to one that is now </a:t>
            </a:r>
            <a:r>
              <a:rPr lang="en-GB" sz="1100" i="1" dirty="0">
                <a:latin typeface="Arial" pitchFamily="34" charset="0"/>
                <a:cs typeface="Arial" pitchFamily="34" charset="0"/>
              </a:rPr>
              <a:t>under</a:t>
            </a:r>
            <a:r>
              <a:rPr lang="en-GB" sz="1100" dirty="0">
                <a:latin typeface="Arial" pitchFamily="34" charset="0"/>
                <a:cs typeface="Arial" pitchFamily="34" charset="0"/>
              </a:rPr>
              <a:t> valued.</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This suggest that Nigeria is comparatively cheap – and indeed much cheaper than many countries with a long history of attracting capital from abroad.</a:t>
            </a:r>
          </a:p>
          <a:p>
            <a:pPr marL="171450" lvl="1" indent="-171450" defTabSz="1019175">
              <a:buClr>
                <a:srgbClr val="042556"/>
              </a:buClr>
            </a:pPr>
            <a:endParaRPr lang="en-GB" sz="1100" dirty="0">
              <a:solidFill>
                <a:srgbClr val="000000"/>
              </a:solidFill>
              <a:latin typeface="Arial" pitchFamily="34" charset="0"/>
              <a:cs typeface="Arial" pitchFamily="34" charset="0"/>
            </a:endParaRPr>
          </a:p>
        </p:txBody>
      </p:sp>
      <p:sp>
        <p:nvSpPr>
          <p:cNvPr id="5" name="Rectangle 4"/>
          <p:cNvSpPr>
            <a:spLocks noChangeAspect="1"/>
          </p:cNvSpPr>
          <p:nvPr/>
        </p:nvSpPr>
        <p:spPr>
          <a:xfrm>
            <a:off x="2483768" y="1340768"/>
            <a:ext cx="6237520" cy="4608512"/>
          </a:xfrm>
          <a:prstGeom prst="rect">
            <a:avLst/>
          </a:prstGeom>
          <a:noFill/>
          <a:ln w="12700">
            <a:solidFill>
              <a:srgbClr val="04255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GB" sz="1100"/>
          </a:p>
        </p:txBody>
      </p:sp>
      <p:sp>
        <p:nvSpPr>
          <p:cNvPr id="7" name="1158.375226.7528.875154.8751"/>
          <p:cNvSpPr>
            <a:spLocks noChangeArrowheads="1"/>
          </p:cNvSpPr>
          <p:nvPr>
            <p:custDataLst>
              <p:tags r:id="rId2"/>
            </p:custDataLst>
          </p:nvPr>
        </p:nvSpPr>
        <p:spPr bwMode="gray">
          <a:xfrm>
            <a:off x="2555776" y="5949280"/>
            <a:ext cx="3312368" cy="21602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175">
                <a:solidFill>
                  <a:srgbClr val="969696"/>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65647" tIns="24617" rIns="65647" bIns="41029"/>
          <a:lstStyle/>
          <a:p>
            <a:pPr>
              <a:tabLst>
                <a:tab pos="1633187" algn="r"/>
              </a:tabLst>
              <a:defRPr/>
            </a:pPr>
            <a:r>
              <a:rPr lang="en-GB" sz="1000" dirty="0">
                <a:solidFill>
                  <a:srgbClr val="000000"/>
                </a:solidFill>
                <a:latin typeface="Arial" pitchFamily="34" charset="0"/>
                <a:cs typeface="Arial" pitchFamily="34" charset="0"/>
              </a:rPr>
              <a:t>Source: </a:t>
            </a:r>
            <a:r>
              <a:rPr lang="en-GB" sz="1000" dirty="0" err="1">
                <a:solidFill>
                  <a:srgbClr val="000000"/>
                </a:solidFill>
                <a:latin typeface="Arial" pitchFamily="34" charset="0"/>
                <a:cs typeface="Arial" pitchFamily="34" charset="0"/>
              </a:rPr>
              <a:t>Bruegel</a:t>
            </a:r>
            <a:r>
              <a:rPr lang="en-GB" sz="1000" dirty="0">
                <a:solidFill>
                  <a:srgbClr val="000000"/>
                </a:solidFill>
                <a:latin typeface="Arial" pitchFamily="34" charset="0"/>
                <a:cs typeface="Arial" pitchFamily="34" charset="0"/>
              </a:rPr>
              <a:t>, Bloomberg</a:t>
            </a:r>
          </a:p>
        </p:txBody>
      </p:sp>
      <p:sp>
        <p:nvSpPr>
          <p:cNvPr id="9" name="Slide Number Placeholder 3"/>
          <p:cNvSpPr txBox="1">
            <a:spLocks/>
          </p:cNvSpPr>
          <p:nvPr/>
        </p:nvSpPr>
        <p:spPr>
          <a:xfrm>
            <a:off x="197514" y="6354460"/>
            <a:ext cx="394072" cy="309941"/>
          </a:xfrm>
          <a:prstGeom prst="rect">
            <a:avLst/>
          </a:prstGeom>
        </p:spPr>
        <p:txBody>
          <a:bodyPr/>
          <a:lstStyle/>
          <a:p>
            <a:pPr marR="0" lvl="0" indent="0" fontAlgn="auto">
              <a:lnSpc>
                <a:spcPct val="100000"/>
              </a:lnSpc>
              <a:spcBef>
                <a:spcPts val="0"/>
              </a:spcBef>
              <a:spcAft>
                <a:spcPts val="0"/>
              </a:spcAft>
              <a:buClrTx/>
              <a:buSzTx/>
              <a:buFontTx/>
              <a:buNone/>
              <a:tabLst/>
              <a:defRPr/>
            </a:pPr>
            <a:fld id="{068BDE61-2808-4D8B-B1E9-1B8FFFA6B146}" type="slidenum">
              <a:rPr lang="en-GB" sz="1200" smtClean="0">
                <a:solidFill>
                  <a:schemeClr val="tx1">
                    <a:tint val="75000"/>
                  </a:schemeClr>
                </a:solidFill>
              </a:rPr>
              <a:pPr marR="0" lvl="0" indent="0" fontAlgn="auto">
                <a:lnSpc>
                  <a:spcPct val="100000"/>
                </a:lnSpc>
                <a:spcBef>
                  <a:spcPts val="0"/>
                </a:spcBef>
                <a:spcAft>
                  <a:spcPts val="0"/>
                </a:spcAft>
                <a:buClrTx/>
                <a:buSzTx/>
                <a:buFontTx/>
                <a:buNone/>
                <a:tabLst/>
                <a:defRPr/>
              </a:pPr>
              <a:t>12</a:t>
            </a:fld>
            <a:endParaRPr lang="en-GB" sz="1200" dirty="0">
              <a:solidFill>
                <a:schemeClr val="tx1">
                  <a:tint val="75000"/>
                </a:schemeClr>
              </a:solidFill>
            </a:endParaRPr>
          </a:p>
        </p:txBody>
      </p:sp>
      <p:graphicFrame>
        <p:nvGraphicFramePr>
          <p:cNvPr id="10" name="Chart 9"/>
          <p:cNvGraphicFramePr>
            <a:graphicFrameLocks/>
          </p:cNvGraphicFramePr>
          <p:nvPr>
            <p:extLst>
              <p:ext uri="{D42A27DB-BD31-4B8C-83A1-F6EECF244321}">
                <p14:modId xmlns:p14="http://schemas.microsoft.com/office/powerpoint/2010/main" val="1502243866"/>
              </p:ext>
            </p:extLst>
          </p:nvPr>
        </p:nvGraphicFramePr>
        <p:xfrm>
          <a:off x="2483768" y="1340769"/>
          <a:ext cx="6237520" cy="4536504"/>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80734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76672"/>
            <a:ext cx="7920880" cy="646331"/>
          </a:xfrm>
          <a:prstGeom prst="rect">
            <a:avLst/>
          </a:prstGeom>
          <a:noFill/>
        </p:spPr>
        <p:txBody>
          <a:bodyPr wrap="square" rtlCol="0">
            <a:spAutoFit/>
          </a:bodyPr>
          <a:lstStyle/>
          <a:p>
            <a:r>
              <a:rPr lang="en-GB" sz="2000" b="1" dirty="0">
                <a:solidFill>
                  <a:srgbClr val="525252"/>
                </a:solidFill>
                <a:latin typeface="Arial" pitchFamily="34" charset="0"/>
              </a:rPr>
              <a:t>Problems With the Current Policy Mix</a:t>
            </a:r>
          </a:p>
          <a:p>
            <a:r>
              <a:rPr lang="en-GB" sz="1600" dirty="0">
                <a:solidFill>
                  <a:srgbClr val="525252"/>
                </a:solidFill>
                <a:latin typeface="Arial" pitchFamily="34" charset="0"/>
              </a:rPr>
              <a:t>Part II: the FX regime (cont’d)</a:t>
            </a:r>
          </a:p>
        </p:txBody>
      </p:sp>
      <p:sp>
        <p:nvSpPr>
          <p:cNvPr id="6" name="2039315831.625403.125165.6251"/>
          <p:cNvSpPr>
            <a:spLocks noChangeArrowheads="1"/>
          </p:cNvSpPr>
          <p:nvPr>
            <p:custDataLst>
              <p:tags r:id="rId1"/>
            </p:custDataLst>
          </p:nvPr>
        </p:nvSpPr>
        <p:spPr bwMode="gray">
          <a:xfrm>
            <a:off x="467544" y="1520788"/>
            <a:ext cx="1819450" cy="421246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100" b="1" dirty="0">
                <a:latin typeface="Arial" pitchFamily="34" charset="0"/>
                <a:cs typeface="Arial" pitchFamily="34" charset="0"/>
              </a:rPr>
              <a:t>Interest rates are not the issue. </a:t>
            </a:r>
            <a:r>
              <a:rPr lang="en-GB" sz="1100" dirty="0">
                <a:latin typeface="Arial" pitchFamily="34" charset="0"/>
                <a:cs typeface="Arial" pitchFamily="34" charset="0"/>
              </a:rPr>
              <a:t>In tandem with its currency reforms, the CBN has restored positive real interest rates.</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The changes have been dramatic: as recently as January, real interest rates were deeply negative in Nigeria.</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However, local currency returns are now among the most attractive in Africa, as well as the wider frontier universe.</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Under a more credible policy environment, this would help draw in capital from abroad, and incentivise locals with savings to keep their money onshore.</a:t>
            </a:r>
          </a:p>
          <a:p>
            <a:pPr marL="171450" lvl="1" indent="-171450" defTabSz="1019175">
              <a:buClr>
                <a:srgbClr val="042556"/>
              </a:buCl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endParaRPr lang="en-GB" sz="1100" dirty="0">
              <a:solidFill>
                <a:srgbClr val="C00000"/>
              </a:solidFill>
              <a:latin typeface="Arial" pitchFamily="34" charset="0"/>
              <a:cs typeface="Arial" pitchFamily="34" charset="0"/>
            </a:endParaRPr>
          </a:p>
          <a:p>
            <a:pPr marL="171450" lvl="1" indent="-171450" defTabSz="1019175">
              <a:buClr>
                <a:srgbClr val="042556"/>
              </a:buClr>
              <a:buFont typeface="Wingdings" pitchFamily="2" charset="2"/>
              <a:buChar char="§"/>
            </a:pPr>
            <a:endParaRPr lang="en-GB" sz="1100" dirty="0">
              <a:solidFill>
                <a:srgbClr val="C00000"/>
              </a:solidFill>
              <a:latin typeface="Arial" pitchFamily="34" charset="0"/>
              <a:cs typeface="Arial" pitchFamily="34" charset="0"/>
            </a:endParaRPr>
          </a:p>
          <a:p>
            <a:pPr marL="171450" lvl="1" indent="-171450" defTabSz="1019175">
              <a:buClr>
                <a:srgbClr val="042556"/>
              </a:buClr>
              <a:buFont typeface="Wingdings" pitchFamily="2" charset="2"/>
              <a:buChar char="§"/>
            </a:pPr>
            <a:endParaRPr lang="en-GB" sz="1100" dirty="0">
              <a:solidFill>
                <a:srgbClr val="C00000"/>
              </a:solidFill>
              <a:latin typeface="Arial" pitchFamily="34" charset="0"/>
              <a:cs typeface="Arial" pitchFamily="34" charset="0"/>
            </a:endParaRPr>
          </a:p>
          <a:p>
            <a:pPr marL="171450" lvl="1" indent="-171450" defTabSz="1019175">
              <a:buClr>
                <a:srgbClr val="042556"/>
              </a:buClr>
              <a:buFont typeface="Wingdings" pitchFamily="2" charset="2"/>
              <a:buChar char="§"/>
            </a:pPr>
            <a:endParaRPr lang="en-GB" sz="1100" dirty="0">
              <a:solidFill>
                <a:srgbClr val="C00000"/>
              </a:solidFill>
              <a:latin typeface="Arial" pitchFamily="34" charset="0"/>
              <a:cs typeface="Arial" pitchFamily="34" charset="0"/>
            </a:endParaRPr>
          </a:p>
          <a:p>
            <a:pPr marL="171450" lvl="1" indent="-171450" defTabSz="1019175">
              <a:buClr>
                <a:srgbClr val="042556"/>
              </a:buClr>
            </a:pPr>
            <a:endParaRPr lang="en-GB" sz="1100" dirty="0">
              <a:solidFill>
                <a:srgbClr val="000000"/>
              </a:solidFill>
              <a:latin typeface="Arial" pitchFamily="34" charset="0"/>
              <a:cs typeface="Arial" pitchFamily="34" charset="0"/>
            </a:endParaRPr>
          </a:p>
        </p:txBody>
      </p:sp>
      <p:sp>
        <p:nvSpPr>
          <p:cNvPr id="5" name="Rectangle 4"/>
          <p:cNvSpPr>
            <a:spLocks noChangeAspect="1"/>
          </p:cNvSpPr>
          <p:nvPr/>
        </p:nvSpPr>
        <p:spPr>
          <a:xfrm>
            <a:off x="2483768" y="1340768"/>
            <a:ext cx="6237520" cy="4608512"/>
          </a:xfrm>
          <a:prstGeom prst="rect">
            <a:avLst/>
          </a:prstGeom>
          <a:noFill/>
          <a:ln w="12700">
            <a:solidFill>
              <a:srgbClr val="04255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GB" sz="1100"/>
          </a:p>
        </p:txBody>
      </p:sp>
      <p:sp>
        <p:nvSpPr>
          <p:cNvPr id="7" name="1158.375226.7528.875154.8751"/>
          <p:cNvSpPr>
            <a:spLocks noChangeArrowheads="1"/>
          </p:cNvSpPr>
          <p:nvPr>
            <p:custDataLst>
              <p:tags r:id="rId2"/>
            </p:custDataLst>
          </p:nvPr>
        </p:nvSpPr>
        <p:spPr bwMode="gray">
          <a:xfrm>
            <a:off x="2555776" y="5949280"/>
            <a:ext cx="3312368" cy="21602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175">
                <a:solidFill>
                  <a:srgbClr val="969696"/>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65647" tIns="24617" rIns="65647" bIns="41029"/>
          <a:lstStyle/>
          <a:p>
            <a:pPr>
              <a:tabLst>
                <a:tab pos="1633187" algn="r"/>
              </a:tabLst>
              <a:defRPr/>
            </a:pPr>
            <a:r>
              <a:rPr lang="en-GB" sz="1000" dirty="0">
                <a:solidFill>
                  <a:srgbClr val="000000"/>
                </a:solidFill>
                <a:latin typeface="Arial" pitchFamily="34" charset="0"/>
                <a:cs typeface="Arial" pitchFamily="34" charset="0"/>
              </a:rPr>
              <a:t>Source: </a:t>
            </a:r>
            <a:r>
              <a:rPr lang="en-GB" sz="1000" dirty="0" err="1">
                <a:solidFill>
                  <a:srgbClr val="000000"/>
                </a:solidFill>
                <a:latin typeface="Arial" pitchFamily="34" charset="0"/>
                <a:cs typeface="Arial" pitchFamily="34" charset="0"/>
              </a:rPr>
              <a:t>Haver</a:t>
            </a:r>
            <a:r>
              <a:rPr lang="en-GB" sz="1000" dirty="0">
                <a:solidFill>
                  <a:srgbClr val="000000"/>
                </a:solidFill>
                <a:latin typeface="Arial" pitchFamily="34" charset="0"/>
                <a:cs typeface="Arial" pitchFamily="34" charset="0"/>
              </a:rPr>
              <a:t>, Bloomberg, Central banks</a:t>
            </a:r>
          </a:p>
        </p:txBody>
      </p:sp>
      <p:graphicFrame>
        <p:nvGraphicFramePr>
          <p:cNvPr id="9" name="Chart 8"/>
          <p:cNvGraphicFramePr/>
          <p:nvPr>
            <p:extLst>
              <p:ext uri="{D42A27DB-BD31-4B8C-83A1-F6EECF244321}">
                <p14:modId xmlns:p14="http://schemas.microsoft.com/office/powerpoint/2010/main" val="1094965877"/>
              </p:ext>
            </p:extLst>
          </p:nvPr>
        </p:nvGraphicFramePr>
        <p:xfrm>
          <a:off x="2555776" y="1421968"/>
          <a:ext cx="6165512" cy="4527312"/>
        </p:xfrm>
        <a:graphic>
          <a:graphicData uri="http://schemas.openxmlformats.org/drawingml/2006/chart">
            <c:chart xmlns:c="http://schemas.openxmlformats.org/drawingml/2006/chart" xmlns:r="http://schemas.openxmlformats.org/officeDocument/2006/relationships" r:id="rId5"/>
          </a:graphicData>
        </a:graphic>
      </p:graphicFrame>
      <p:sp>
        <p:nvSpPr>
          <p:cNvPr id="8" name="Slide Number Placeholder 3"/>
          <p:cNvSpPr txBox="1">
            <a:spLocks/>
          </p:cNvSpPr>
          <p:nvPr/>
        </p:nvSpPr>
        <p:spPr>
          <a:xfrm>
            <a:off x="197514" y="6354460"/>
            <a:ext cx="394072" cy="309941"/>
          </a:xfrm>
          <a:prstGeom prst="rect">
            <a:avLst/>
          </a:prstGeom>
        </p:spPr>
        <p:txBody>
          <a:bodyPr/>
          <a:lstStyle/>
          <a:p>
            <a:pPr marR="0" lvl="0" indent="0" fontAlgn="auto">
              <a:lnSpc>
                <a:spcPct val="100000"/>
              </a:lnSpc>
              <a:spcBef>
                <a:spcPts val="0"/>
              </a:spcBef>
              <a:spcAft>
                <a:spcPts val="0"/>
              </a:spcAft>
              <a:buClrTx/>
              <a:buSzTx/>
              <a:buFontTx/>
              <a:buNone/>
              <a:tabLst/>
              <a:defRPr/>
            </a:pPr>
            <a:fld id="{068BDE61-2808-4D8B-B1E9-1B8FFFA6B146}" type="slidenum">
              <a:rPr lang="en-GB" sz="1200" smtClean="0">
                <a:solidFill>
                  <a:schemeClr val="tx1">
                    <a:tint val="75000"/>
                  </a:schemeClr>
                </a:solidFill>
              </a:rPr>
              <a:pPr marR="0" lvl="0" indent="0" fontAlgn="auto">
                <a:lnSpc>
                  <a:spcPct val="100000"/>
                </a:lnSpc>
                <a:spcBef>
                  <a:spcPts val="0"/>
                </a:spcBef>
                <a:spcAft>
                  <a:spcPts val="0"/>
                </a:spcAft>
                <a:buClrTx/>
                <a:buSzTx/>
                <a:buFontTx/>
                <a:buNone/>
                <a:tabLst/>
                <a:defRPr/>
              </a:pPr>
              <a:t>13</a:t>
            </a:fld>
            <a:endParaRPr lang="en-GB" sz="1200" dirty="0">
              <a:solidFill>
                <a:schemeClr val="tx1">
                  <a:tint val="75000"/>
                </a:schemeClr>
              </a:solidFill>
            </a:endParaRPr>
          </a:p>
        </p:txBody>
      </p:sp>
    </p:spTree>
    <p:extLst>
      <p:ext uri="{BB962C8B-B14F-4D97-AF65-F5344CB8AC3E}">
        <p14:creationId xmlns:p14="http://schemas.microsoft.com/office/powerpoint/2010/main" val="362906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76672"/>
            <a:ext cx="7920880" cy="646331"/>
          </a:xfrm>
          <a:prstGeom prst="rect">
            <a:avLst/>
          </a:prstGeom>
          <a:noFill/>
        </p:spPr>
        <p:txBody>
          <a:bodyPr wrap="square" rtlCol="0">
            <a:spAutoFit/>
          </a:bodyPr>
          <a:lstStyle/>
          <a:p>
            <a:r>
              <a:rPr lang="en-GB" sz="2000" b="1" dirty="0">
                <a:solidFill>
                  <a:srgbClr val="525252"/>
                </a:solidFill>
                <a:latin typeface="Arial" pitchFamily="34" charset="0"/>
              </a:rPr>
              <a:t>Problems With the Current Policy Mix</a:t>
            </a:r>
          </a:p>
          <a:p>
            <a:r>
              <a:rPr lang="en-GB" sz="1600" dirty="0">
                <a:solidFill>
                  <a:srgbClr val="525252"/>
                </a:solidFill>
                <a:latin typeface="Arial" pitchFamily="34" charset="0"/>
              </a:rPr>
              <a:t>Part II: the FX regime (cont’d)</a:t>
            </a:r>
          </a:p>
        </p:txBody>
      </p:sp>
      <p:sp>
        <p:nvSpPr>
          <p:cNvPr id="6" name="2039315831.625403.125165.6251"/>
          <p:cNvSpPr>
            <a:spLocks noChangeArrowheads="1"/>
          </p:cNvSpPr>
          <p:nvPr>
            <p:custDataLst>
              <p:tags r:id="rId1"/>
            </p:custDataLst>
          </p:nvPr>
        </p:nvSpPr>
        <p:spPr bwMode="gray">
          <a:xfrm>
            <a:off x="478632" y="1408534"/>
            <a:ext cx="1819450" cy="45407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100" b="1" dirty="0">
                <a:latin typeface="Arial" pitchFamily="34" charset="0"/>
                <a:cs typeface="Arial" pitchFamily="34" charset="0"/>
              </a:rPr>
              <a:t>Asset prices are not the issue</a:t>
            </a:r>
            <a:r>
              <a:rPr lang="en-GB" sz="1100" dirty="0">
                <a:latin typeface="Arial" pitchFamily="34" charset="0"/>
                <a:cs typeface="Arial" pitchFamily="34" charset="0"/>
              </a:rPr>
              <a:t>. If anything they are exceeding attractive. Both P/B and P/E ratios are trading near record lows relative to their own 5-year range.</a:t>
            </a:r>
          </a:p>
          <a:p>
            <a:pPr marL="0" lvl="1" defTabSz="1019175">
              <a:buClr>
                <a:srgbClr val="042556"/>
              </a:buCl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At a time when Global (and many EM) stocks have rarely been more expensive, Nigerian stocks almost never been so cheap.</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The picture looks particularly out of sync for banks, where the sector is trading on a 1-year forward P/B ratio 0.5x while sector-wide ROEs for H1 2016 were 16.5%.</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Why are the policies that keep things this way being allowed to continue?</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endParaRPr lang="en-GB" sz="1100" dirty="0">
              <a:solidFill>
                <a:srgbClr val="C00000"/>
              </a:solidFill>
              <a:latin typeface="Arial" pitchFamily="34" charset="0"/>
              <a:cs typeface="Arial" pitchFamily="34" charset="0"/>
            </a:endParaRPr>
          </a:p>
          <a:p>
            <a:pPr marL="171450" lvl="1" indent="-171450" defTabSz="1019175">
              <a:buClr>
                <a:srgbClr val="042556"/>
              </a:buClr>
              <a:buFont typeface="Wingdings" pitchFamily="2" charset="2"/>
              <a:buChar char="§"/>
            </a:pPr>
            <a:endParaRPr lang="en-GB" sz="1100" dirty="0">
              <a:solidFill>
                <a:srgbClr val="C00000"/>
              </a:solidFill>
              <a:latin typeface="Arial" pitchFamily="34" charset="0"/>
              <a:cs typeface="Arial" pitchFamily="34" charset="0"/>
            </a:endParaRPr>
          </a:p>
          <a:p>
            <a:pPr marL="171450" lvl="1" indent="-171450" defTabSz="1019175">
              <a:buClr>
                <a:srgbClr val="042556"/>
              </a:buClr>
              <a:buFont typeface="Wingdings" pitchFamily="2" charset="2"/>
              <a:buChar char="§"/>
            </a:pPr>
            <a:endParaRPr lang="en-GB" sz="1100" dirty="0">
              <a:solidFill>
                <a:srgbClr val="C00000"/>
              </a:solidFill>
              <a:latin typeface="Arial" pitchFamily="34" charset="0"/>
              <a:cs typeface="Arial" pitchFamily="34" charset="0"/>
            </a:endParaRPr>
          </a:p>
          <a:p>
            <a:pPr marL="171450" lvl="1" indent="-171450" defTabSz="1019175">
              <a:buClr>
                <a:srgbClr val="042556"/>
              </a:buClr>
              <a:buFont typeface="Wingdings" pitchFamily="2" charset="2"/>
              <a:buChar char="§"/>
            </a:pPr>
            <a:endParaRPr lang="en-GB" sz="1100" dirty="0">
              <a:solidFill>
                <a:srgbClr val="C00000"/>
              </a:solidFill>
              <a:latin typeface="Arial" pitchFamily="34" charset="0"/>
              <a:cs typeface="Arial" pitchFamily="34" charset="0"/>
            </a:endParaRPr>
          </a:p>
          <a:p>
            <a:pPr marL="171450" lvl="1" indent="-171450" defTabSz="1019175">
              <a:buClr>
                <a:srgbClr val="042556"/>
              </a:buClr>
            </a:pPr>
            <a:endParaRPr lang="en-GB" sz="1100" dirty="0">
              <a:solidFill>
                <a:srgbClr val="000000"/>
              </a:solidFill>
              <a:latin typeface="Arial" pitchFamily="34" charset="0"/>
              <a:cs typeface="Arial" pitchFamily="34" charset="0"/>
            </a:endParaRPr>
          </a:p>
        </p:txBody>
      </p:sp>
      <p:sp>
        <p:nvSpPr>
          <p:cNvPr id="5" name="Rectangle 4"/>
          <p:cNvSpPr>
            <a:spLocks noChangeAspect="1"/>
          </p:cNvSpPr>
          <p:nvPr/>
        </p:nvSpPr>
        <p:spPr>
          <a:xfrm>
            <a:off x="2483768" y="1340768"/>
            <a:ext cx="6237520" cy="4608512"/>
          </a:xfrm>
          <a:prstGeom prst="rect">
            <a:avLst/>
          </a:prstGeom>
          <a:noFill/>
          <a:ln w="12700">
            <a:solidFill>
              <a:srgbClr val="04255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GB" sz="1100"/>
          </a:p>
        </p:txBody>
      </p:sp>
      <p:sp>
        <p:nvSpPr>
          <p:cNvPr id="7" name="1158.375226.7528.875154.8751"/>
          <p:cNvSpPr>
            <a:spLocks noChangeArrowheads="1"/>
          </p:cNvSpPr>
          <p:nvPr>
            <p:custDataLst>
              <p:tags r:id="rId2"/>
            </p:custDataLst>
          </p:nvPr>
        </p:nvSpPr>
        <p:spPr bwMode="gray">
          <a:xfrm>
            <a:off x="2555776" y="5949280"/>
            <a:ext cx="3312368" cy="21602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175">
                <a:solidFill>
                  <a:srgbClr val="969696"/>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65647" tIns="24617" rIns="65647" bIns="41029"/>
          <a:lstStyle/>
          <a:p>
            <a:pPr>
              <a:tabLst>
                <a:tab pos="1633187" algn="r"/>
              </a:tabLst>
              <a:defRPr/>
            </a:pPr>
            <a:r>
              <a:rPr lang="en-GB" sz="1000" dirty="0">
                <a:solidFill>
                  <a:srgbClr val="000000"/>
                </a:solidFill>
                <a:latin typeface="Arial" pitchFamily="34" charset="0"/>
                <a:cs typeface="Arial" pitchFamily="34" charset="0"/>
              </a:rPr>
              <a:t>Source: Bloomberg</a:t>
            </a:r>
          </a:p>
        </p:txBody>
      </p:sp>
      <p:graphicFrame>
        <p:nvGraphicFramePr>
          <p:cNvPr id="8" name="Chart 7"/>
          <p:cNvGraphicFramePr>
            <a:graphicFrameLocks noGrp="1"/>
          </p:cNvGraphicFramePr>
          <p:nvPr>
            <p:extLst>
              <p:ext uri="{D42A27DB-BD31-4B8C-83A1-F6EECF244321}">
                <p14:modId xmlns:p14="http://schemas.microsoft.com/office/powerpoint/2010/main" val="3602348012"/>
              </p:ext>
            </p:extLst>
          </p:nvPr>
        </p:nvGraphicFramePr>
        <p:xfrm>
          <a:off x="2555776" y="1401018"/>
          <a:ext cx="5832648" cy="4332238"/>
        </p:xfrm>
        <a:graphic>
          <a:graphicData uri="http://schemas.openxmlformats.org/drawingml/2006/chart">
            <c:chart xmlns:c="http://schemas.openxmlformats.org/drawingml/2006/chart" xmlns:r="http://schemas.openxmlformats.org/officeDocument/2006/relationships" r:id="rId5"/>
          </a:graphicData>
        </a:graphic>
      </p:graphicFrame>
      <p:sp>
        <p:nvSpPr>
          <p:cNvPr id="10" name="Slide Number Placeholder 3"/>
          <p:cNvSpPr txBox="1">
            <a:spLocks/>
          </p:cNvSpPr>
          <p:nvPr/>
        </p:nvSpPr>
        <p:spPr>
          <a:xfrm>
            <a:off x="197514" y="6354460"/>
            <a:ext cx="394072" cy="309941"/>
          </a:xfrm>
          <a:prstGeom prst="rect">
            <a:avLst/>
          </a:prstGeom>
        </p:spPr>
        <p:txBody>
          <a:bodyPr/>
          <a:lstStyle/>
          <a:p>
            <a:pPr marR="0" lvl="0" indent="0" fontAlgn="auto">
              <a:lnSpc>
                <a:spcPct val="100000"/>
              </a:lnSpc>
              <a:spcBef>
                <a:spcPts val="0"/>
              </a:spcBef>
              <a:spcAft>
                <a:spcPts val="0"/>
              </a:spcAft>
              <a:buClrTx/>
              <a:buSzTx/>
              <a:buFontTx/>
              <a:buNone/>
              <a:tabLst/>
              <a:defRPr/>
            </a:pPr>
            <a:fld id="{068BDE61-2808-4D8B-B1E9-1B8FFFA6B146}" type="slidenum">
              <a:rPr lang="en-GB" sz="1200" smtClean="0">
                <a:solidFill>
                  <a:schemeClr val="tx1">
                    <a:tint val="75000"/>
                  </a:schemeClr>
                </a:solidFill>
              </a:rPr>
              <a:pPr marR="0" lvl="0" indent="0" fontAlgn="auto">
                <a:lnSpc>
                  <a:spcPct val="100000"/>
                </a:lnSpc>
                <a:spcBef>
                  <a:spcPts val="0"/>
                </a:spcBef>
                <a:spcAft>
                  <a:spcPts val="0"/>
                </a:spcAft>
                <a:buClrTx/>
                <a:buSzTx/>
                <a:buFontTx/>
                <a:buNone/>
                <a:tabLst/>
                <a:defRPr/>
              </a:pPr>
              <a:t>14</a:t>
            </a:fld>
            <a:endParaRPr lang="en-GB" sz="1200" dirty="0">
              <a:solidFill>
                <a:schemeClr val="tx1">
                  <a:tint val="75000"/>
                </a:schemeClr>
              </a:solidFill>
            </a:endParaRPr>
          </a:p>
        </p:txBody>
      </p:sp>
    </p:spTree>
    <p:extLst>
      <p:ext uri="{BB962C8B-B14F-4D97-AF65-F5344CB8AC3E}">
        <p14:creationId xmlns:p14="http://schemas.microsoft.com/office/powerpoint/2010/main" val="362906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76672"/>
            <a:ext cx="7920880" cy="646331"/>
          </a:xfrm>
          <a:prstGeom prst="rect">
            <a:avLst/>
          </a:prstGeom>
          <a:noFill/>
        </p:spPr>
        <p:txBody>
          <a:bodyPr wrap="square" rtlCol="0">
            <a:spAutoFit/>
          </a:bodyPr>
          <a:lstStyle/>
          <a:p>
            <a:r>
              <a:rPr lang="en-GB" sz="2000" b="1" dirty="0">
                <a:solidFill>
                  <a:srgbClr val="525252"/>
                </a:solidFill>
                <a:latin typeface="Arial" pitchFamily="34" charset="0"/>
              </a:rPr>
              <a:t>How Bad Policies Are Perpetuated</a:t>
            </a:r>
          </a:p>
          <a:p>
            <a:r>
              <a:rPr lang="en-GB" sz="1600" dirty="0">
                <a:solidFill>
                  <a:srgbClr val="525252"/>
                </a:solidFill>
                <a:latin typeface="Arial" pitchFamily="34" charset="0"/>
              </a:rPr>
              <a:t>The CBN-FGN Nexus</a:t>
            </a:r>
          </a:p>
        </p:txBody>
      </p:sp>
      <p:sp>
        <p:nvSpPr>
          <p:cNvPr id="6" name="2039315831.625403.125165.6251"/>
          <p:cNvSpPr>
            <a:spLocks noChangeArrowheads="1"/>
          </p:cNvSpPr>
          <p:nvPr>
            <p:custDataLst>
              <p:tags r:id="rId1"/>
            </p:custDataLst>
          </p:nvPr>
        </p:nvSpPr>
        <p:spPr bwMode="gray">
          <a:xfrm>
            <a:off x="478632" y="1408534"/>
            <a:ext cx="1819450" cy="454074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100" b="1" dirty="0">
                <a:latin typeface="Arial" pitchFamily="34" charset="0"/>
                <a:cs typeface="Arial" pitchFamily="34" charset="0"/>
              </a:rPr>
              <a:t>The CBN-FGN relationship is no longer independent.</a:t>
            </a:r>
            <a:r>
              <a:rPr lang="en-GB" sz="1100" dirty="0">
                <a:latin typeface="Arial" pitchFamily="34" charset="0"/>
                <a:cs typeface="Arial" pitchFamily="34" charset="0"/>
              </a:rPr>
              <a:t> </a:t>
            </a:r>
          </a:p>
          <a:p>
            <a:pPr marL="0" lvl="1" defTabSz="1019175">
              <a:buClr>
                <a:srgbClr val="042556"/>
              </a:buCl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In fact one could argue their relationship has become unhealthy. CBN claims on the FGN now top  N4.7trn – equal to almost 50% of the FGN’s total domestic debts. </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This is a clear violation of the Central Bank Act of 2007 (Section 38.2) which caps advances to the FGN at 5% of last year’s revenues. The overdrafts alone are equal to more than 10x that prescribed limit, and are growing every month.</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Has the CBN become the government’s lender of last – or first – resort?</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endParaRPr lang="en-GB" sz="1100" dirty="0">
              <a:solidFill>
                <a:srgbClr val="C00000"/>
              </a:solidFill>
              <a:latin typeface="Arial" pitchFamily="34" charset="0"/>
              <a:cs typeface="Arial" pitchFamily="34" charset="0"/>
            </a:endParaRPr>
          </a:p>
          <a:p>
            <a:pPr marL="171450" lvl="1" indent="-171450" defTabSz="1019175">
              <a:buClr>
                <a:srgbClr val="042556"/>
              </a:buClr>
              <a:buFont typeface="Wingdings" pitchFamily="2" charset="2"/>
              <a:buChar char="§"/>
            </a:pPr>
            <a:endParaRPr lang="en-GB" sz="1100" dirty="0">
              <a:solidFill>
                <a:srgbClr val="C00000"/>
              </a:solidFill>
              <a:latin typeface="Arial" pitchFamily="34" charset="0"/>
              <a:cs typeface="Arial" pitchFamily="34" charset="0"/>
            </a:endParaRPr>
          </a:p>
          <a:p>
            <a:pPr marL="171450" lvl="1" indent="-171450" defTabSz="1019175">
              <a:buClr>
                <a:srgbClr val="042556"/>
              </a:buClr>
              <a:buFont typeface="Wingdings" pitchFamily="2" charset="2"/>
              <a:buChar char="§"/>
            </a:pPr>
            <a:endParaRPr lang="en-GB" sz="1100" dirty="0">
              <a:solidFill>
                <a:srgbClr val="C00000"/>
              </a:solidFill>
              <a:latin typeface="Arial" pitchFamily="34" charset="0"/>
              <a:cs typeface="Arial" pitchFamily="34" charset="0"/>
            </a:endParaRPr>
          </a:p>
          <a:p>
            <a:pPr marL="171450" lvl="1" indent="-171450" defTabSz="1019175">
              <a:buClr>
                <a:srgbClr val="042556"/>
              </a:buClr>
              <a:buFont typeface="Wingdings" pitchFamily="2" charset="2"/>
              <a:buChar char="§"/>
            </a:pPr>
            <a:endParaRPr lang="en-GB" sz="1100" dirty="0">
              <a:solidFill>
                <a:srgbClr val="C00000"/>
              </a:solidFill>
              <a:latin typeface="Arial" pitchFamily="34" charset="0"/>
              <a:cs typeface="Arial" pitchFamily="34" charset="0"/>
            </a:endParaRPr>
          </a:p>
          <a:p>
            <a:pPr marL="171450" lvl="1" indent="-171450" defTabSz="1019175">
              <a:buClr>
                <a:srgbClr val="042556"/>
              </a:buClr>
            </a:pPr>
            <a:endParaRPr lang="en-GB" sz="1100" dirty="0">
              <a:solidFill>
                <a:srgbClr val="000000"/>
              </a:solidFill>
              <a:latin typeface="Arial" pitchFamily="34" charset="0"/>
              <a:cs typeface="Arial" pitchFamily="34" charset="0"/>
            </a:endParaRPr>
          </a:p>
        </p:txBody>
      </p:sp>
      <p:sp>
        <p:nvSpPr>
          <p:cNvPr id="5" name="Rectangle 4"/>
          <p:cNvSpPr>
            <a:spLocks noChangeAspect="1"/>
          </p:cNvSpPr>
          <p:nvPr/>
        </p:nvSpPr>
        <p:spPr>
          <a:xfrm>
            <a:off x="2483768" y="1340768"/>
            <a:ext cx="6237520" cy="4608512"/>
          </a:xfrm>
          <a:prstGeom prst="rect">
            <a:avLst/>
          </a:prstGeom>
          <a:noFill/>
          <a:ln w="12700">
            <a:solidFill>
              <a:srgbClr val="04255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GB" sz="1100"/>
          </a:p>
        </p:txBody>
      </p:sp>
      <p:sp>
        <p:nvSpPr>
          <p:cNvPr id="7" name="1158.375226.7528.875154.8751"/>
          <p:cNvSpPr>
            <a:spLocks noChangeArrowheads="1"/>
          </p:cNvSpPr>
          <p:nvPr>
            <p:custDataLst>
              <p:tags r:id="rId2"/>
            </p:custDataLst>
          </p:nvPr>
        </p:nvSpPr>
        <p:spPr bwMode="gray">
          <a:xfrm>
            <a:off x="2555776" y="5949280"/>
            <a:ext cx="3312368" cy="21602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175">
                <a:solidFill>
                  <a:srgbClr val="969696"/>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65647" tIns="24617" rIns="65647" bIns="41029"/>
          <a:lstStyle/>
          <a:p>
            <a:pPr>
              <a:tabLst>
                <a:tab pos="1633187" algn="r"/>
              </a:tabLst>
              <a:defRPr/>
            </a:pPr>
            <a:r>
              <a:rPr lang="en-GB" sz="1000" dirty="0">
                <a:solidFill>
                  <a:srgbClr val="000000"/>
                </a:solidFill>
                <a:latin typeface="Arial" pitchFamily="34" charset="0"/>
                <a:cs typeface="Arial" pitchFamily="34" charset="0"/>
              </a:rPr>
              <a:t>Source: Central Bank of Nigeria</a:t>
            </a:r>
          </a:p>
        </p:txBody>
      </p:sp>
      <p:sp>
        <p:nvSpPr>
          <p:cNvPr id="10" name="Slide Number Placeholder 3"/>
          <p:cNvSpPr txBox="1">
            <a:spLocks/>
          </p:cNvSpPr>
          <p:nvPr/>
        </p:nvSpPr>
        <p:spPr>
          <a:xfrm>
            <a:off x="197514" y="6354460"/>
            <a:ext cx="394072" cy="309941"/>
          </a:xfrm>
          <a:prstGeom prst="rect">
            <a:avLst/>
          </a:prstGeom>
        </p:spPr>
        <p:txBody>
          <a:bodyPr/>
          <a:lstStyle/>
          <a:p>
            <a:pPr marR="0" lvl="0" indent="0" fontAlgn="auto">
              <a:lnSpc>
                <a:spcPct val="100000"/>
              </a:lnSpc>
              <a:spcBef>
                <a:spcPts val="0"/>
              </a:spcBef>
              <a:spcAft>
                <a:spcPts val="0"/>
              </a:spcAft>
              <a:buClrTx/>
              <a:buSzTx/>
              <a:buFontTx/>
              <a:buNone/>
              <a:tabLst/>
              <a:defRPr/>
            </a:pPr>
            <a:fld id="{068BDE61-2808-4D8B-B1E9-1B8FFFA6B146}" type="slidenum">
              <a:rPr lang="en-GB" sz="1200" smtClean="0">
                <a:solidFill>
                  <a:schemeClr val="tx1">
                    <a:tint val="75000"/>
                  </a:schemeClr>
                </a:solidFill>
              </a:rPr>
              <a:pPr marR="0" lvl="0" indent="0" fontAlgn="auto">
                <a:lnSpc>
                  <a:spcPct val="100000"/>
                </a:lnSpc>
                <a:spcBef>
                  <a:spcPts val="0"/>
                </a:spcBef>
                <a:spcAft>
                  <a:spcPts val="0"/>
                </a:spcAft>
                <a:buClrTx/>
                <a:buSzTx/>
                <a:buFontTx/>
                <a:buNone/>
                <a:tabLst/>
                <a:defRPr/>
              </a:pPr>
              <a:t>15</a:t>
            </a:fld>
            <a:endParaRPr lang="en-GB" sz="1200" dirty="0">
              <a:solidFill>
                <a:schemeClr val="tx1">
                  <a:tint val="75000"/>
                </a:schemeClr>
              </a:solidFill>
            </a:endParaRPr>
          </a:p>
        </p:txBody>
      </p:sp>
      <p:graphicFrame>
        <p:nvGraphicFramePr>
          <p:cNvPr id="16" name="Chart 15"/>
          <p:cNvGraphicFramePr>
            <a:graphicFrameLocks/>
          </p:cNvGraphicFramePr>
          <p:nvPr>
            <p:extLst>
              <p:ext uri="{D42A27DB-BD31-4B8C-83A1-F6EECF244321}">
                <p14:modId xmlns:p14="http://schemas.microsoft.com/office/powerpoint/2010/main" val="4169085661"/>
              </p:ext>
            </p:extLst>
          </p:nvPr>
        </p:nvGraphicFramePr>
        <p:xfrm>
          <a:off x="2568476" y="1408534"/>
          <a:ext cx="6035972" cy="439673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1733532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76672"/>
            <a:ext cx="7920880" cy="646331"/>
          </a:xfrm>
          <a:prstGeom prst="rect">
            <a:avLst/>
          </a:prstGeom>
          <a:noFill/>
        </p:spPr>
        <p:txBody>
          <a:bodyPr wrap="square" rtlCol="0">
            <a:spAutoFit/>
          </a:bodyPr>
          <a:lstStyle/>
          <a:p>
            <a:r>
              <a:rPr lang="en-GB" sz="2000" b="1" dirty="0">
                <a:solidFill>
                  <a:srgbClr val="525252"/>
                </a:solidFill>
                <a:latin typeface="Arial" pitchFamily="34" charset="0"/>
              </a:rPr>
              <a:t>The Deepening Macro Risks</a:t>
            </a:r>
          </a:p>
          <a:p>
            <a:r>
              <a:rPr lang="en-GB" sz="1600" dirty="0">
                <a:solidFill>
                  <a:srgbClr val="525252"/>
                </a:solidFill>
                <a:latin typeface="Arial" pitchFamily="34" charset="0"/>
              </a:rPr>
              <a:t>How policy gridlock is spilling over into the economy</a:t>
            </a:r>
          </a:p>
        </p:txBody>
      </p:sp>
      <p:sp>
        <p:nvSpPr>
          <p:cNvPr id="7" name="2039315831.625403.125165.6251"/>
          <p:cNvSpPr>
            <a:spLocks noChangeArrowheads="1"/>
          </p:cNvSpPr>
          <p:nvPr>
            <p:custDataLst>
              <p:tags r:id="rId1"/>
            </p:custDataLst>
          </p:nvPr>
        </p:nvSpPr>
        <p:spPr bwMode="gray">
          <a:xfrm>
            <a:off x="351260" y="4871766"/>
            <a:ext cx="1819450" cy="133214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100" dirty="0">
                <a:latin typeface="Arial" pitchFamily="34" charset="0"/>
                <a:cs typeface="Arial" pitchFamily="34" charset="0"/>
              </a:rPr>
              <a:t>Without the right policies to encourage </a:t>
            </a:r>
            <a:r>
              <a:rPr lang="en-GB" sz="1100" b="1" dirty="0">
                <a:latin typeface="Arial" pitchFamily="34" charset="0"/>
                <a:cs typeface="Arial" pitchFamily="34" charset="0"/>
              </a:rPr>
              <a:t>investment</a:t>
            </a:r>
            <a:r>
              <a:rPr lang="en-GB" sz="1100" dirty="0">
                <a:latin typeface="Arial" pitchFamily="34" charset="0"/>
                <a:cs typeface="Arial" pitchFamily="34" charset="0"/>
              </a:rPr>
              <a:t> – which necessarily begin with the FX regime – growth is unlikely to recover and may even continue to fall.</a:t>
            </a:r>
          </a:p>
        </p:txBody>
      </p:sp>
      <p:sp>
        <p:nvSpPr>
          <p:cNvPr id="9" name="2039315831.625403.125165.6251"/>
          <p:cNvSpPr>
            <a:spLocks noChangeArrowheads="1"/>
          </p:cNvSpPr>
          <p:nvPr>
            <p:custDataLst>
              <p:tags r:id="rId2"/>
            </p:custDataLst>
          </p:nvPr>
        </p:nvSpPr>
        <p:spPr bwMode="gray">
          <a:xfrm>
            <a:off x="2555776" y="4871766"/>
            <a:ext cx="1819450" cy="133214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100" dirty="0">
                <a:latin typeface="Arial" pitchFamily="34" charset="0"/>
                <a:cs typeface="Arial" pitchFamily="34" charset="0"/>
              </a:rPr>
              <a:t>In the absence of economic growth, the banking sector will find it hard to grow out of its </a:t>
            </a:r>
            <a:r>
              <a:rPr lang="en-GB" sz="1100" b="1" dirty="0">
                <a:latin typeface="Arial" pitchFamily="34" charset="0"/>
                <a:cs typeface="Arial" pitchFamily="34" charset="0"/>
              </a:rPr>
              <a:t>asset quality </a:t>
            </a:r>
            <a:r>
              <a:rPr lang="en-GB" sz="1100" dirty="0">
                <a:latin typeface="Arial" pitchFamily="34" charset="0"/>
                <a:cs typeface="Arial" pitchFamily="34" charset="0"/>
              </a:rPr>
              <a:t>issues, with NPLs already high and still rising.</a:t>
            </a:r>
          </a:p>
        </p:txBody>
      </p:sp>
      <p:sp>
        <p:nvSpPr>
          <p:cNvPr id="10" name="2039315831.625403.125165.6251"/>
          <p:cNvSpPr>
            <a:spLocks noChangeArrowheads="1"/>
          </p:cNvSpPr>
          <p:nvPr>
            <p:custDataLst>
              <p:tags r:id="rId3"/>
            </p:custDataLst>
          </p:nvPr>
        </p:nvSpPr>
        <p:spPr bwMode="gray">
          <a:xfrm>
            <a:off x="4738216" y="4882728"/>
            <a:ext cx="1819450" cy="133214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100" dirty="0">
                <a:latin typeface="Arial" pitchFamily="34" charset="0"/>
                <a:cs typeface="Arial" pitchFamily="34" charset="0"/>
              </a:rPr>
              <a:t>Rising NPLs continue to erode banks’ capital, yet </a:t>
            </a:r>
            <a:r>
              <a:rPr lang="en-GB" sz="1100" b="1" dirty="0">
                <a:latin typeface="Arial" pitchFamily="34" charset="0"/>
                <a:cs typeface="Arial" pitchFamily="34" charset="0"/>
              </a:rPr>
              <a:t>new capital </a:t>
            </a:r>
            <a:r>
              <a:rPr lang="en-GB" sz="1100" dirty="0">
                <a:latin typeface="Arial" pitchFamily="34" charset="0"/>
                <a:cs typeface="Arial" pitchFamily="34" charset="0"/>
              </a:rPr>
              <a:t>is very difficult to raise when the FX regime deters all investment into Nigeria.</a:t>
            </a:r>
          </a:p>
          <a:p>
            <a:pPr marL="171450" lvl="1" indent="-171450" defTabSz="1019175">
              <a:buClr>
                <a:srgbClr val="042556"/>
              </a:buClr>
            </a:pPr>
            <a:r>
              <a:rPr lang="en-GB" sz="1100" dirty="0">
                <a:solidFill>
                  <a:srgbClr val="C00000"/>
                </a:solidFill>
                <a:latin typeface="Arial" pitchFamily="34" charset="0"/>
                <a:cs typeface="Arial" pitchFamily="34" charset="0"/>
              </a:rPr>
              <a:t> </a:t>
            </a:r>
          </a:p>
        </p:txBody>
      </p:sp>
      <p:sp>
        <p:nvSpPr>
          <p:cNvPr id="11" name="Rectangle 10"/>
          <p:cNvSpPr>
            <a:spLocks noChangeAspect="1"/>
          </p:cNvSpPr>
          <p:nvPr/>
        </p:nvSpPr>
        <p:spPr>
          <a:xfrm>
            <a:off x="323528" y="1184559"/>
            <a:ext cx="8397760" cy="3411070"/>
          </a:xfrm>
          <a:prstGeom prst="rect">
            <a:avLst/>
          </a:prstGeom>
          <a:noFill/>
          <a:ln w="12700">
            <a:solidFill>
              <a:srgbClr val="04255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GB" sz="1100"/>
          </a:p>
        </p:txBody>
      </p:sp>
      <p:sp>
        <p:nvSpPr>
          <p:cNvPr id="12" name="1158.375226.7528.875154.8751"/>
          <p:cNvSpPr>
            <a:spLocks noChangeArrowheads="1"/>
          </p:cNvSpPr>
          <p:nvPr>
            <p:custDataLst>
              <p:tags r:id="rId4"/>
            </p:custDataLst>
          </p:nvPr>
        </p:nvSpPr>
        <p:spPr bwMode="gray">
          <a:xfrm>
            <a:off x="6933706" y="4614678"/>
            <a:ext cx="1454718" cy="21602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175">
                <a:solidFill>
                  <a:srgbClr val="969696"/>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65647" tIns="24617" rIns="65647" bIns="41029"/>
          <a:lstStyle/>
          <a:p>
            <a:pPr>
              <a:tabLst>
                <a:tab pos="1633187" algn="r"/>
              </a:tabLst>
              <a:defRPr/>
            </a:pPr>
            <a:r>
              <a:rPr lang="en-GB" sz="1000" dirty="0">
                <a:solidFill>
                  <a:srgbClr val="000000"/>
                </a:solidFill>
                <a:latin typeface="Arial" pitchFamily="34" charset="0"/>
                <a:cs typeface="Arial" pitchFamily="34" charset="0"/>
              </a:rPr>
              <a:t>Source: CBN, NBS</a:t>
            </a:r>
          </a:p>
        </p:txBody>
      </p:sp>
      <p:sp>
        <p:nvSpPr>
          <p:cNvPr id="13" name="Slide Number Placeholder 3"/>
          <p:cNvSpPr txBox="1">
            <a:spLocks/>
          </p:cNvSpPr>
          <p:nvPr/>
        </p:nvSpPr>
        <p:spPr>
          <a:xfrm>
            <a:off x="197514" y="6354460"/>
            <a:ext cx="394072" cy="309941"/>
          </a:xfrm>
          <a:prstGeom prst="rect">
            <a:avLst/>
          </a:prstGeom>
        </p:spPr>
        <p:txBody>
          <a:bodyPr/>
          <a:lstStyle/>
          <a:p>
            <a:pPr marR="0" lvl="0" indent="0" fontAlgn="auto">
              <a:lnSpc>
                <a:spcPct val="100000"/>
              </a:lnSpc>
              <a:spcBef>
                <a:spcPts val="0"/>
              </a:spcBef>
              <a:spcAft>
                <a:spcPts val="0"/>
              </a:spcAft>
              <a:buClrTx/>
              <a:buSzTx/>
              <a:buFontTx/>
              <a:buNone/>
              <a:tabLst/>
              <a:defRPr/>
            </a:pPr>
            <a:fld id="{068BDE61-2808-4D8B-B1E9-1B8FFFA6B146}" type="slidenum">
              <a:rPr lang="en-GB" sz="1200" smtClean="0">
                <a:solidFill>
                  <a:schemeClr val="tx1">
                    <a:tint val="75000"/>
                  </a:schemeClr>
                </a:solidFill>
              </a:rPr>
              <a:pPr marR="0" lvl="0" indent="0" fontAlgn="auto">
                <a:lnSpc>
                  <a:spcPct val="100000"/>
                </a:lnSpc>
                <a:spcBef>
                  <a:spcPts val="0"/>
                </a:spcBef>
                <a:spcAft>
                  <a:spcPts val="0"/>
                </a:spcAft>
                <a:buClrTx/>
                <a:buSzTx/>
                <a:buFontTx/>
                <a:buNone/>
                <a:tabLst/>
                <a:defRPr/>
              </a:pPr>
              <a:t>16</a:t>
            </a:fld>
            <a:endParaRPr lang="en-GB" sz="1200" dirty="0">
              <a:solidFill>
                <a:schemeClr val="tx1">
                  <a:tint val="75000"/>
                </a:schemeClr>
              </a:solidFill>
            </a:endParaRPr>
          </a:p>
        </p:txBody>
      </p:sp>
      <p:graphicFrame>
        <p:nvGraphicFramePr>
          <p:cNvPr id="14" name="Chart 13"/>
          <p:cNvGraphicFramePr>
            <a:graphicFrameLocks/>
          </p:cNvGraphicFramePr>
          <p:nvPr>
            <p:extLst>
              <p:ext uri="{D42A27DB-BD31-4B8C-83A1-F6EECF244321}">
                <p14:modId xmlns:p14="http://schemas.microsoft.com/office/powerpoint/2010/main" val="1498190649"/>
              </p:ext>
            </p:extLst>
          </p:nvPr>
        </p:nvGraphicFramePr>
        <p:xfrm>
          <a:off x="4716016" y="1257584"/>
          <a:ext cx="3975432" cy="3251536"/>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15" name="Chart 14"/>
          <p:cNvGraphicFramePr>
            <a:graphicFrameLocks/>
          </p:cNvGraphicFramePr>
          <p:nvPr>
            <p:extLst>
              <p:ext uri="{D42A27DB-BD31-4B8C-83A1-F6EECF244321}">
                <p14:modId xmlns:p14="http://schemas.microsoft.com/office/powerpoint/2010/main" val="3036055872"/>
              </p:ext>
            </p:extLst>
          </p:nvPr>
        </p:nvGraphicFramePr>
        <p:xfrm>
          <a:off x="323528" y="1257584"/>
          <a:ext cx="4392488" cy="3251536"/>
        </p:xfrm>
        <a:graphic>
          <a:graphicData uri="http://schemas.openxmlformats.org/drawingml/2006/chart">
            <c:chart xmlns:c="http://schemas.openxmlformats.org/drawingml/2006/chart" xmlns:r="http://schemas.openxmlformats.org/officeDocument/2006/relationships" r:id="rId9"/>
          </a:graphicData>
        </a:graphic>
      </p:graphicFrame>
      <p:sp>
        <p:nvSpPr>
          <p:cNvPr id="16" name="2039315831.625403.125165.6251"/>
          <p:cNvSpPr>
            <a:spLocks noChangeArrowheads="1"/>
          </p:cNvSpPr>
          <p:nvPr>
            <p:custDataLst>
              <p:tags r:id="rId5"/>
            </p:custDataLst>
          </p:nvPr>
        </p:nvSpPr>
        <p:spPr bwMode="gray">
          <a:xfrm>
            <a:off x="6871998" y="4882728"/>
            <a:ext cx="1819450" cy="133214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100" dirty="0">
                <a:latin typeface="Arial" pitchFamily="34" charset="0"/>
                <a:cs typeface="Arial" pitchFamily="34" charset="0"/>
              </a:rPr>
              <a:t>The FGN and CBN lack the resources for AMCON 2.0, and through their policies are pushing the cost of resolving the banking crisis onto the </a:t>
            </a:r>
            <a:r>
              <a:rPr lang="en-GB" sz="1100" b="1" dirty="0">
                <a:latin typeface="Arial" pitchFamily="34" charset="0"/>
                <a:cs typeface="Arial" pitchFamily="34" charset="0"/>
              </a:rPr>
              <a:t>household sector</a:t>
            </a:r>
            <a:r>
              <a:rPr lang="en-GB" sz="1100" dirty="0">
                <a:latin typeface="Arial" pitchFamily="34" charset="0"/>
                <a:cs typeface="Arial" pitchFamily="34" charset="0"/>
              </a:rPr>
              <a:t>.</a:t>
            </a:r>
          </a:p>
          <a:p>
            <a:pPr marL="171450" lvl="1" indent="-171450" defTabSz="1019175">
              <a:buClr>
                <a:srgbClr val="042556"/>
              </a:buClr>
            </a:pPr>
            <a:r>
              <a:rPr lang="en-GB" sz="1100" dirty="0">
                <a:solidFill>
                  <a:srgbClr val="C00000"/>
                </a:solidFill>
                <a:latin typeface="Arial" pitchFamily="34" charset="0"/>
                <a:cs typeface="Arial" pitchFamily="34" charset="0"/>
              </a:rPr>
              <a:t> </a:t>
            </a:r>
          </a:p>
        </p:txBody>
      </p:sp>
    </p:spTree>
    <p:extLst>
      <p:ext uri="{BB962C8B-B14F-4D97-AF65-F5344CB8AC3E}">
        <p14:creationId xmlns:p14="http://schemas.microsoft.com/office/powerpoint/2010/main" val="362906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76672"/>
            <a:ext cx="7920880" cy="646331"/>
          </a:xfrm>
          <a:prstGeom prst="rect">
            <a:avLst/>
          </a:prstGeom>
          <a:noFill/>
        </p:spPr>
        <p:txBody>
          <a:bodyPr wrap="square" rtlCol="0">
            <a:spAutoFit/>
          </a:bodyPr>
          <a:lstStyle/>
          <a:p>
            <a:r>
              <a:rPr lang="en-GB" sz="2000" b="1" dirty="0">
                <a:solidFill>
                  <a:srgbClr val="525252"/>
                </a:solidFill>
                <a:latin typeface="Arial" pitchFamily="34" charset="0"/>
              </a:rPr>
              <a:t>The Deepening Macro Risks</a:t>
            </a:r>
          </a:p>
          <a:p>
            <a:r>
              <a:rPr lang="en-GB" sz="1600" dirty="0">
                <a:solidFill>
                  <a:srgbClr val="525252"/>
                </a:solidFill>
                <a:latin typeface="Arial" pitchFamily="34" charset="0"/>
              </a:rPr>
              <a:t>Following in Egypt’s footstep’s?</a:t>
            </a:r>
          </a:p>
        </p:txBody>
      </p:sp>
      <p:sp>
        <p:nvSpPr>
          <p:cNvPr id="6" name="2039315831.625403.125165.6251"/>
          <p:cNvSpPr>
            <a:spLocks noChangeArrowheads="1"/>
          </p:cNvSpPr>
          <p:nvPr>
            <p:custDataLst>
              <p:tags r:id="rId1"/>
            </p:custDataLst>
          </p:nvPr>
        </p:nvSpPr>
        <p:spPr bwMode="gray">
          <a:xfrm>
            <a:off x="478632" y="1408534"/>
            <a:ext cx="1819450" cy="494592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100" dirty="0">
                <a:latin typeface="Arial" pitchFamily="34" charset="0"/>
                <a:cs typeface="Arial" pitchFamily="34" charset="0"/>
              </a:rPr>
              <a:t>As a strategically important country in the geopolitics of the Middle East, </a:t>
            </a:r>
            <a:r>
              <a:rPr lang="en-GB" sz="1100" b="1" dirty="0">
                <a:latin typeface="Arial" pitchFamily="34" charset="0"/>
                <a:cs typeface="Arial" pitchFamily="34" charset="0"/>
              </a:rPr>
              <a:t>Egypt was able to resist market forces for years</a:t>
            </a:r>
            <a:r>
              <a:rPr lang="en-GB" sz="1100" dirty="0">
                <a:latin typeface="Arial" pitchFamily="34" charset="0"/>
                <a:cs typeface="Arial" pitchFamily="34" charset="0"/>
              </a:rPr>
              <a:t> thanks to GCC support.</a:t>
            </a:r>
          </a:p>
          <a:p>
            <a:pPr marL="0" lvl="1" defTabSz="1019175">
              <a:buClr>
                <a:srgbClr val="042556"/>
              </a:buCl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But having exhausted all sources of concessional financing, it is now in the throes of a painful fiscal and macro adjustment, imposed by the IMF.</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Revenues will need to be raised by +5pp of GDP (+50% in absolute terms); a new VAT (of 13%) is being imposed; central bank financing (historically 50% of the budget deficit) will likely be cut off; and new concessional loans will be subject to passing quarterly IMF reviews.</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b="1" dirty="0">
                <a:latin typeface="Arial" pitchFamily="34" charset="0"/>
                <a:cs typeface="Arial" pitchFamily="34" charset="0"/>
              </a:rPr>
              <a:t>Is there where Nigeria is headed?</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endParaRPr lang="en-GB" sz="1100" dirty="0">
              <a:solidFill>
                <a:srgbClr val="C00000"/>
              </a:solidFill>
              <a:latin typeface="Arial" pitchFamily="34" charset="0"/>
              <a:cs typeface="Arial" pitchFamily="34" charset="0"/>
            </a:endParaRPr>
          </a:p>
          <a:p>
            <a:pPr marL="171450" lvl="1" indent="-171450" defTabSz="1019175">
              <a:buClr>
                <a:srgbClr val="042556"/>
              </a:buClr>
              <a:buFont typeface="Wingdings" pitchFamily="2" charset="2"/>
              <a:buChar char="§"/>
            </a:pPr>
            <a:endParaRPr lang="en-GB" sz="1100" dirty="0">
              <a:solidFill>
                <a:srgbClr val="C00000"/>
              </a:solidFill>
              <a:latin typeface="Arial" pitchFamily="34" charset="0"/>
              <a:cs typeface="Arial" pitchFamily="34" charset="0"/>
            </a:endParaRPr>
          </a:p>
          <a:p>
            <a:pPr marL="171450" lvl="1" indent="-171450" defTabSz="1019175">
              <a:buClr>
                <a:srgbClr val="042556"/>
              </a:buClr>
              <a:buFont typeface="Wingdings" pitchFamily="2" charset="2"/>
              <a:buChar char="§"/>
            </a:pPr>
            <a:endParaRPr lang="en-GB" sz="1100" dirty="0">
              <a:solidFill>
                <a:srgbClr val="C00000"/>
              </a:solidFill>
              <a:latin typeface="Arial" pitchFamily="34" charset="0"/>
              <a:cs typeface="Arial" pitchFamily="34" charset="0"/>
            </a:endParaRPr>
          </a:p>
          <a:p>
            <a:pPr marL="171450" lvl="1" indent="-171450" defTabSz="1019175">
              <a:buClr>
                <a:srgbClr val="042556"/>
              </a:buClr>
              <a:buFont typeface="Wingdings" pitchFamily="2" charset="2"/>
              <a:buChar char="§"/>
            </a:pPr>
            <a:endParaRPr lang="en-GB" sz="1100" dirty="0">
              <a:solidFill>
                <a:srgbClr val="C00000"/>
              </a:solidFill>
              <a:latin typeface="Arial" pitchFamily="34" charset="0"/>
              <a:cs typeface="Arial" pitchFamily="34" charset="0"/>
            </a:endParaRPr>
          </a:p>
          <a:p>
            <a:pPr marL="171450" lvl="1" indent="-171450" defTabSz="1019175">
              <a:buClr>
                <a:srgbClr val="042556"/>
              </a:buClr>
            </a:pPr>
            <a:endParaRPr lang="en-GB" sz="1100" dirty="0">
              <a:solidFill>
                <a:srgbClr val="000000"/>
              </a:solidFill>
              <a:latin typeface="Arial" pitchFamily="34" charset="0"/>
              <a:cs typeface="Arial" pitchFamily="34" charset="0"/>
            </a:endParaRPr>
          </a:p>
        </p:txBody>
      </p:sp>
      <p:sp>
        <p:nvSpPr>
          <p:cNvPr id="5" name="Rectangle 4"/>
          <p:cNvSpPr>
            <a:spLocks noChangeAspect="1"/>
          </p:cNvSpPr>
          <p:nvPr/>
        </p:nvSpPr>
        <p:spPr>
          <a:xfrm>
            <a:off x="2483768" y="1340768"/>
            <a:ext cx="6237520" cy="4608512"/>
          </a:xfrm>
          <a:prstGeom prst="rect">
            <a:avLst/>
          </a:prstGeom>
          <a:noFill/>
          <a:ln w="12700">
            <a:solidFill>
              <a:srgbClr val="04255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GB" sz="1100"/>
          </a:p>
        </p:txBody>
      </p:sp>
      <p:sp>
        <p:nvSpPr>
          <p:cNvPr id="7" name="1158.375226.7528.875154.8751"/>
          <p:cNvSpPr>
            <a:spLocks noChangeArrowheads="1"/>
          </p:cNvSpPr>
          <p:nvPr>
            <p:custDataLst>
              <p:tags r:id="rId2"/>
            </p:custDataLst>
          </p:nvPr>
        </p:nvSpPr>
        <p:spPr bwMode="gray">
          <a:xfrm>
            <a:off x="2555776" y="5949280"/>
            <a:ext cx="3312368" cy="21602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175">
                <a:solidFill>
                  <a:srgbClr val="969696"/>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65647" tIns="24617" rIns="65647" bIns="41029"/>
          <a:lstStyle/>
          <a:p>
            <a:pPr>
              <a:tabLst>
                <a:tab pos="1633187" algn="r"/>
              </a:tabLst>
              <a:defRPr/>
            </a:pPr>
            <a:r>
              <a:rPr lang="en-GB" sz="1000" dirty="0">
                <a:solidFill>
                  <a:srgbClr val="000000"/>
                </a:solidFill>
                <a:latin typeface="Arial" pitchFamily="34" charset="0"/>
                <a:cs typeface="Arial" pitchFamily="34" charset="0"/>
              </a:rPr>
              <a:t>Source: IMF</a:t>
            </a:r>
          </a:p>
        </p:txBody>
      </p:sp>
      <p:sp>
        <p:nvSpPr>
          <p:cNvPr id="10" name="Slide Number Placeholder 3"/>
          <p:cNvSpPr txBox="1">
            <a:spLocks/>
          </p:cNvSpPr>
          <p:nvPr/>
        </p:nvSpPr>
        <p:spPr>
          <a:xfrm>
            <a:off x="197514" y="6354460"/>
            <a:ext cx="394072" cy="309941"/>
          </a:xfrm>
          <a:prstGeom prst="rect">
            <a:avLst/>
          </a:prstGeom>
        </p:spPr>
        <p:txBody>
          <a:bodyPr/>
          <a:lstStyle/>
          <a:p>
            <a:pPr marR="0" lvl="0" indent="0" fontAlgn="auto">
              <a:lnSpc>
                <a:spcPct val="100000"/>
              </a:lnSpc>
              <a:spcBef>
                <a:spcPts val="0"/>
              </a:spcBef>
              <a:spcAft>
                <a:spcPts val="0"/>
              </a:spcAft>
              <a:buClrTx/>
              <a:buSzTx/>
              <a:buFontTx/>
              <a:buNone/>
              <a:tabLst/>
              <a:defRPr/>
            </a:pPr>
            <a:fld id="{068BDE61-2808-4D8B-B1E9-1B8FFFA6B146}" type="slidenum">
              <a:rPr lang="en-GB" sz="1200" smtClean="0">
                <a:solidFill>
                  <a:schemeClr val="tx1">
                    <a:tint val="75000"/>
                  </a:schemeClr>
                </a:solidFill>
              </a:rPr>
              <a:pPr marR="0" lvl="0" indent="0" fontAlgn="auto">
                <a:lnSpc>
                  <a:spcPct val="100000"/>
                </a:lnSpc>
                <a:spcBef>
                  <a:spcPts val="0"/>
                </a:spcBef>
                <a:spcAft>
                  <a:spcPts val="0"/>
                </a:spcAft>
                <a:buClrTx/>
                <a:buSzTx/>
                <a:buFontTx/>
                <a:buNone/>
                <a:tabLst/>
                <a:defRPr/>
              </a:pPr>
              <a:t>17</a:t>
            </a:fld>
            <a:endParaRPr lang="en-GB" sz="1200" dirty="0">
              <a:solidFill>
                <a:schemeClr val="tx1">
                  <a:tint val="75000"/>
                </a:schemeClr>
              </a:solidFill>
            </a:endParaRPr>
          </a:p>
        </p:txBody>
      </p:sp>
      <p:graphicFrame>
        <p:nvGraphicFramePr>
          <p:cNvPr id="8" name="Chart 7"/>
          <p:cNvGraphicFramePr>
            <a:graphicFrameLocks/>
          </p:cNvGraphicFramePr>
          <p:nvPr>
            <p:extLst>
              <p:ext uri="{D42A27DB-BD31-4B8C-83A1-F6EECF244321}">
                <p14:modId xmlns:p14="http://schemas.microsoft.com/office/powerpoint/2010/main" val="2471535339"/>
              </p:ext>
            </p:extLst>
          </p:nvPr>
        </p:nvGraphicFramePr>
        <p:xfrm>
          <a:off x="2555776" y="1418058"/>
          <a:ext cx="6165512" cy="4459213"/>
        </p:xfrm>
        <a:graphic>
          <a:graphicData uri="http://schemas.openxmlformats.org/drawingml/2006/chart">
            <c:chart xmlns:c="http://schemas.openxmlformats.org/drawingml/2006/chart" xmlns:r="http://schemas.openxmlformats.org/officeDocument/2006/relationships" r:id="rId5"/>
          </a:graphicData>
        </a:graphic>
      </p:graphicFrame>
      <p:cxnSp>
        <p:nvCxnSpPr>
          <p:cNvPr id="3" name="Straight Arrow Connector 2"/>
          <p:cNvCxnSpPr/>
          <p:nvPr/>
        </p:nvCxnSpPr>
        <p:spPr>
          <a:xfrm flipV="1">
            <a:off x="6660232" y="3068960"/>
            <a:ext cx="864096" cy="432048"/>
          </a:xfrm>
          <a:prstGeom prst="straightConnector1">
            <a:avLst/>
          </a:prstGeom>
          <a:ln>
            <a:solidFill>
              <a:schemeClr val="tx1"/>
            </a:solidFill>
            <a:prstDash val="sysDash"/>
            <a:tailEnd type="arrow"/>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6372200" y="2712740"/>
            <a:ext cx="1440160" cy="461665"/>
          </a:xfrm>
          <a:prstGeom prst="rect">
            <a:avLst/>
          </a:prstGeom>
          <a:noFill/>
        </p:spPr>
        <p:txBody>
          <a:bodyPr wrap="square" rtlCol="0">
            <a:spAutoFit/>
          </a:bodyPr>
          <a:lstStyle/>
          <a:p>
            <a:r>
              <a:rPr lang="en-US" sz="1200" dirty="0">
                <a:latin typeface="+mj-lt"/>
              </a:rPr>
              <a:t>+5.0 percentage</a:t>
            </a:r>
          </a:p>
          <a:p>
            <a:r>
              <a:rPr lang="en-US" sz="1200" dirty="0">
                <a:latin typeface="+mj-lt"/>
              </a:rPr>
              <a:t>points/GDP</a:t>
            </a:r>
          </a:p>
        </p:txBody>
      </p:sp>
    </p:spTree>
    <p:extLst>
      <p:ext uri="{BB962C8B-B14F-4D97-AF65-F5344CB8AC3E}">
        <p14:creationId xmlns:p14="http://schemas.microsoft.com/office/powerpoint/2010/main" val="40390806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76672"/>
            <a:ext cx="7920880" cy="646331"/>
          </a:xfrm>
          <a:prstGeom prst="rect">
            <a:avLst/>
          </a:prstGeom>
          <a:noFill/>
        </p:spPr>
        <p:txBody>
          <a:bodyPr wrap="square" rtlCol="0">
            <a:spAutoFit/>
          </a:bodyPr>
          <a:lstStyle/>
          <a:p>
            <a:r>
              <a:rPr lang="en-GB" sz="2000" b="1" dirty="0">
                <a:solidFill>
                  <a:srgbClr val="525252"/>
                </a:solidFill>
                <a:latin typeface="Arial" pitchFamily="34" charset="0"/>
              </a:rPr>
              <a:t>The Deepening Macro Risks</a:t>
            </a:r>
          </a:p>
          <a:p>
            <a:r>
              <a:rPr lang="en-GB" sz="1600" dirty="0">
                <a:solidFill>
                  <a:srgbClr val="525252"/>
                </a:solidFill>
                <a:latin typeface="Arial" pitchFamily="34" charset="0"/>
              </a:rPr>
              <a:t>Nigeria’s wasted opportunity</a:t>
            </a:r>
          </a:p>
        </p:txBody>
      </p:sp>
      <p:sp>
        <p:nvSpPr>
          <p:cNvPr id="6" name="2039315831.625403.125165.6251"/>
          <p:cNvSpPr>
            <a:spLocks noChangeArrowheads="1"/>
          </p:cNvSpPr>
          <p:nvPr>
            <p:custDataLst>
              <p:tags r:id="rId1"/>
            </p:custDataLst>
          </p:nvPr>
        </p:nvSpPr>
        <p:spPr bwMode="gray">
          <a:xfrm>
            <a:off x="467544" y="1412776"/>
            <a:ext cx="8253744" cy="446449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600" dirty="0">
                <a:latin typeface="Arial" pitchFamily="34" charset="0"/>
                <a:cs typeface="Arial" pitchFamily="34" charset="0"/>
                <a:sym typeface="Wingdings"/>
              </a:rPr>
              <a:t>Nigeria’s approach to managing its economic crisis is severely misguided:</a:t>
            </a:r>
          </a:p>
          <a:p>
            <a:pPr marL="628650" lvl="2" indent="-171450" defTabSz="1019175">
              <a:spcBef>
                <a:spcPts val="600"/>
              </a:spcBef>
              <a:buClr>
                <a:srgbClr val="042556"/>
              </a:buClr>
              <a:buFont typeface="Wingdings" pitchFamily="2" charset="2"/>
              <a:buChar char="Ø"/>
            </a:pPr>
            <a:r>
              <a:rPr lang="en-GB" sz="1600" dirty="0">
                <a:latin typeface="Arial" pitchFamily="34" charset="0"/>
                <a:cs typeface="Arial" pitchFamily="34" charset="0"/>
              </a:rPr>
              <a:t> Fiscal policy is given all the attention but its potential impact is small</a:t>
            </a:r>
          </a:p>
          <a:p>
            <a:pPr marL="628650" lvl="2" indent="-171450" defTabSz="1019175">
              <a:buClr>
                <a:srgbClr val="042556"/>
              </a:buClr>
              <a:buFont typeface="Wingdings" pitchFamily="2" charset="2"/>
              <a:buChar char="Ø"/>
            </a:pPr>
            <a:r>
              <a:rPr lang="en-GB" sz="1600" dirty="0">
                <a:latin typeface="Arial" pitchFamily="34" charset="0"/>
                <a:cs typeface="Arial" pitchFamily="34" charset="0"/>
              </a:rPr>
              <a:t> FX policy is closed subject, yet it holds the (only) key to growth</a:t>
            </a:r>
          </a:p>
          <a:p>
            <a:pPr marL="171450" lvl="1" indent="-171450" defTabSz="1019175">
              <a:buClr>
                <a:srgbClr val="042556"/>
              </a:buClr>
              <a:buFont typeface="Wingdings" pitchFamily="2" charset="2"/>
              <a:buChar char="§"/>
            </a:pPr>
            <a:endParaRPr lang="en-GB" sz="1600" dirty="0">
              <a:latin typeface="Arial" pitchFamily="34" charset="0"/>
              <a:cs typeface="Arial" pitchFamily="34" charset="0"/>
              <a:sym typeface="Wingdings"/>
            </a:endParaRPr>
          </a:p>
          <a:p>
            <a:pPr marL="171450" lvl="1" indent="-171450" defTabSz="1019175">
              <a:buClr>
                <a:srgbClr val="042556"/>
              </a:buClr>
              <a:buFont typeface="Wingdings" pitchFamily="2" charset="2"/>
              <a:buChar char="§"/>
            </a:pPr>
            <a:r>
              <a:rPr lang="en-GB" sz="1600" dirty="0">
                <a:latin typeface="Arial" pitchFamily="34" charset="0"/>
                <a:cs typeface="Arial" pitchFamily="34" charset="0"/>
                <a:sym typeface="Wingdings"/>
              </a:rPr>
              <a:t>To understand the missed opportunity this represents, consider the example of Kenya:</a:t>
            </a:r>
          </a:p>
          <a:p>
            <a:pPr marL="628650" lvl="2" indent="-171450" defTabSz="1019175">
              <a:spcBef>
                <a:spcPts val="600"/>
              </a:spcBef>
              <a:buClr>
                <a:srgbClr val="042556"/>
              </a:buClr>
              <a:buFont typeface="Wingdings" pitchFamily="2" charset="2"/>
              <a:buChar char="Ø"/>
            </a:pPr>
            <a:r>
              <a:rPr lang="en-GB" sz="1600" dirty="0">
                <a:latin typeface="Arial" pitchFamily="34" charset="0"/>
                <a:cs typeface="Arial" pitchFamily="34" charset="0"/>
              </a:rPr>
              <a:t> It has concessional debt equal to </a:t>
            </a:r>
            <a:r>
              <a:rPr lang="en-GB" sz="1600" b="1" dirty="0">
                <a:latin typeface="Arial" pitchFamily="34" charset="0"/>
                <a:cs typeface="Arial" pitchFamily="34" charset="0"/>
              </a:rPr>
              <a:t>38% of GDP </a:t>
            </a:r>
            <a:r>
              <a:rPr lang="en-GB" sz="1600" dirty="0">
                <a:latin typeface="Arial" pitchFamily="34" charset="0"/>
                <a:cs typeface="Arial" pitchFamily="34" charset="0"/>
              </a:rPr>
              <a:t>(</a:t>
            </a:r>
            <a:r>
              <a:rPr lang="en-GB" sz="1600" dirty="0" err="1">
                <a:latin typeface="Arial" pitchFamily="34" charset="0"/>
                <a:cs typeface="Arial" pitchFamily="34" charset="0"/>
              </a:rPr>
              <a:t>vs</a:t>
            </a:r>
            <a:r>
              <a:rPr lang="en-GB" sz="1600" dirty="0">
                <a:latin typeface="Arial" pitchFamily="34" charset="0"/>
                <a:cs typeface="Arial" pitchFamily="34" charset="0"/>
              </a:rPr>
              <a:t> 2% in Nigeria) and has attracted investment inflows from abroad of </a:t>
            </a:r>
            <a:r>
              <a:rPr lang="en-GB" sz="1600" b="1" dirty="0">
                <a:latin typeface="Arial" pitchFamily="34" charset="0"/>
                <a:cs typeface="Arial" pitchFamily="34" charset="0"/>
              </a:rPr>
              <a:t>8-10% of GDP </a:t>
            </a:r>
            <a:r>
              <a:rPr lang="en-GB" sz="1600" dirty="0">
                <a:latin typeface="Arial" pitchFamily="34" charset="0"/>
                <a:cs typeface="Arial" pitchFamily="34" charset="0"/>
              </a:rPr>
              <a:t>(</a:t>
            </a:r>
            <a:r>
              <a:rPr lang="en-GB" sz="1600" dirty="0" err="1">
                <a:latin typeface="Arial" pitchFamily="34" charset="0"/>
                <a:cs typeface="Arial" pitchFamily="34" charset="0"/>
              </a:rPr>
              <a:t>vs</a:t>
            </a:r>
            <a:r>
              <a:rPr lang="en-GB" sz="1600" dirty="0">
                <a:latin typeface="Arial" pitchFamily="34" charset="0"/>
                <a:cs typeface="Arial" pitchFamily="34" charset="0"/>
              </a:rPr>
              <a:t> 1-3% in Nigeria) over the past several years</a:t>
            </a:r>
          </a:p>
          <a:p>
            <a:pPr marL="628650" lvl="2" indent="-171450" defTabSz="1019175">
              <a:buClr>
                <a:srgbClr val="042556"/>
              </a:buClr>
              <a:buFont typeface="Wingdings" pitchFamily="2" charset="2"/>
              <a:buChar char="Ø"/>
            </a:pPr>
            <a:r>
              <a:rPr lang="en-GB" sz="1600" dirty="0">
                <a:latin typeface="Arial" pitchFamily="34" charset="0"/>
                <a:cs typeface="Arial" pitchFamily="34" charset="0"/>
              </a:rPr>
              <a:t> Scaled to Nigerian proportions, this would represent annual investment inflows of nearly </a:t>
            </a:r>
            <a:r>
              <a:rPr lang="en-GB" sz="1600" b="1" dirty="0">
                <a:latin typeface="Arial" pitchFamily="34" charset="0"/>
                <a:cs typeface="Arial" pitchFamily="34" charset="0"/>
              </a:rPr>
              <a:t>US$40bn</a:t>
            </a:r>
            <a:r>
              <a:rPr lang="en-GB" sz="1600" dirty="0">
                <a:latin typeface="Arial" pitchFamily="34" charset="0"/>
                <a:cs typeface="Arial" pitchFamily="34" charset="0"/>
              </a:rPr>
              <a:t> and an external debt carrying capacity of over </a:t>
            </a:r>
            <a:r>
              <a:rPr lang="en-GB" sz="1600" b="1" dirty="0">
                <a:latin typeface="Arial" pitchFamily="34" charset="0"/>
                <a:cs typeface="Arial" pitchFamily="34" charset="0"/>
              </a:rPr>
              <a:t>US$150bn</a:t>
            </a:r>
          </a:p>
          <a:p>
            <a:pPr marL="628650" lvl="2" indent="-171450" defTabSz="1019175">
              <a:buClr>
                <a:srgbClr val="042556"/>
              </a:buClr>
              <a:buFont typeface="Wingdings" pitchFamily="2" charset="2"/>
              <a:buChar char="Ø"/>
            </a:pPr>
            <a:r>
              <a:rPr lang="en-GB" sz="1600" dirty="0">
                <a:latin typeface="Arial" pitchFamily="34" charset="0"/>
                <a:cs typeface="Arial" pitchFamily="34" charset="0"/>
              </a:rPr>
              <a:t>The reality is that in H1 2016, Nigeria has managed to raise just </a:t>
            </a:r>
            <a:r>
              <a:rPr lang="en-GB" sz="1600" b="1" dirty="0">
                <a:latin typeface="Arial" pitchFamily="34" charset="0"/>
                <a:cs typeface="Arial" pitchFamily="34" charset="0"/>
              </a:rPr>
              <a:t>US$543mn</a:t>
            </a:r>
            <a:r>
              <a:rPr lang="en-GB" sz="1600" dirty="0">
                <a:latin typeface="Arial" pitchFamily="34" charset="0"/>
                <a:cs typeface="Arial" pitchFamily="34" charset="0"/>
              </a:rPr>
              <a:t> in external concessional debt, and has received total investment inflows of </a:t>
            </a:r>
            <a:r>
              <a:rPr lang="en-GB" sz="1600" b="1" dirty="0">
                <a:latin typeface="Arial" pitchFamily="34" charset="0"/>
                <a:cs typeface="Arial" pitchFamily="34" charset="0"/>
              </a:rPr>
              <a:t>US$663mn</a:t>
            </a:r>
          </a:p>
          <a:p>
            <a:pPr marL="628650" lvl="2" indent="-171450" defTabSz="1019175">
              <a:buClr>
                <a:srgbClr val="042556"/>
              </a:buClr>
              <a:buFont typeface="Wingdings" pitchFamily="2" charset="2"/>
              <a:buChar char="Ø"/>
            </a:pPr>
            <a:endParaRPr lang="en-GB" sz="1600" dirty="0">
              <a:latin typeface="Arial" pitchFamily="34" charset="0"/>
              <a:cs typeface="Arial" pitchFamily="34" charset="0"/>
            </a:endParaRPr>
          </a:p>
          <a:p>
            <a:pPr marL="285750" lvl="1" indent="-285750" defTabSz="1019175">
              <a:buClr>
                <a:srgbClr val="042556"/>
              </a:buClr>
              <a:buFont typeface="Wingdings" charset="2"/>
              <a:buChar char="§"/>
            </a:pPr>
            <a:r>
              <a:rPr lang="en-GB" sz="1600" dirty="0">
                <a:latin typeface="Arial" pitchFamily="34" charset="0"/>
                <a:cs typeface="Arial" pitchFamily="34" charset="0"/>
                <a:sym typeface="Wingdings"/>
              </a:rPr>
              <a:t>If Kenya – an economy </a:t>
            </a:r>
            <a:r>
              <a:rPr lang="en-GB" sz="1600" b="1" dirty="0">
                <a:latin typeface="Arial" pitchFamily="34" charset="0"/>
                <a:cs typeface="Arial" pitchFamily="34" charset="0"/>
                <a:sym typeface="Wingdings"/>
              </a:rPr>
              <a:t>15%</a:t>
            </a:r>
            <a:r>
              <a:rPr lang="en-GB" sz="1600" dirty="0">
                <a:latin typeface="Arial" pitchFamily="34" charset="0"/>
                <a:cs typeface="Arial" pitchFamily="34" charset="0"/>
                <a:sym typeface="Wingdings"/>
              </a:rPr>
              <a:t> our size, with an exchange rate trading more than </a:t>
            </a:r>
            <a:r>
              <a:rPr lang="en-GB" sz="1600" b="1" dirty="0">
                <a:latin typeface="Arial" pitchFamily="34" charset="0"/>
                <a:cs typeface="Arial" pitchFamily="34" charset="0"/>
                <a:sym typeface="Wingdings"/>
              </a:rPr>
              <a:t>40%</a:t>
            </a:r>
            <a:r>
              <a:rPr lang="en-GB" sz="1600" dirty="0">
                <a:latin typeface="Arial" pitchFamily="34" charset="0"/>
                <a:cs typeface="Arial" pitchFamily="34" charset="0"/>
                <a:sym typeface="Wingdings"/>
              </a:rPr>
              <a:t> above its fair value – can raise more in concessional funding and inflows than us (in absolute terms), can we honestly say that our policies are working?</a:t>
            </a:r>
          </a:p>
          <a:p>
            <a:pPr marL="457200" lvl="2" defTabSz="1019175">
              <a:spcBef>
                <a:spcPts val="600"/>
              </a:spcBef>
              <a:buClr>
                <a:srgbClr val="042556"/>
              </a:buClr>
            </a:pPr>
            <a:endParaRPr lang="en-GB" sz="1600" dirty="0">
              <a:latin typeface="Arial" pitchFamily="34" charset="0"/>
              <a:cs typeface="Arial" pitchFamily="34" charset="0"/>
              <a:sym typeface="Wingdings"/>
            </a:endParaRPr>
          </a:p>
        </p:txBody>
      </p:sp>
      <p:sp>
        <p:nvSpPr>
          <p:cNvPr id="5" name="Slide Number Placeholder 3"/>
          <p:cNvSpPr txBox="1">
            <a:spLocks/>
          </p:cNvSpPr>
          <p:nvPr/>
        </p:nvSpPr>
        <p:spPr>
          <a:xfrm>
            <a:off x="197514" y="6354460"/>
            <a:ext cx="394072" cy="309941"/>
          </a:xfrm>
          <a:prstGeom prst="rect">
            <a:avLst/>
          </a:prstGeom>
        </p:spPr>
        <p:txBody>
          <a:bodyPr/>
          <a:lstStyle/>
          <a:p>
            <a:pPr marR="0" lvl="0" indent="0" fontAlgn="auto">
              <a:lnSpc>
                <a:spcPct val="100000"/>
              </a:lnSpc>
              <a:spcBef>
                <a:spcPts val="0"/>
              </a:spcBef>
              <a:spcAft>
                <a:spcPts val="0"/>
              </a:spcAft>
              <a:buClrTx/>
              <a:buSzTx/>
              <a:buFontTx/>
              <a:buNone/>
              <a:tabLst/>
              <a:defRPr/>
            </a:pPr>
            <a:fld id="{068BDE61-2808-4D8B-B1E9-1B8FFFA6B146}" type="slidenum">
              <a:rPr lang="en-GB" sz="1200" smtClean="0">
                <a:solidFill>
                  <a:schemeClr val="tx1">
                    <a:tint val="75000"/>
                  </a:schemeClr>
                </a:solidFill>
              </a:rPr>
              <a:pPr marR="0" lvl="0" indent="0" fontAlgn="auto">
                <a:lnSpc>
                  <a:spcPct val="100000"/>
                </a:lnSpc>
                <a:spcBef>
                  <a:spcPts val="0"/>
                </a:spcBef>
                <a:spcAft>
                  <a:spcPts val="0"/>
                </a:spcAft>
                <a:buClrTx/>
                <a:buSzTx/>
                <a:buFontTx/>
                <a:buNone/>
                <a:tabLst/>
                <a:defRPr/>
              </a:pPr>
              <a:t>18</a:t>
            </a:fld>
            <a:endParaRPr lang="en-GB" sz="1200" dirty="0">
              <a:solidFill>
                <a:schemeClr val="tx1">
                  <a:tint val="75000"/>
                </a:schemeClr>
              </a:solidFill>
            </a:endParaRPr>
          </a:p>
        </p:txBody>
      </p:sp>
    </p:spTree>
    <p:extLst>
      <p:ext uri="{BB962C8B-B14F-4D97-AF65-F5344CB8AC3E}">
        <p14:creationId xmlns:p14="http://schemas.microsoft.com/office/powerpoint/2010/main" val="42924248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76672"/>
            <a:ext cx="7920880" cy="646331"/>
          </a:xfrm>
          <a:prstGeom prst="rect">
            <a:avLst/>
          </a:prstGeom>
          <a:noFill/>
        </p:spPr>
        <p:txBody>
          <a:bodyPr wrap="square" rtlCol="0">
            <a:spAutoFit/>
          </a:bodyPr>
          <a:lstStyle/>
          <a:p>
            <a:r>
              <a:rPr lang="en-GB" sz="2000" b="1" dirty="0">
                <a:solidFill>
                  <a:srgbClr val="525252"/>
                </a:solidFill>
                <a:latin typeface="Arial" pitchFamily="34" charset="0"/>
              </a:rPr>
              <a:t>Solutions For 2016 and Beyond</a:t>
            </a:r>
          </a:p>
          <a:p>
            <a:r>
              <a:rPr lang="en-GB" sz="1600" dirty="0">
                <a:solidFill>
                  <a:srgbClr val="525252"/>
                </a:solidFill>
                <a:latin typeface="Arial" pitchFamily="34" charset="0"/>
              </a:rPr>
              <a:t>Short-term fixes</a:t>
            </a:r>
          </a:p>
        </p:txBody>
      </p:sp>
      <p:sp>
        <p:nvSpPr>
          <p:cNvPr id="6" name="2039315831.625403.125165.6251"/>
          <p:cNvSpPr>
            <a:spLocks noChangeArrowheads="1"/>
          </p:cNvSpPr>
          <p:nvPr>
            <p:custDataLst>
              <p:tags r:id="rId1"/>
            </p:custDataLst>
          </p:nvPr>
        </p:nvSpPr>
        <p:spPr bwMode="gray">
          <a:xfrm>
            <a:off x="467544" y="1412776"/>
            <a:ext cx="8253744" cy="446449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600" dirty="0">
                <a:latin typeface="Arial" pitchFamily="34" charset="0"/>
                <a:cs typeface="Arial" pitchFamily="34" charset="0"/>
                <a:sym typeface="Wingdings"/>
              </a:rPr>
              <a:t>Nigeria’s should gear its policies towards attracting investment:</a:t>
            </a:r>
          </a:p>
          <a:p>
            <a:pPr marL="628650" lvl="2" indent="-171450" defTabSz="1019175">
              <a:spcBef>
                <a:spcPts val="600"/>
              </a:spcBef>
              <a:buClr>
                <a:srgbClr val="042556"/>
              </a:buClr>
              <a:buFont typeface="Wingdings" pitchFamily="2" charset="2"/>
              <a:buChar char="Ø"/>
            </a:pPr>
            <a:r>
              <a:rPr lang="en-GB" sz="1600" dirty="0">
                <a:latin typeface="Arial" pitchFamily="34" charset="0"/>
                <a:cs typeface="Arial" pitchFamily="34" charset="0"/>
              </a:rPr>
              <a:t> </a:t>
            </a:r>
            <a:r>
              <a:rPr lang="en-GB" sz="1600" b="1" dirty="0">
                <a:latin typeface="Arial" pitchFamily="34" charset="0"/>
                <a:cs typeface="Arial" pitchFamily="34" charset="0"/>
              </a:rPr>
              <a:t>Implement the June 2016 FX reforms</a:t>
            </a:r>
            <a:r>
              <a:rPr lang="en-GB" sz="1600" dirty="0">
                <a:latin typeface="Arial" pitchFamily="34" charset="0"/>
                <a:cs typeface="Arial" pitchFamily="34" charset="0"/>
              </a:rPr>
              <a:t>, which were designed to unite the market in single, transparent rate, not to create four new ones.</a:t>
            </a:r>
          </a:p>
          <a:p>
            <a:pPr marL="628650" lvl="2" indent="-171450" defTabSz="1019175">
              <a:buClr>
                <a:srgbClr val="042556"/>
              </a:buClr>
              <a:buFont typeface="Wingdings" pitchFamily="2" charset="2"/>
              <a:buChar char="Ø"/>
            </a:pPr>
            <a:r>
              <a:rPr lang="en-GB" sz="1600" dirty="0">
                <a:latin typeface="Arial" pitchFamily="34" charset="0"/>
                <a:cs typeface="Arial" pitchFamily="34" charset="0"/>
              </a:rPr>
              <a:t> Focus on </a:t>
            </a:r>
            <a:r>
              <a:rPr lang="en-GB" sz="1600" b="1" dirty="0">
                <a:latin typeface="Arial" pitchFamily="34" charset="0"/>
                <a:cs typeface="Arial" pitchFamily="34" charset="0"/>
              </a:rPr>
              <a:t>reducing FGN debt service </a:t>
            </a:r>
            <a:r>
              <a:rPr lang="en-GB" sz="1600" dirty="0">
                <a:latin typeface="Arial" pitchFamily="34" charset="0"/>
                <a:cs typeface="Arial" pitchFamily="34" charset="0"/>
              </a:rPr>
              <a:t>through greater concessional borrowing rather than increasing its spending through CBN financing</a:t>
            </a:r>
          </a:p>
          <a:p>
            <a:pPr marL="171450" lvl="1" indent="-171450" defTabSz="1019175">
              <a:buClr>
                <a:srgbClr val="042556"/>
              </a:buClr>
              <a:buFont typeface="Wingdings" pitchFamily="2" charset="2"/>
              <a:buChar char="§"/>
            </a:pPr>
            <a:endParaRPr lang="en-GB" sz="1600" dirty="0">
              <a:latin typeface="Arial" pitchFamily="34" charset="0"/>
              <a:cs typeface="Arial" pitchFamily="34" charset="0"/>
              <a:sym typeface="Wingdings"/>
            </a:endParaRPr>
          </a:p>
          <a:p>
            <a:pPr marL="171450" lvl="1" indent="-171450" defTabSz="1019175">
              <a:buClr>
                <a:srgbClr val="042556"/>
              </a:buClr>
              <a:buFont typeface="Wingdings" pitchFamily="2" charset="2"/>
              <a:buChar char="§"/>
            </a:pPr>
            <a:r>
              <a:rPr lang="en-GB" sz="1600" dirty="0">
                <a:latin typeface="Arial" pitchFamily="34" charset="0"/>
                <a:cs typeface="Arial" pitchFamily="34" charset="0"/>
                <a:sym typeface="Wingdings"/>
              </a:rPr>
              <a:t>The bottom line:</a:t>
            </a:r>
          </a:p>
          <a:p>
            <a:pPr marL="628650" lvl="2" indent="-171450" defTabSz="1019175">
              <a:spcBef>
                <a:spcPts val="600"/>
              </a:spcBef>
              <a:buClr>
                <a:srgbClr val="042556"/>
              </a:buClr>
              <a:buFont typeface="Wingdings" pitchFamily="2" charset="2"/>
              <a:buChar char="Ø"/>
            </a:pPr>
            <a:r>
              <a:rPr lang="en-GB" sz="1600" dirty="0">
                <a:latin typeface="Arial" pitchFamily="34" charset="0"/>
                <a:cs typeface="Arial" pitchFamily="34" charset="0"/>
                <a:sym typeface="Wingdings"/>
              </a:rPr>
              <a:t>Until Nigeria signals a clear change in policy it will be difficult for it to restore </a:t>
            </a:r>
            <a:r>
              <a:rPr lang="en-GB" sz="1600" b="1" dirty="0">
                <a:latin typeface="Arial" pitchFamily="34" charset="0"/>
                <a:cs typeface="Arial" pitchFamily="34" charset="0"/>
                <a:sym typeface="Wingdings"/>
              </a:rPr>
              <a:t>credibility</a:t>
            </a:r>
            <a:r>
              <a:rPr lang="en-GB" sz="1600" dirty="0">
                <a:latin typeface="Arial" pitchFamily="34" charset="0"/>
                <a:cs typeface="Arial" pitchFamily="34" charset="0"/>
                <a:sym typeface="Wingdings"/>
              </a:rPr>
              <a:t>;</a:t>
            </a:r>
          </a:p>
          <a:p>
            <a:pPr marL="628650" lvl="2" indent="-171450" defTabSz="1019175">
              <a:buClr>
                <a:srgbClr val="042556"/>
              </a:buClr>
              <a:buFont typeface="Wingdings" pitchFamily="2" charset="2"/>
              <a:buChar char="Ø"/>
            </a:pPr>
            <a:r>
              <a:rPr lang="en-GB" sz="1600" dirty="0">
                <a:latin typeface="Arial" pitchFamily="34" charset="0"/>
                <a:cs typeface="Arial" pitchFamily="34" charset="0"/>
                <a:sym typeface="Wingdings"/>
              </a:rPr>
              <a:t> Until credibility is restored, it will be difficult for it to attract </a:t>
            </a:r>
            <a:r>
              <a:rPr lang="en-GB" sz="1600" b="1" dirty="0">
                <a:latin typeface="Arial" pitchFamily="34" charset="0"/>
                <a:cs typeface="Arial" pitchFamily="34" charset="0"/>
                <a:sym typeface="Wingdings"/>
              </a:rPr>
              <a:t>investment</a:t>
            </a:r>
            <a:r>
              <a:rPr lang="en-GB" sz="1600" dirty="0">
                <a:latin typeface="Arial" pitchFamily="34" charset="0"/>
                <a:cs typeface="Arial" pitchFamily="34" charset="0"/>
                <a:sym typeface="Wingdings"/>
              </a:rPr>
              <a:t> (both from at home and abroad);</a:t>
            </a:r>
          </a:p>
          <a:p>
            <a:pPr marL="628650" lvl="2" indent="-171450" defTabSz="1019175">
              <a:buClr>
                <a:srgbClr val="042556"/>
              </a:buClr>
              <a:buFont typeface="Wingdings" pitchFamily="2" charset="2"/>
              <a:buChar char="Ø"/>
            </a:pPr>
            <a:r>
              <a:rPr lang="en-GB" sz="1600" dirty="0">
                <a:latin typeface="Arial" pitchFamily="34" charset="0"/>
                <a:cs typeface="Arial" pitchFamily="34" charset="0"/>
              </a:rPr>
              <a:t> </a:t>
            </a:r>
            <a:r>
              <a:rPr lang="en-GB" sz="1600" dirty="0">
                <a:latin typeface="Arial" pitchFamily="34" charset="0"/>
                <a:cs typeface="Arial" pitchFamily="34" charset="0"/>
                <a:sym typeface="Wingdings"/>
              </a:rPr>
              <a:t>Until investment picks up, it will be difficult for Nigeria to return to </a:t>
            </a:r>
            <a:r>
              <a:rPr lang="en-GB" sz="1600" b="1" dirty="0">
                <a:latin typeface="Arial" pitchFamily="34" charset="0"/>
                <a:cs typeface="Arial" pitchFamily="34" charset="0"/>
                <a:sym typeface="Wingdings"/>
              </a:rPr>
              <a:t>growth</a:t>
            </a:r>
            <a:r>
              <a:rPr lang="en-GB" sz="1600" dirty="0">
                <a:latin typeface="Arial" pitchFamily="34" charset="0"/>
                <a:cs typeface="Arial" pitchFamily="34" charset="0"/>
                <a:sym typeface="Wingdings"/>
              </a:rPr>
              <a:t>.</a:t>
            </a:r>
          </a:p>
          <a:p>
            <a:pPr marL="0" lvl="1" defTabSz="1019175">
              <a:buClr>
                <a:srgbClr val="042556"/>
              </a:buClr>
            </a:pPr>
            <a:endParaRPr lang="en-GB" sz="1600" dirty="0">
              <a:latin typeface="Arial" pitchFamily="34" charset="0"/>
              <a:cs typeface="Arial" pitchFamily="34" charset="0"/>
              <a:sym typeface="Wingdings"/>
            </a:endParaRPr>
          </a:p>
        </p:txBody>
      </p:sp>
      <p:sp>
        <p:nvSpPr>
          <p:cNvPr id="5" name="Slide Number Placeholder 3"/>
          <p:cNvSpPr txBox="1">
            <a:spLocks/>
          </p:cNvSpPr>
          <p:nvPr/>
        </p:nvSpPr>
        <p:spPr>
          <a:xfrm>
            <a:off x="197514" y="6354460"/>
            <a:ext cx="394072" cy="309941"/>
          </a:xfrm>
          <a:prstGeom prst="rect">
            <a:avLst/>
          </a:prstGeom>
        </p:spPr>
        <p:txBody>
          <a:bodyPr/>
          <a:lstStyle/>
          <a:p>
            <a:pPr marR="0" lvl="0" indent="0" fontAlgn="auto">
              <a:lnSpc>
                <a:spcPct val="100000"/>
              </a:lnSpc>
              <a:spcBef>
                <a:spcPts val="0"/>
              </a:spcBef>
              <a:spcAft>
                <a:spcPts val="0"/>
              </a:spcAft>
              <a:buClrTx/>
              <a:buSzTx/>
              <a:buFontTx/>
              <a:buNone/>
              <a:tabLst/>
              <a:defRPr/>
            </a:pPr>
            <a:fld id="{068BDE61-2808-4D8B-B1E9-1B8FFFA6B146}" type="slidenum">
              <a:rPr lang="en-GB" sz="1200" smtClean="0">
                <a:solidFill>
                  <a:schemeClr val="tx1">
                    <a:tint val="75000"/>
                  </a:schemeClr>
                </a:solidFill>
              </a:rPr>
              <a:pPr marR="0" lvl="0" indent="0" fontAlgn="auto">
                <a:lnSpc>
                  <a:spcPct val="100000"/>
                </a:lnSpc>
                <a:spcBef>
                  <a:spcPts val="0"/>
                </a:spcBef>
                <a:spcAft>
                  <a:spcPts val="0"/>
                </a:spcAft>
                <a:buClrTx/>
                <a:buSzTx/>
                <a:buFontTx/>
                <a:buNone/>
                <a:tabLst/>
                <a:defRPr/>
              </a:pPr>
              <a:t>19</a:t>
            </a:fld>
            <a:endParaRPr lang="en-GB" sz="1200" dirty="0">
              <a:solidFill>
                <a:schemeClr val="tx1">
                  <a:tint val="75000"/>
                </a:schemeClr>
              </a:solidFill>
            </a:endParaRPr>
          </a:p>
        </p:txBody>
      </p:sp>
    </p:spTree>
    <p:extLst>
      <p:ext uri="{BB962C8B-B14F-4D97-AF65-F5344CB8AC3E}">
        <p14:creationId xmlns:p14="http://schemas.microsoft.com/office/powerpoint/2010/main" val="1792083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76672"/>
            <a:ext cx="7920880" cy="646331"/>
          </a:xfrm>
          <a:prstGeom prst="rect">
            <a:avLst/>
          </a:prstGeom>
          <a:noFill/>
        </p:spPr>
        <p:txBody>
          <a:bodyPr wrap="square" rtlCol="0">
            <a:spAutoFit/>
          </a:bodyPr>
          <a:lstStyle/>
          <a:p>
            <a:r>
              <a:rPr lang="en-GB" sz="2000" b="1" dirty="0">
                <a:solidFill>
                  <a:srgbClr val="525252"/>
                </a:solidFill>
                <a:latin typeface="Arial" pitchFamily="34" charset="0"/>
              </a:rPr>
              <a:t>Background &amp; History</a:t>
            </a:r>
          </a:p>
          <a:p>
            <a:r>
              <a:rPr lang="en-GB" sz="1600" dirty="0">
                <a:solidFill>
                  <a:srgbClr val="525252"/>
                </a:solidFill>
                <a:latin typeface="Arial" pitchFamily="34" charset="0"/>
              </a:rPr>
              <a:t>Why is this crisis different than the last one?</a:t>
            </a:r>
          </a:p>
        </p:txBody>
      </p:sp>
      <p:sp>
        <p:nvSpPr>
          <p:cNvPr id="6" name="2039315831.625403.125165.6251"/>
          <p:cNvSpPr>
            <a:spLocks noChangeArrowheads="1"/>
          </p:cNvSpPr>
          <p:nvPr>
            <p:custDataLst>
              <p:tags r:id="rId1"/>
            </p:custDataLst>
          </p:nvPr>
        </p:nvSpPr>
        <p:spPr bwMode="gray">
          <a:xfrm>
            <a:off x="467544" y="1412776"/>
            <a:ext cx="8253744" cy="446449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600" dirty="0">
                <a:latin typeface="Arial" pitchFamily="34" charset="0"/>
                <a:cs typeface="Arial" pitchFamily="34" charset="0"/>
              </a:rPr>
              <a:t>The years of “</a:t>
            </a:r>
            <a:r>
              <a:rPr lang="en-GB" sz="1600" b="1" dirty="0">
                <a:latin typeface="Arial" pitchFamily="34" charset="0"/>
                <a:cs typeface="Arial" pitchFamily="34" charset="0"/>
              </a:rPr>
              <a:t>Africa Rising</a:t>
            </a:r>
            <a:r>
              <a:rPr lang="en-GB" sz="1600" dirty="0">
                <a:latin typeface="Arial" pitchFamily="34" charset="0"/>
                <a:cs typeface="Arial" pitchFamily="34" charset="0"/>
              </a:rPr>
              <a:t>” were driven by two major factors, neither of which is still in existence today:</a:t>
            </a:r>
          </a:p>
          <a:p>
            <a:pPr marL="628650" lvl="2" indent="-171450" defTabSz="1019175">
              <a:spcBef>
                <a:spcPts val="600"/>
              </a:spcBef>
              <a:buClr>
                <a:srgbClr val="042556"/>
              </a:buClr>
              <a:buFont typeface="Wingdings" pitchFamily="2" charset="2"/>
              <a:buChar char="Ø"/>
            </a:pPr>
            <a:r>
              <a:rPr lang="en-GB" sz="1600" dirty="0">
                <a:latin typeface="Arial" pitchFamily="34" charset="0"/>
                <a:cs typeface="Arial" pitchFamily="34" charset="0"/>
              </a:rPr>
              <a:t> A dramatic rise in the purchasing power of raw commodities</a:t>
            </a:r>
            <a:endParaRPr lang="en-GB" sz="1600" b="1" dirty="0">
              <a:latin typeface="Arial" pitchFamily="34" charset="0"/>
              <a:cs typeface="Arial" pitchFamily="34" charset="0"/>
            </a:endParaRPr>
          </a:p>
          <a:p>
            <a:pPr marL="628650" lvl="2" indent="-171450" defTabSz="1019175">
              <a:buClr>
                <a:srgbClr val="042556"/>
              </a:buClr>
              <a:buFont typeface="Wingdings" pitchFamily="2" charset="2"/>
              <a:buChar char="Ø"/>
            </a:pPr>
            <a:r>
              <a:rPr lang="en-GB" sz="1600" dirty="0">
                <a:latin typeface="Arial" pitchFamily="34" charset="0"/>
                <a:cs typeface="Arial" pitchFamily="34" charset="0"/>
              </a:rPr>
              <a:t> A rapid increase in public sector borrowing, used to stimulate consumption</a:t>
            </a:r>
            <a:endParaRPr lang="en-GB" sz="1600" b="1" dirty="0">
              <a:latin typeface="Arial" pitchFamily="34" charset="0"/>
              <a:cs typeface="Arial" pitchFamily="34" charset="0"/>
              <a:sym typeface="Wingdings"/>
            </a:endParaRPr>
          </a:p>
          <a:p>
            <a:pPr marL="0" lvl="1" defTabSz="1019175">
              <a:buClr>
                <a:srgbClr val="042556"/>
              </a:buClr>
            </a:pPr>
            <a:endParaRPr lang="en-GB" sz="16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600" dirty="0">
                <a:latin typeface="Arial" pitchFamily="34" charset="0"/>
                <a:cs typeface="Arial" pitchFamily="34" charset="0"/>
              </a:rPr>
              <a:t>Absent these two factors, growth can only come through </a:t>
            </a:r>
            <a:r>
              <a:rPr lang="en-GB" sz="1600" b="1" dirty="0">
                <a:latin typeface="Arial" pitchFamily="34" charset="0"/>
                <a:cs typeface="Arial" pitchFamily="34" charset="0"/>
              </a:rPr>
              <a:t>investment</a:t>
            </a:r>
            <a:r>
              <a:rPr lang="en-GB" sz="1600" dirty="0">
                <a:latin typeface="Arial" pitchFamily="34" charset="0"/>
                <a:cs typeface="Arial" pitchFamily="34" charset="0"/>
              </a:rPr>
              <a:t>. Why? </a:t>
            </a:r>
          </a:p>
          <a:p>
            <a:pPr marL="628650" lvl="2" indent="-171450" defTabSz="1019175">
              <a:spcBef>
                <a:spcPts val="600"/>
              </a:spcBef>
              <a:buClr>
                <a:srgbClr val="042556"/>
              </a:buClr>
              <a:buFont typeface="Wingdings" pitchFamily="2" charset="2"/>
              <a:buChar char="Ø"/>
            </a:pPr>
            <a:r>
              <a:rPr lang="en-GB" sz="1600" dirty="0">
                <a:latin typeface="Arial" pitchFamily="34" charset="0"/>
                <a:cs typeface="Arial" pitchFamily="34" charset="0"/>
              </a:rPr>
              <a:t>For any given economy there are only three sources of growth:</a:t>
            </a:r>
          </a:p>
          <a:p>
            <a:pPr marL="1257300" lvl="3" indent="-342900" defTabSz="1019175">
              <a:spcBef>
                <a:spcPts val="600"/>
              </a:spcBef>
              <a:buClr>
                <a:srgbClr val="042556"/>
              </a:buClr>
              <a:buFont typeface="+mj-ea"/>
              <a:buAutoNum type="circleNumDbPlain"/>
            </a:pPr>
            <a:r>
              <a:rPr lang="en-GB" sz="1600" dirty="0">
                <a:latin typeface="Arial" pitchFamily="34" charset="0"/>
                <a:cs typeface="Arial" pitchFamily="34" charset="0"/>
              </a:rPr>
              <a:t>Consumption</a:t>
            </a:r>
          </a:p>
          <a:p>
            <a:pPr marL="1257300" lvl="3" indent="-342900" defTabSz="1019175">
              <a:spcBef>
                <a:spcPts val="600"/>
              </a:spcBef>
              <a:buClr>
                <a:srgbClr val="042556"/>
              </a:buClr>
              <a:buFont typeface="+mj-ea"/>
              <a:buAutoNum type="circleNumDbPlain"/>
            </a:pPr>
            <a:r>
              <a:rPr lang="en-GB" sz="1600" dirty="0">
                <a:latin typeface="Arial" pitchFamily="34" charset="0"/>
                <a:cs typeface="Arial" pitchFamily="34" charset="0"/>
              </a:rPr>
              <a:t>Investment</a:t>
            </a:r>
          </a:p>
          <a:p>
            <a:pPr marL="1257300" lvl="3" indent="-342900" defTabSz="1019175">
              <a:spcBef>
                <a:spcPts val="600"/>
              </a:spcBef>
              <a:buClr>
                <a:srgbClr val="042556"/>
              </a:buClr>
              <a:buFont typeface="+mj-ea"/>
              <a:buAutoNum type="circleNumDbPlain"/>
            </a:pPr>
            <a:r>
              <a:rPr lang="en-GB" sz="1600" dirty="0">
                <a:latin typeface="Arial" pitchFamily="34" charset="0"/>
                <a:cs typeface="Arial" pitchFamily="34" charset="0"/>
              </a:rPr>
              <a:t>(Net) Exports</a:t>
            </a:r>
          </a:p>
          <a:p>
            <a:pPr marL="628650" lvl="2" indent="-171450" defTabSz="1019175">
              <a:spcBef>
                <a:spcPts val="600"/>
              </a:spcBef>
              <a:buClr>
                <a:srgbClr val="042556"/>
              </a:buClr>
              <a:buFont typeface="Wingdings" pitchFamily="2" charset="2"/>
              <a:buChar char="Ø"/>
            </a:pPr>
            <a:r>
              <a:rPr lang="en-GB" sz="1600" dirty="0">
                <a:latin typeface="Arial" pitchFamily="34" charset="0"/>
                <a:cs typeface="Arial" pitchFamily="34" charset="0"/>
              </a:rPr>
              <a:t> Public consumption cannot grow without increasing revenues or leverage</a:t>
            </a:r>
            <a:endParaRPr lang="en-GB" sz="1600" b="1" dirty="0">
              <a:latin typeface="Arial" pitchFamily="34" charset="0"/>
              <a:cs typeface="Arial" pitchFamily="34" charset="0"/>
            </a:endParaRPr>
          </a:p>
          <a:p>
            <a:pPr marL="628650" lvl="2" indent="-171450" defTabSz="1019175">
              <a:buClr>
                <a:srgbClr val="042556"/>
              </a:buClr>
              <a:buFont typeface="Wingdings" pitchFamily="2" charset="2"/>
              <a:buChar char="Ø"/>
            </a:pPr>
            <a:r>
              <a:rPr lang="en-GB" sz="1600" dirty="0">
                <a:latin typeface="Arial" pitchFamily="34" charset="0"/>
                <a:cs typeface="Arial" pitchFamily="34" charset="0"/>
              </a:rPr>
              <a:t> Private consumption cannot grow without rising wages or tax cuts</a:t>
            </a:r>
          </a:p>
          <a:p>
            <a:pPr marL="628650" lvl="2" indent="-171450" defTabSz="1019175">
              <a:buClr>
                <a:srgbClr val="042556"/>
              </a:buClr>
              <a:buFont typeface="Wingdings" pitchFamily="2" charset="2"/>
              <a:buChar char="Ø"/>
            </a:pPr>
            <a:r>
              <a:rPr lang="en-GB" sz="1600" dirty="0">
                <a:latin typeface="Arial" pitchFamily="34" charset="0"/>
                <a:cs typeface="Arial" pitchFamily="34" charset="0"/>
                <a:sym typeface="Wingdings"/>
              </a:rPr>
              <a:t> Oil exports cannot grow without regulatory certainty and/or price rises</a:t>
            </a:r>
          </a:p>
          <a:p>
            <a:pPr marL="628650" lvl="2" indent="-171450" defTabSz="1019175">
              <a:buClr>
                <a:srgbClr val="042556"/>
              </a:buClr>
              <a:buFont typeface="Wingdings" pitchFamily="2" charset="2"/>
              <a:buChar char="Ø"/>
            </a:pPr>
            <a:r>
              <a:rPr lang="en-GB" sz="1600" dirty="0">
                <a:latin typeface="Arial" pitchFamily="34" charset="0"/>
                <a:cs typeface="Arial" pitchFamily="34" charset="0"/>
                <a:sym typeface="Wingdings"/>
              </a:rPr>
              <a:t> This leaves </a:t>
            </a:r>
            <a:r>
              <a:rPr lang="en-GB" sz="1600" b="1" dirty="0">
                <a:latin typeface="Arial" pitchFamily="34" charset="0"/>
                <a:cs typeface="Arial" pitchFamily="34" charset="0"/>
                <a:sym typeface="Wingdings"/>
              </a:rPr>
              <a:t>investment</a:t>
            </a:r>
            <a:r>
              <a:rPr lang="en-GB" sz="1600" dirty="0">
                <a:latin typeface="Arial" pitchFamily="34" charset="0"/>
                <a:cs typeface="Arial" pitchFamily="34" charset="0"/>
                <a:sym typeface="Wingdings"/>
              </a:rPr>
              <a:t> as the only viable option for growth</a:t>
            </a:r>
          </a:p>
          <a:p>
            <a:pPr marL="628650" lvl="2" indent="-171450" defTabSz="1019175">
              <a:buClr>
                <a:srgbClr val="042556"/>
              </a:buClr>
              <a:buFont typeface="Wingdings" pitchFamily="2" charset="2"/>
              <a:buChar char="Ø"/>
            </a:pPr>
            <a:endParaRPr lang="en-GB" sz="1600" dirty="0">
              <a:latin typeface="Arial" pitchFamily="34" charset="0"/>
              <a:cs typeface="Arial" pitchFamily="34" charset="0"/>
              <a:sym typeface="Wingdings"/>
            </a:endParaRPr>
          </a:p>
        </p:txBody>
      </p:sp>
      <p:sp>
        <p:nvSpPr>
          <p:cNvPr id="5" name="Slide Number Placeholder 3"/>
          <p:cNvSpPr txBox="1">
            <a:spLocks/>
          </p:cNvSpPr>
          <p:nvPr/>
        </p:nvSpPr>
        <p:spPr>
          <a:xfrm>
            <a:off x="197514" y="6354460"/>
            <a:ext cx="394072" cy="309941"/>
          </a:xfrm>
          <a:prstGeom prst="rect">
            <a:avLst/>
          </a:prstGeom>
        </p:spPr>
        <p:txBody>
          <a:bodyPr/>
          <a:lstStyle/>
          <a:p>
            <a:pPr marR="0" lvl="0" indent="0" fontAlgn="auto">
              <a:lnSpc>
                <a:spcPct val="100000"/>
              </a:lnSpc>
              <a:spcBef>
                <a:spcPts val="0"/>
              </a:spcBef>
              <a:spcAft>
                <a:spcPts val="0"/>
              </a:spcAft>
              <a:buClrTx/>
              <a:buSzTx/>
              <a:buFontTx/>
              <a:buNone/>
              <a:tabLst/>
              <a:defRPr/>
            </a:pPr>
            <a:fld id="{068BDE61-2808-4D8B-B1E9-1B8FFFA6B146}" type="slidenum">
              <a:rPr lang="en-GB" sz="1200" smtClean="0">
                <a:solidFill>
                  <a:schemeClr val="tx1">
                    <a:tint val="75000"/>
                  </a:schemeClr>
                </a:solidFill>
              </a:rPr>
              <a:pPr marR="0" lvl="0" indent="0" fontAlgn="auto">
                <a:lnSpc>
                  <a:spcPct val="100000"/>
                </a:lnSpc>
                <a:spcBef>
                  <a:spcPts val="0"/>
                </a:spcBef>
                <a:spcAft>
                  <a:spcPts val="0"/>
                </a:spcAft>
                <a:buClrTx/>
                <a:buSzTx/>
                <a:buFontTx/>
                <a:buNone/>
                <a:tabLst/>
                <a:defRPr/>
              </a:pPr>
              <a:t>2</a:t>
            </a:fld>
            <a:endParaRPr lang="en-GB" sz="1200" dirty="0">
              <a:solidFill>
                <a:schemeClr val="tx1">
                  <a:tint val="75000"/>
                </a:schemeClr>
              </a:solidFill>
            </a:endParaRPr>
          </a:p>
        </p:txBody>
      </p:sp>
    </p:spTree>
    <p:extLst>
      <p:ext uri="{BB962C8B-B14F-4D97-AF65-F5344CB8AC3E}">
        <p14:creationId xmlns:p14="http://schemas.microsoft.com/office/powerpoint/2010/main" val="36329917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76672"/>
            <a:ext cx="7920880" cy="646331"/>
          </a:xfrm>
          <a:prstGeom prst="rect">
            <a:avLst/>
          </a:prstGeom>
          <a:noFill/>
        </p:spPr>
        <p:txBody>
          <a:bodyPr wrap="square" rtlCol="0">
            <a:spAutoFit/>
          </a:bodyPr>
          <a:lstStyle/>
          <a:p>
            <a:r>
              <a:rPr lang="en-GB" sz="2000" b="1" dirty="0">
                <a:solidFill>
                  <a:srgbClr val="525252"/>
                </a:solidFill>
                <a:latin typeface="Arial" pitchFamily="34" charset="0"/>
              </a:rPr>
              <a:t>Solutions For 2016 and Beyond</a:t>
            </a:r>
          </a:p>
          <a:p>
            <a:r>
              <a:rPr lang="en-GB" sz="1600" dirty="0">
                <a:solidFill>
                  <a:srgbClr val="525252"/>
                </a:solidFill>
                <a:latin typeface="Arial" pitchFamily="34" charset="0"/>
              </a:rPr>
              <a:t>Medium-term challenges, Part I: Power</a:t>
            </a:r>
          </a:p>
        </p:txBody>
      </p:sp>
      <p:sp>
        <p:nvSpPr>
          <p:cNvPr id="6" name="2039315831.625403.125165.6251"/>
          <p:cNvSpPr>
            <a:spLocks noChangeArrowheads="1"/>
          </p:cNvSpPr>
          <p:nvPr>
            <p:custDataLst>
              <p:tags r:id="rId1"/>
            </p:custDataLst>
          </p:nvPr>
        </p:nvSpPr>
        <p:spPr bwMode="gray">
          <a:xfrm>
            <a:off x="467544" y="1340768"/>
            <a:ext cx="1819450" cy="43924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100" dirty="0">
                <a:latin typeface="Arial" pitchFamily="34" charset="0"/>
                <a:cs typeface="Arial" pitchFamily="34" charset="0"/>
              </a:rPr>
              <a:t>Nigeria’s power sector reforms have stalled, and the sector is in danger of collapse unless urgent action is taken. What can the Federal and State governments do?</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a:t>
            </a:r>
            <a:r>
              <a:rPr lang="en-GB" sz="1100" dirty="0" err="1">
                <a:latin typeface="Arial" pitchFamily="34" charset="0"/>
                <a:cs typeface="Arial" pitchFamily="34" charset="0"/>
              </a:rPr>
              <a:t>i</a:t>
            </a:r>
            <a:r>
              <a:rPr lang="en-GB" sz="1100" dirty="0">
                <a:latin typeface="Arial" pitchFamily="34" charset="0"/>
                <a:cs typeface="Arial" pitchFamily="34" charset="0"/>
              </a:rPr>
              <a:t>) Petition for a specific debt raising programme to address unpaid arrears. Until this happens no new investment  can take place.</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(ii) Raise public awareness about the necessity of cost-reflective tariffs, including the hike in 2016.</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(iii) Ensure that DISCO owners make the stipulated investment in metering.</a:t>
            </a:r>
          </a:p>
        </p:txBody>
      </p:sp>
      <p:sp>
        <p:nvSpPr>
          <p:cNvPr id="5" name="Rectangle 4"/>
          <p:cNvSpPr>
            <a:spLocks noChangeAspect="1"/>
          </p:cNvSpPr>
          <p:nvPr/>
        </p:nvSpPr>
        <p:spPr>
          <a:xfrm>
            <a:off x="2483768" y="1340768"/>
            <a:ext cx="6237520" cy="4608512"/>
          </a:xfrm>
          <a:prstGeom prst="rect">
            <a:avLst/>
          </a:prstGeom>
          <a:noFill/>
          <a:ln w="12700">
            <a:solidFill>
              <a:srgbClr val="04255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GB" sz="1100"/>
          </a:p>
        </p:txBody>
      </p:sp>
      <p:sp>
        <p:nvSpPr>
          <p:cNvPr id="7" name="1158.375226.7528.875154.8751"/>
          <p:cNvSpPr>
            <a:spLocks noChangeArrowheads="1"/>
          </p:cNvSpPr>
          <p:nvPr>
            <p:custDataLst>
              <p:tags r:id="rId2"/>
            </p:custDataLst>
          </p:nvPr>
        </p:nvSpPr>
        <p:spPr bwMode="gray">
          <a:xfrm>
            <a:off x="2555776" y="5949280"/>
            <a:ext cx="3312368" cy="21602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175">
                <a:solidFill>
                  <a:srgbClr val="969696"/>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65647" tIns="24617" rIns="65647" bIns="41029"/>
          <a:lstStyle/>
          <a:p>
            <a:pPr>
              <a:tabLst>
                <a:tab pos="1633187" algn="r"/>
              </a:tabLst>
              <a:defRPr/>
            </a:pPr>
            <a:r>
              <a:rPr lang="en-GB" sz="1000" dirty="0">
                <a:solidFill>
                  <a:srgbClr val="000000"/>
                </a:solidFill>
                <a:latin typeface="Arial" pitchFamily="34" charset="0"/>
                <a:cs typeface="Arial" pitchFamily="34" charset="0"/>
              </a:rPr>
              <a:t>Source: National Bureau of Statistics</a:t>
            </a:r>
          </a:p>
        </p:txBody>
      </p:sp>
      <p:graphicFrame>
        <p:nvGraphicFramePr>
          <p:cNvPr id="8" name="Chart 7"/>
          <p:cNvGraphicFramePr/>
          <p:nvPr>
            <p:extLst>
              <p:ext uri="{D42A27DB-BD31-4B8C-83A1-F6EECF244321}">
                <p14:modId xmlns:p14="http://schemas.microsoft.com/office/powerpoint/2010/main" val="3295764394"/>
              </p:ext>
            </p:extLst>
          </p:nvPr>
        </p:nvGraphicFramePr>
        <p:xfrm>
          <a:off x="2555776" y="1340768"/>
          <a:ext cx="6165512" cy="4608512"/>
        </p:xfrm>
        <a:graphic>
          <a:graphicData uri="http://schemas.openxmlformats.org/drawingml/2006/chart">
            <c:chart xmlns:c="http://schemas.openxmlformats.org/drawingml/2006/chart" xmlns:r="http://schemas.openxmlformats.org/officeDocument/2006/relationships" r:id="rId5"/>
          </a:graphicData>
        </a:graphic>
      </p:graphicFrame>
      <p:sp>
        <p:nvSpPr>
          <p:cNvPr id="9" name="Slide Number Placeholder 3"/>
          <p:cNvSpPr txBox="1">
            <a:spLocks/>
          </p:cNvSpPr>
          <p:nvPr/>
        </p:nvSpPr>
        <p:spPr>
          <a:xfrm>
            <a:off x="197514" y="6354460"/>
            <a:ext cx="394072" cy="309941"/>
          </a:xfrm>
          <a:prstGeom prst="rect">
            <a:avLst/>
          </a:prstGeom>
        </p:spPr>
        <p:txBody>
          <a:bodyPr/>
          <a:lstStyle/>
          <a:p>
            <a:pPr marR="0" lvl="0" indent="0" fontAlgn="auto">
              <a:lnSpc>
                <a:spcPct val="100000"/>
              </a:lnSpc>
              <a:spcBef>
                <a:spcPts val="0"/>
              </a:spcBef>
              <a:spcAft>
                <a:spcPts val="0"/>
              </a:spcAft>
              <a:buClrTx/>
              <a:buSzTx/>
              <a:buFontTx/>
              <a:buNone/>
              <a:tabLst/>
              <a:defRPr/>
            </a:pPr>
            <a:fld id="{068BDE61-2808-4D8B-B1E9-1B8FFFA6B146}" type="slidenum">
              <a:rPr lang="en-GB" sz="1200" smtClean="0">
                <a:solidFill>
                  <a:schemeClr val="tx1">
                    <a:tint val="75000"/>
                  </a:schemeClr>
                </a:solidFill>
              </a:rPr>
              <a:pPr marR="0" lvl="0" indent="0" fontAlgn="auto">
                <a:lnSpc>
                  <a:spcPct val="100000"/>
                </a:lnSpc>
                <a:spcBef>
                  <a:spcPts val="0"/>
                </a:spcBef>
                <a:spcAft>
                  <a:spcPts val="0"/>
                </a:spcAft>
                <a:buClrTx/>
                <a:buSzTx/>
                <a:buFontTx/>
                <a:buNone/>
                <a:tabLst/>
                <a:defRPr/>
              </a:pPr>
              <a:t>20</a:t>
            </a:fld>
            <a:endParaRPr lang="en-GB" sz="1200" dirty="0">
              <a:solidFill>
                <a:schemeClr val="tx1">
                  <a:tint val="75000"/>
                </a:schemeClr>
              </a:solidFill>
            </a:endParaRPr>
          </a:p>
        </p:txBody>
      </p:sp>
    </p:spTree>
    <p:extLst>
      <p:ext uri="{BB962C8B-B14F-4D97-AF65-F5344CB8AC3E}">
        <p14:creationId xmlns:p14="http://schemas.microsoft.com/office/powerpoint/2010/main" val="362906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76672"/>
            <a:ext cx="7920880" cy="646331"/>
          </a:xfrm>
          <a:prstGeom prst="rect">
            <a:avLst/>
          </a:prstGeom>
          <a:noFill/>
        </p:spPr>
        <p:txBody>
          <a:bodyPr wrap="square" rtlCol="0">
            <a:spAutoFit/>
          </a:bodyPr>
          <a:lstStyle/>
          <a:p>
            <a:r>
              <a:rPr lang="en-GB" sz="2000" b="1" dirty="0">
                <a:solidFill>
                  <a:srgbClr val="525252"/>
                </a:solidFill>
                <a:latin typeface="Arial" pitchFamily="34" charset="0"/>
              </a:rPr>
              <a:t>Solutions For 2016 &amp; Beyond</a:t>
            </a:r>
          </a:p>
          <a:p>
            <a:r>
              <a:rPr lang="en-GB" sz="1600" dirty="0">
                <a:solidFill>
                  <a:srgbClr val="525252"/>
                </a:solidFill>
                <a:latin typeface="Arial" pitchFamily="34" charset="0"/>
              </a:rPr>
              <a:t>Medium-term challenges, Part II: Industry</a:t>
            </a:r>
          </a:p>
        </p:txBody>
      </p:sp>
      <p:sp>
        <p:nvSpPr>
          <p:cNvPr id="6" name="2039315831.625403.125165.6251"/>
          <p:cNvSpPr>
            <a:spLocks noChangeArrowheads="1"/>
          </p:cNvSpPr>
          <p:nvPr>
            <p:custDataLst>
              <p:tags r:id="rId1"/>
            </p:custDataLst>
          </p:nvPr>
        </p:nvSpPr>
        <p:spPr bwMode="gray">
          <a:xfrm>
            <a:off x="467544" y="1340768"/>
            <a:ext cx="1819450" cy="482453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100" dirty="0">
                <a:latin typeface="Arial" pitchFamily="34" charset="0"/>
                <a:cs typeface="Arial" pitchFamily="34" charset="0"/>
              </a:rPr>
              <a:t>Without greater power generation, Nigeria’s import-substitution initiatives are meaningless</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Exporters like China offer cheap credit, but in return demand access to local goods markets. Developing local manufacturing capacity is counter to their interests.</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With a couple exceptions (narrow commodity stories like </a:t>
            </a:r>
            <a:r>
              <a:rPr lang="en-GB" sz="1100" dirty="0" err="1">
                <a:latin typeface="Arial" pitchFamily="34" charset="0"/>
                <a:cs typeface="Arial" pitchFamily="34" charset="0"/>
              </a:rPr>
              <a:t>RepCon</a:t>
            </a:r>
            <a:r>
              <a:rPr lang="en-GB" sz="1100" dirty="0">
                <a:latin typeface="Arial" pitchFamily="34" charset="0"/>
                <a:cs typeface="Arial" pitchFamily="34" charset="0"/>
              </a:rPr>
              <a:t> &amp; Angola) most African countries are net importers from China, and produce few finished goods of their own.</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The solution is not FX swaps with China – which are in practice just a subsidy for Chinese exporters – but direct investment into local manufacturing capacity.</a:t>
            </a:r>
          </a:p>
        </p:txBody>
      </p:sp>
      <p:sp>
        <p:nvSpPr>
          <p:cNvPr id="5" name="Rectangle 4"/>
          <p:cNvSpPr>
            <a:spLocks noChangeAspect="1"/>
          </p:cNvSpPr>
          <p:nvPr/>
        </p:nvSpPr>
        <p:spPr>
          <a:xfrm>
            <a:off x="2483768" y="1340768"/>
            <a:ext cx="6237520" cy="4608512"/>
          </a:xfrm>
          <a:prstGeom prst="rect">
            <a:avLst/>
          </a:prstGeom>
          <a:noFill/>
          <a:ln w="12700">
            <a:solidFill>
              <a:srgbClr val="04255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GB" sz="1100"/>
          </a:p>
        </p:txBody>
      </p:sp>
      <p:sp>
        <p:nvSpPr>
          <p:cNvPr id="7" name="1158.375226.7528.875154.8751"/>
          <p:cNvSpPr>
            <a:spLocks noChangeArrowheads="1"/>
          </p:cNvSpPr>
          <p:nvPr>
            <p:custDataLst>
              <p:tags r:id="rId2"/>
            </p:custDataLst>
          </p:nvPr>
        </p:nvSpPr>
        <p:spPr bwMode="gray">
          <a:xfrm>
            <a:off x="2555776" y="5949280"/>
            <a:ext cx="3312368" cy="21602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175">
                <a:solidFill>
                  <a:srgbClr val="969696"/>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65647" tIns="24617" rIns="65647" bIns="41029"/>
          <a:lstStyle/>
          <a:p>
            <a:pPr>
              <a:tabLst>
                <a:tab pos="1633187" algn="r"/>
              </a:tabLst>
              <a:defRPr/>
            </a:pPr>
            <a:r>
              <a:rPr lang="en-GB" sz="1000" dirty="0">
                <a:solidFill>
                  <a:srgbClr val="000000"/>
                </a:solidFill>
                <a:latin typeface="Arial" pitchFamily="34" charset="0"/>
                <a:cs typeface="Arial" pitchFamily="34" charset="0"/>
              </a:rPr>
              <a:t>Source: IMF WEO, DOTS</a:t>
            </a:r>
          </a:p>
        </p:txBody>
      </p:sp>
      <p:graphicFrame>
        <p:nvGraphicFramePr>
          <p:cNvPr id="8" name="Chart 7"/>
          <p:cNvGraphicFramePr/>
          <p:nvPr/>
        </p:nvGraphicFramePr>
        <p:xfrm>
          <a:off x="2555776" y="1340768"/>
          <a:ext cx="6165512" cy="4608512"/>
        </p:xfrm>
        <a:graphic>
          <a:graphicData uri="http://schemas.openxmlformats.org/drawingml/2006/chart">
            <c:chart xmlns:c="http://schemas.openxmlformats.org/drawingml/2006/chart" xmlns:r="http://schemas.openxmlformats.org/officeDocument/2006/relationships" r:id="rId5"/>
          </a:graphicData>
        </a:graphic>
      </p:graphicFrame>
      <p:sp>
        <p:nvSpPr>
          <p:cNvPr id="9" name="Slide Number Placeholder 3"/>
          <p:cNvSpPr txBox="1">
            <a:spLocks/>
          </p:cNvSpPr>
          <p:nvPr/>
        </p:nvSpPr>
        <p:spPr>
          <a:xfrm>
            <a:off x="197514" y="6354460"/>
            <a:ext cx="394072" cy="309941"/>
          </a:xfrm>
          <a:prstGeom prst="rect">
            <a:avLst/>
          </a:prstGeom>
        </p:spPr>
        <p:txBody>
          <a:bodyPr/>
          <a:lstStyle/>
          <a:p>
            <a:pPr marR="0" lvl="0" indent="0" fontAlgn="auto">
              <a:lnSpc>
                <a:spcPct val="100000"/>
              </a:lnSpc>
              <a:spcBef>
                <a:spcPts val="0"/>
              </a:spcBef>
              <a:spcAft>
                <a:spcPts val="0"/>
              </a:spcAft>
              <a:buClrTx/>
              <a:buSzTx/>
              <a:buFontTx/>
              <a:buNone/>
              <a:tabLst/>
              <a:defRPr/>
            </a:pPr>
            <a:fld id="{068BDE61-2808-4D8B-B1E9-1B8FFFA6B146}" type="slidenum">
              <a:rPr lang="en-GB" sz="1200" smtClean="0">
                <a:solidFill>
                  <a:schemeClr val="tx1">
                    <a:tint val="75000"/>
                  </a:schemeClr>
                </a:solidFill>
              </a:rPr>
              <a:pPr marR="0" lvl="0" indent="0" fontAlgn="auto">
                <a:lnSpc>
                  <a:spcPct val="100000"/>
                </a:lnSpc>
                <a:spcBef>
                  <a:spcPts val="0"/>
                </a:spcBef>
                <a:spcAft>
                  <a:spcPts val="0"/>
                </a:spcAft>
                <a:buClrTx/>
                <a:buSzTx/>
                <a:buFontTx/>
                <a:buNone/>
                <a:tabLst/>
                <a:defRPr/>
              </a:pPr>
              <a:t>21</a:t>
            </a:fld>
            <a:endParaRPr lang="en-GB" sz="1200" dirty="0">
              <a:solidFill>
                <a:schemeClr val="tx1">
                  <a:tint val="75000"/>
                </a:schemeClr>
              </a:solidFill>
            </a:endParaRPr>
          </a:p>
        </p:txBody>
      </p:sp>
    </p:spTree>
    <p:extLst>
      <p:ext uri="{BB962C8B-B14F-4D97-AF65-F5344CB8AC3E}">
        <p14:creationId xmlns:p14="http://schemas.microsoft.com/office/powerpoint/2010/main" val="362906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76672"/>
            <a:ext cx="7920880" cy="646331"/>
          </a:xfrm>
          <a:prstGeom prst="rect">
            <a:avLst/>
          </a:prstGeom>
          <a:noFill/>
        </p:spPr>
        <p:txBody>
          <a:bodyPr wrap="square" rtlCol="0">
            <a:spAutoFit/>
          </a:bodyPr>
          <a:lstStyle/>
          <a:p>
            <a:r>
              <a:rPr lang="en-GB" sz="2000" b="1" dirty="0">
                <a:solidFill>
                  <a:srgbClr val="525252"/>
                </a:solidFill>
                <a:latin typeface="Arial" pitchFamily="34" charset="0"/>
              </a:rPr>
              <a:t>Summary Points &amp; Conclusion</a:t>
            </a:r>
          </a:p>
          <a:p>
            <a:r>
              <a:rPr lang="en-GB" sz="1600" dirty="0">
                <a:solidFill>
                  <a:srgbClr val="525252"/>
                </a:solidFill>
                <a:latin typeface="Arial" pitchFamily="34" charset="0"/>
              </a:rPr>
              <a:t>What lessons can we take away?</a:t>
            </a:r>
          </a:p>
        </p:txBody>
      </p:sp>
      <p:sp>
        <p:nvSpPr>
          <p:cNvPr id="6" name="2039315831.625403.125165.6251"/>
          <p:cNvSpPr>
            <a:spLocks noChangeArrowheads="1"/>
          </p:cNvSpPr>
          <p:nvPr>
            <p:custDataLst>
              <p:tags r:id="rId1"/>
            </p:custDataLst>
          </p:nvPr>
        </p:nvSpPr>
        <p:spPr bwMode="gray">
          <a:xfrm>
            <a:off x="467544" y="1340768"/>
            <a:ext cx="8253744" cy="482453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600" dirty="0">
                <a:latin typeface="Arial" pitchFamily="34" charset="0"/>
                <a:cs typeface="Arial" pitchFamily="34" charset="0"/>
              </a:rPr>
              <a:t>The years of “</a:t>
            </a:r>
            <a:r>
              <a:rPr lang="en-GB" sz="1600" b="1" dirty="0">
                <a:latin typeface="Arial" pitchFamily="34" charset="0"/>
                <a:cs typeface="Arial" pitchFamily="34" charset="0"/>
              </a:rPr>
              <a:t>Africa Rising</a:t>
            </a:r>
            <a:r>
              <a:rPr lang="en-GB" sz="1600" dirty="0">
                <a:latin typeface="Arial" pitchFamily="34" charset="0"/>
                <a:cs typeface="Arial" pitchFamily="34" charset="0"/>
              </a:rPr>
              <a:t>” </a:t>
            </a:r>
            <a:r>
              <a:rPr lang="en-GB" sz="1600" b="1" dirty="0">
                <a:latin typeface="Arial" pitchFamily="34" charset="0"/>
                <a:cs typeface="Arial" pitchFamily="34" charset="0"/>
              </a:rPr>
              <a:t>where one tide could lift all boats are behind us</a:t>
            </a:r>
            <a:r>
              <a:rPr lang="en-GB" sz="1600" dirty="0">
                <a:latin typeface="Arial" pitchFamily="34" charset="0"/>
                <a:cs typeface="Arial" pitchFamily="34" charset="0"/>
              </a:rPr>
              <a:t>: the commodity cycle has turned, and government balance sheets are stretched.</a:t>
            </a:r>
          </a:p>
          <a:p>
            <a:pPr marL="171450" lvl="1" indent="-171450" defTabSz="1019175">
              <a:buClr>
                <a:srgbClr val="042556"/>
              </a:buClr>
              <a:buFont typeface="Wingdings" pitchFamily="2" charset="2"/>
              <a:buChar char="§"/>
            </a:pPr>
            <a:endParaRPr lang="en-GB" sz="16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600" dirty="0">
                <a:latin typeface="Arial" pitchFamily="34" charset="0"/>
                <a:cs typeface="Arial" pitchFamily="34" charset="0"/>
              </a:rPr>
              <a:t>Sustainable, </a:t>
            </a:r>
            <a:r>
              <a:rPr lang="en-GB" sz="1600" b="1" dirty="0">
                <a:latin typeface="Arial" pitchFamily="34" charset="0"/>
                <a:cs typeface="Arial" pitchFamily="34" charset="0"/>
              </a:rPr>
              <a:t>inclusive growth now depends on investment </a:t>
            </a:r>
            <a:r>
              <a:rPr lang="en-GB" sz="1600" dirty="0">
                <a:latin typeface="Arial" pitchFamily="34" charset="0"/>
                <a:cs typeface="Arial" pitchFamily="34" charset="0"/>
              </a:rPr>
              <a:t>– and in Nigeria’s case, policy credibility will first need to be restored.</a:t>
            </a:r>
          </a:p>
          <a:p>
            <a:pPr marL="171450" lvl="1" indent="-171450" defTabSz="1019175">
              <a:buClr>
                <a:srgbClr val="042556"/>
              </a:buClr>
              <a:buFont typeface="Wingdings" pitchFamily="2" charset="2"/>
              <a:buChar char="§"/>
            </a:pPr>
            <a:endParaRPr lang="en-GB" sz="16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600" dirty="0">
                <a:latin typeface="Arial" pitchFamily="34" charset="0"/>
                <a:cs typeface="Arial" pitchFamily="34" charset="0"/>
              </a:rPr>
              <a:t>The role that government can play in this process is defined by: (a) </a:t>
            </a:r>
            <a:r>
              <a:rPr lang="en-GB" sz="1600" b="1" dirty="0">
                <a:latin typeface="Arial" pitchFamily="34" charset="0"/>
                <a:cs typeface="Arial" pitchFamily="34" charset="0"/>
              </a:rPr>
              <a:t>implementing the FX policy it already has</a:t>
            </a:r>
            <a:r>
              <a:rPr lang="en-GB" sz="1600" dirty="0">
                <a:latin typeface="Arial" pitchFamily="34" charset="0"/>
                <a:cs typeface="Arial" pitchFamily="34" charset="0"/>
              </a:rPr>
              <a:t>; (b) creating the conditions for local manufacturing to develop</a:t>
            </a:r>
          </a:p>
          <a:p>
            <a:pPr marL="171450" lvl="1" indent="-171450" defTabSz="1019175">
              <a:buClr>
                <a:srgbClr val="042556"/>
              </a:buClr>
              <a:buFont typeface="Wingdings" pitchFamily="2" charset="2"/>
              <a:buChar char="§"/>
            </a:pPr>
            <a:endParaRPr lang="en-GB" sz="16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600" dirty="0">
                <a:latin typeface="Arial" pitchFamily="34" charset="0"/>
                <a:cs typeface="Arial" pitchFamily="34" charset="0"/>
              </a:rPr>
              <a:t>More specifically, it can:</a:t>
            </a:r>
          </a:p>
          <a:p>
            <a:pPr marL="171450" lvl="1" indent="-171450" defTabSz="1019175">
              <a:buClr>
                <a:srgbClr val="042556"/>
              </a:buClr>
            </a:pPr>
            <a:endParaRPr lang="en-GB" sz="1600" dirty="0">
              <a:latin typeface="Arial" pitchFamily="34" charset="0"/>
              <a:cs typeface="Arial" pitchFamily="34" charset="0"/>
            </a:endParaRPr>
          </a:p>
          <a:p>
            <a:pPr marL="628650" lvl="2" indent="-171450" defTabSz="1019175">
              <a:buClr>
                <a:srgbClr val="042556"/>
              </a:buClr>
              <a:buFont typeface="Wingdings" pitchFamily="2" charset="2"/>
              <a:buChar char="Ø"/>
            </a:pPr>
            <a:r>
              <a:rPr lang="en-GB" sz="1600" dirty="0">
                <a:latin typeface="Arial" pitchFamily="34" charset="0"/>
                <a:cs typeface="Arial" pitchFamily="34" charset="0"/>
              </a:rPr>
              <a:t> Allow price discovery to occur in the foreign exchange market</a:t>
            </a:r>
          </a:p>
          <a:p>
            <a:pPr marL="628650" lvl="2" indent="-171450" defTabSz="1019175">
              <a:buClr>
                <a:srgbClr val="042556"/>
              </a:buClr>
              <a:buFont typeface="Wingdings" pitchFamily="2" charset="2"/>
              <a:buChar char="Ø"/>
            </a:pPr>
            <a:r>
              <a:rPr lang="en-GB" sz="1600" dirty="0">
                <a:latin typeface="Arial" pitchFamily="34" charset="0"/>
                <a:cs typeface="Arial" pitchFamily="34" charset="0"/>
              </a:rPr>
              <a:t> Close the gap between FX policy design and implementation</a:t>
            </a:r>
          </a:p>
          <a:p>
            <a:pPr marL="628650" lvl="2" indent="-171450" defTabSz="1019175">
              <a:buClr>
                <a:srgbClr val="042556"/>
              </a:buClr>
              <a:buFont typeface="Wingdings" pitchFamily="2" charset="2"/>
              <a:buChar char="Ø"/>
            </a:pPr>
            <a:r>
              <a:rPr lang="en-GB" sz="1600" dirty="0">
                <a:latin typeface="Arial" pitchFamily="34" charset="0"/>
                <a:cs typeface="Arial" pitchFamily="34" charset="0"/>
              </a:rPr>
              <a:t> Shift the focus of fiscal policy towards reducing debt-servicing costs</a:t>
            </a:r>
          </a:p>
          <a:p>
            <a:pPr marL="628650" lvl="2" indent="-171450" defTabSz="1019175">
              <a:buClr>
                <a:srgbClr val="042556"/>
              </a:buClr>
              <a:buFont typeface="Wingdings" pitchFamily="2" charset="2"/>
              <a:buChar char="Ø"/>
            </a:pPr>
            <a:r>
              <a:rPr lang="en-GB" sz="1600" dirty="0">
                <a:latin typeface="Arial" pitchFamily="34" charset="0"/>
                <a:cs typeface="Arial" pitchFamily="34" charset="0"/>
              </a:rPr>
              <a:t> Firmly and unequivocally eliminate fuel subsidies</a:t>
            </a:r>
          </a:p>
          <a:p>
            <a:pPr marL="628650" lvl="2" indent="-171450" defTabSz="1019175">
              <a:buClr>
                <a:srgbClr val="042556"/>
              </a:buClr>
              <a:buFont typeface="Wingdings" pitchFamily="2" charset="2"/>
              <a:buChar char="Ø"/>
            </a:pPr>
            <a:r>
              <a:rPr lang="en-GB" sz="1600" dirty="0">
                <a:latin typeface="Arial" pitchFamily="34" charset="0"/>
                <a:cs typeface="Arial" pitchFamily="34" charset="0"/>
              </a:rPr>
              <a:t> Raise more concessional funding from abroad</a:t>
            </a:r>
          </a:p>
          <a:p>
            <a:pPr marL="628650" lvl="2" indent="-171450" defTabSz="1019175">
              <a:buClr>
                <a:srgbClr val="042556"/>
              </a:buClr>
              <a:buFont typeface="Wingdings" pitchFamily="2" charset="2"/>
              <a:buChar char="Ø"/>
            </a:pPr>
            <a:r>
              <a:rPr lang="en-GB" sz="1600" dirty="0">
                <a:latin typeface="Arial" pitchFamily="34" charset="0"/>
                <a:cs typeface="Arial" pitchFamily="34" charset="0"/>
              </a:rPr>
              <a:t> Capitalise NBET, so that arrears can be cleared</a:t>
            </a:r>
          </a:p>
          <a:p>
            <a:pPr marL="628650" lvl="2" indent="-171450" defTabSz="1019175">
              <a:buClr>
                <a:srgbClr val="042556"/>
              </a:buClr>
              <a:buFont typeface="Wingdings" pitchFamily="2" charset="2"/>
              <a:buChar char="Ø"/>
            </a:pPr>
            <a:r>
              <a:rPr lang="en-GB" sz="1600" dirty="0">
                <a:latin typeface="Arial" pitchFamily="34" charset="0"/>
                <a:cs typeface="Arial" pitchFamily="34" charset="0"/>
                <a:sym typeface="Wingdings"/>
              </a:rPr>
              <a:t> Protect infant industry, specifically labour-intensive manufacturing</a:t>
            </a:r>
            <a:endParaRPr lang="en-GB" sz="1600" b="1" dirty="0">
              <a:latin typeface="Arial" pitchFamily="34" charset="0"/>
              <a:cs typeface="Arial" pitchFamily="34" charset="0"/>
              <a:sym typeface="Wingdings"/>
            </a:endParaRPr>
          </a:p>
          <a:p>
            <a:pPr marL="457200" lvl="2" defTabSz="1019175">
              <a:buClr>
                <a:srgbClr val="042556"/>
              </a:buClr>
            </a:pPr>
            <a:endParaRPr lang="en-GB" sz="1600" dirty="0">
              <a:latin typeface="Arial" pitchFamily="34" charset="0"/>
              <a:cs typeface="Arial" pitchFamily="34" charset="0"/>
            </a:endParaRPr>
          </a:p>
          <a:p>
            <a:pPr marL="628650" lvl="2" indent="-171450" defTabSz="1019175">
              <a:buClr>
                <a:srgbClr val="042556"/>
              </a:buClr>
              <a:buFont typeface="Wingdings" pitchFamily="2" charset="2"/>
              <a:buChar char="§"/>
            </a:pPr>
            <a:endParaRPr lang="en-GB" sz="1600" dirty="0">
              <a:latin typeface="Arial" pitchFamily="34" charset="0"/>
              <a:cs typeface="Arial" pitchFamily="34" charset="0"/>
            </a:endParaRPr>
          </a:p>
          <a:p>
            <a:pPr marL="628650" lvl="2" indent="-171450" defTabSz="1019175">
              <a:buClr>
                <a:srgbClr val="042556"/>
              </a:buClr>
              <a:buFont typeface="Wingdings" pitchFamily="2" charset="2"/>
              <a:buChar char="§"/>
            </a:pPr>
            <a:endParaRPr lang="en-GB" sz="1600" dirty="0">
              <a:latin typeface="Arial" pitchFamily="34" charset="0"/>
              <a:cs typeface="Arial" pitchFamily="34" charset="0"/>
            </a:endParaRPr>
          </a:p>
          <a:p>
            <a:pPr marL="171450" lvl="1" indent="-171450" defTabSz="1019175">
              <a:buClr>
                <a:srgbClr val="042556"/>
              </a:buClr>
              <a:buFont typeface="Wingdings" pitchFamily="2" charset="2"/>
              <a:buChar char="§"/>
            </a:pPr>
            <a:endParaRPr lang="en-GB" sz="1600" dirty="0">
              <a:latin typeface="Arial" pitchFamily="34" charset="0"/>
              <a:cs typeface="Arial" pitchFamily="34" charset="0"/>
            </a:endParaRPr>
          </a:p>
          <a:p>
            <a:pPr marL="171450" lvl="1" indent="-171450" defTabSz="1019175">
              <a:buClr>
                <a:srgbClr val="042556"/>
              </a:buClr>
              <a:buFont typeface="Wingdings" pitchFamily="2" charset="2"/>
              <a:buChar char="§"/>
            </a:pPr>
            <a:endParaRPr lang="en-GB" sz="1600" dirty="0">
              <a:latin typeface="Arial" pitchFamily="34" charset="0"/>
              <a:cs typeface="Arial" pitchFamily="34" charset="0"/>
            </a:endParaRPr>
          </a:p>
        </p:txBody>
      </p:sp>
      <p:sp>
        <p:nvSpPr>
          <p:cNvPr id="5" name="Slide Number Placeholder 3"/>
          <p:cNvSpPr txBox="1">
            <a:spLocks/>
          </p:cNvSpPr>
          <p:nvPr/>
        </p:nvSpPr>
        <p:spPr>
          <a:xfrm>
            <a:off x="197514" y="6354460"/>
            <a:ext cx="394072" cy="309941"/>
          </a:xfrm>
          <a:prstGeom prst="rect">
            <a:avLst/>
          </a:prstGeom>
        </p:spPr>
        <p:txBody>
          <a:bodyPr/>
          <a:lstStyle/>
          <a:p>
            <a:pPr marR="0" lvl="0" indent="0" fontAlgn="auto">
              <a:lnSpc>
                <a:spcPct val="100000"/>
              </a:lnSpc>
              <a:spcBef>
                <a:spcPts val="0"/>
              </a:spcBef>
              <a:spcAft>
                <a:spcPts val="0"/>
              </a:spcAft>
              <a:buClrTx/>
              <a:buSzTx/>
              <a:buFontTx/>
              <a:buNone/>
              <a:tabLst/>
              <a:defRPr/>
            </a:pPr>
            <a:fld id="{068BDE61-2808-4D8B-B1E9-1B8FFFA6B146}" type="slidenum">
              <a:rPr lang="en-GB" sz="1200" smtClean="0">
                <a:solidFill>
                  <a:schemeClr val="tx1">
                    <a:tint val="75000"/>
                  </a:schemeClr>
                </a:solidFill>
              </a:rPr>
              <a:pPr marR="0" lvl="0" indent="0" fontAlgn="auto">
                <a:lnSpc>
                  <a:spcPct val="100000"/>
                </a:lnSpc>
                <a:spcBef>
                  <a:spcPts val="0"/>
                </a:spcBef>
                <a:spcAft>
                  <a:spcPts val="0"/>
                </a:spcAft>
                <a:buClrTx/>
                <a:buSzTx/>
                <a:buFontTx/>
                <a:buNone/>
                <a:tabLst/>
                <a:defRPr/>
              </a:pPr>
              <a:t>22</a:t>
            </a:fld>
            <a:endParaRPr lang="en-GB" sz="1200" dirty="0">
              <a:solidFill>
                <a:schemeClr val="tx1">
                  <a:tint val="75000"/>
                </a:schemeClr>
              </a:solidFill>
            </a:endParaRPr>
          </a:p>
        </p:txBody>
      </p:sp>
    </p:spTree>
    <p:extLst>
      <p:ext uri="{BB962C8B-B14F-4D97-AF65-F5344CB8AC3E}">
        <p14:creationId xmlns:p14="http://schemas.microsoft.com/office/powerpoint/2010/main" val="362906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2782669"/>
            <a:ext cx="7920880" cy="646331"/>
          </a:xfrm>
          <a:prstGeom prst="rect">
            <a:avLst/>
          </a:prstGeom>
          <a:noFill/>
        </p:spPr>
        <p:txBody>
          <a:bodyPr wrap="square" rtlCol="0">
            <a:spAutoFit/>
          </a:bodyPr>
          <a:lstStyle/>
          <a:p>
            <a:pPr algn="ctr"/>
            <a:r>
              <a:rPr lang="en-GB" sz="2000" b="1" dirty="0">
                <a:solidFill>
                  <a:srgbClr val="525252"/>
                </a:solidFill>
                <a:latin typeface="Arial" pitchFamily="34" charset="0"/>
              </a:rPr>
              <a:t>Thank You</a:t>
            </a:r>
          </a:p>
          <a:p>
            <a:pPr algn="ctr"/>
            <a:r>
              <a:rPr lang="en-GB" sz="1600" dirty="0">
                <a:solidFill>
                  <a:srgbClr val="525252"/>
                </a:solidFill>
                <a:latin typeface="Arial" pitchFamily="34" charset="0"/>
              </a:rPr>
              <a:t>Q &amp; A</a:t>
            </a:r>
          </a:p>
        </p:txBody>
      </p:sp>
      <p:sp>
        <p:nvSpPr>
          <p:cNvPr id="3" name="Slide Number Placeholder 3"/>
          <p:cNvSpPr txBox="1">
            <a:spLocks/>
          </p:cNvSpPr>
          <p:nvPr/>
        </p:nvSpPr>
        <p:spPr>
          <a:xfrm>
            <a:off x="197514" y="6354460"/>
            <a:ext cx="394072" cy="309941"/>
          </a:xfrm>
          <a:prstGeom prst="rect">
            <a:avLst/>
          </a:prstGeom>
        </p:spPr>
        <p:txBody>
          <a:bodyPr/>
          <a:lstStyle/>
          <a:p>
            <a:pPr marR="0" lvl="0" indent="0" fontAlgn="auto">
              <a:lnSpc>
                <a:spcPct val="100000"/>
              </a:lnSpc>
              <a:spcBef>
                <a:spcPts val="0"/>
              </a:spcBef>
              <a:spcAft>
                <a:spcPts val="0"/>
              </a:spcAft>
              <a:buClrTx/>
              <a:buSzTx/>
              <a:buFontTx/>
              <a:buNone/>
              <a:tabLst/>
              <a:defRPr/>
            </a:pPr>
            <a:fld id="{068BDE61-2808-4D8B-B1E9-1B8FFFA6B146}" type="slidenum">
              <a:rPr lang="en-GB" sz="1200" smtClean="0">
                <a:solidFill>
                  <a:schemeClr val="tx1">
                    <a:tint val="75000"/>
                  </a:schemeClr>
                </a:solidFill>
              </a:rPr>
              <a:pPr marR="0" lvl="0" indent="0" fontAlgn="auto">
                <a:lnSpc>
                  <a:spcPct val="100000"/>
                </a:lnSpc>
                <a:spcBef>
                  <a:spcPts val="0"/>
                </a:spcBef>
                <a:spcAft>
                  <a:spcPts val="0"/>
                </a:spcAft>
                <a:buClrTx/>
                <a:buSzTx/>
                <a:buFontTx/>
                <a:buNone/>
                <a:tabLst/>
                <a:defRPr/>
              </a:pPr>
              <a:t>23</a:t>
            </a:fld>
            <a:endParaRPr lang="en-GB" sz="1200" dirty="0">
              <a:solidFill>
                <a:schemeClr val="tx1">
                  <a:tint val="75000"/>
                </a:schemeClr>
              </a:solidFill>
            </a:endParaRPr>
          </a:p>
        </p:txBody>
      </p:sp>
    </p:spTree>
    <p:extLst>
      <p:ext uri="{BB962C8B-B14F-4D97-AF65-F5344CB8AC3E}">
        <p14:creationId xmlns:p14="http://schemas.microsoft.com/office/powerpoint/2010/main" val="36290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76672"/>
            <a:ext cx="7920880" cy="646331"/>
          </a:xfrm>
          <a:prstGeom prst="rect">
            <a:avLst/>
          </a:prstGeom>
          <a:noFill/>
        </p:spPr>
        <p:txBody>
          <a:bodyPr wrap="square" rtlCol="0">
            <a:spAutoFit/>
          </a:bodyPr>
          <a:lstStyle/>
          <a:p>
            <a:r>
              <a:rPr lang="en-GB" sz="2000" b="1" dirty="0">
                <a:solidFill>
                  <a:srgbClr val="525252"/>
                </a:solidFill>
                <a:latin typeface="Arial" pitchFamily="34" charset="0"/>
              </a:rPr>
              <a:t>Two Pillars of “Africa Rising”</a:t>
            </a:r>
          </a:p>
          <a:p>
            <a:r>
              <a:rPr lang="en-GB" sz="1600" dirty="0">
                <a:solidFill>
                  <a:srgbClr val="525252"/>
                </a:solidFill>
                <a:latin typeface="Arial" pitchFamily="34" charset="0"/>
              </a:rPr>
              <a:t>1</a:t>
            </a:r>
            <a:r>
              <a:rPr lang="en-GB" sz="1600" baseline="30000" dirty="0">
                <a:solidFill>
                  <a:srgbClr val="525252"/>
                </a:solidFill>
                <a:latin typeface="Arial" pitchFamily="34" charset="0"/>
              </a:rPr>
              <a:t>st</a:t>
            </a:r>
            <a:r>
              <a:rPr lang="en-GB" sz="1600" dirty="0">
                <a:solidFill>
                  <a:srgbClr val="525252"/>
                </a:solidFill>
                <a:latin typeface="Arial" pitchFamily="34" charset="0"/>
              </a:rPr>
              <a:t> pillar – commodity exports</a:t>
            </a:r>
          </a:p>
        </p:txBody>
      </p:sp>
      <p:sp>
        <p:nvSpPr>
          <p:cNvPr id="8" name="2039315831.625403.125165.6251"/>
          <p:cNvSpPr>
            <a:spLocks noChangeArrowheads="1"/>
          </p:cNvSpPr>
          <p:nvPr>
            <p:custDataLst>
              <p:tags r:id="rId1"/>
            </p:custDataLst>
          </p:nvPr>
        </p:nvSpPr>
        <p:spPr bwMode="gray">
          <a:xfrm>
            <a:off x="304279" y="1520788"/>
            <a:ext cx="1819450" cy="421246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100" dirty="0">
                <a:latin typeface="Arial" pitchFamily="34" charset="0"/>
                <a:cs typeface="Arial" pitchFamily="34" charset="0"/>
              </a:rPr>
              <a:t>The terms of trade – in other words, the purchasing power of commodity exports – were a big part of the Africa Rising narrative, and the lost decades before it.</a:t>
            </a:r>
          </a:p>
          <a:p>
            <a:pPr marL="171450" lvl="1" indent="-171450" defTabSz="1019175">
              <a:buClr>
                <a:srgbClr val="042556"/>
              </a:buCl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In 2002, it would have taken 19 barrels of oil to import a single Sanyo flip phone, at that time a mid-range phone. By 2008, a phone from the same range could be imported with less than one barrel  of oil.</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Yet this process did not benefit all economies evenly. Many of the East African economies saw no material change in their terms of trade but still grew strongly.</a:t>
            </a:r>
          </a:p>
          <a:p>
            <a:pPr marL="171450" lvl="1" indent="-171450" defTabSz="1019175">
              <a:buClr>
                <a:srgbClr val="042556"/>
              </a:buClr>
            </a:pPr>
            <a:endParaRPr lang="en-GB" sz="1100" dirty="0">
              <a:solidFill>
                <a:srgbClr val="000000"/>
              </a:solidFill>
              <a:latin typeface="Arial" pitchFamily="34" charset="0"/>
              <a:cs typeface="Arial" pitchFamily="34" charset="0"/>
            </a:endParaRPr>
          </a:p>
        </p:txBody>
      </p:sp>
      <p:sp>
        <p:nvSpPr>
          <p:cNvPr id="5" name="Rectangle 4"/>
          <p:cNvSpPr>
            <a:spLocks noChangeAspect="1"/>
          </p:cNvSpPr>
          <p:nvPr/>
        </p:nvSpPr>
        <p:spPr>
          <a:xfrm>
            <a:off x="2339752" y="1412776"/>
            <a:ext cx="6381536" cy="4392488"/>
          </a:xfrm>
          <a:prstGeom prst="rect">
            <a:avLst/>
          </a:prstGeom>
          <a:noFill/>
          <a:ln w="12700">
            <a:solidFill>
              <a:srgbClr val="04255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GB" sz="1100"/>
          </a:p>
        </p:txBody>
      </p:sp>
      <p:sp>
        <p:nvSpPr>
          <p:cNvPr id="6" name="1158.375226.7528.875154.8751"/>
          <p:cNvSpPr>
            <a:spLocks noChangeArrowheads="1"/>
          </p:cNvSpPr>
          <p:nvPr>
            <p:custDataLst>
              <p:tags r:id="rId2"/>
            </p:custDataLst>
          </p:nvPr>
        </p:nvSpPr>
        <p:spPr bwMode="gray">
          <a:xfrm>
            <a:off x="2483768" y="5805264"/>
            <a:ext cx="2825750" cy="21602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175">
                <a:solidFill>
                  <a:srgbClr val="969696"/>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65647" tIns="24617" rIns="65647" bIns="41029"/>
          <a:lstStyle/>
          <a:p>
            <a:pPr>
              <a:tabLst>
                <a:tab pos="1633187" algn="r"/>
              </a:tabLst>
              <a:defRPr/>
            </a:pPr>
            <a:r>
              <a:rPr lang="en-GB" sz="1000" dirty="0">
                <a:solidFill>
                  <a:srgbClr val="000000"/>
                </a:solidFill>
                <a:latin typeface="Arial" pitchFamily="34" charset="0"/>
                <a:cs typeface="Arial" pitchFamily="34" charset="0"/>
              </a:rPr>
              <a:t>Source: World Bank Development Indicators</a:t>
            </a:r>
          </a:p>
        </p:txBody>
      </p:sp>
      <p:grpSp>
        <p:nvGrpSpPr>
          <p:cNvPr id="9" name="Group 8"/>
          <p:cNvGrpSpPr/>
          <p:nvPr/>
        </p:nvGrpSpPr>
        <p:grpSpPr>
          <a:xfrm>
            <a:off x="2577352" y="1484784"/>
            <a:ext cx="5991091" cy="4428492"/>
            <a:chOff x="0" y="0"/>
            <a:chExt cx="4572000" cy="2743200"/>
          </a:xfrm>
        </p:grpSpPr>
        <p:graphicFrame>
          <p:nvGraphicFramePr>
            <p:cNvPr id="10" name="Chart 9"/>
            <p:cNvGraphicFramePr/>
            <p:nvPr/>
          </p:nvGraphicFramePr>
          <p:xfrm>
            <a:off x="0" y="0"/>
            <a:ext cx="4572000" cy="2743200"/>
          </p:xfrm>
          <a:graphic>
            <a:graphicData uri="http://schemas.openxmlformats.org/drawingml/2006/chart">
              <c:chart xmlns:c="http://schemas.openxmlformats.org/drawingml/2006/chart" xmlns:r="http://schemas.openxmlformats.org/officeDocument/2006/relationships" r:id="rId5"/>
            </a:graphicData>
          </a:graphic>
        </p:graphicFrame>
        <p:sp>
          <p:nvSpPr>
            <p:cNvPr id="11" name="Down Arrow 10"/>
            <p:cNvSpPr/>
            <p:nvPr/>
          </p:nvSpPr>
          <p:spPr>
            <a:xfrm rot="18774326" flipH="1">
              <a:off x="1578749" y="529871"/>
              <a:ext cx="133305" cy="909791"/>
            </a:xfrm>
            <a:prstGeom prst="downArrow">
              <a:avLst/>
            </a:prstGeom>
            <a:solidFill>
              <a:schemeClr val="bg1">
                <a:lumMod val="85000"/>
              </a:schemeClr>
            </a:solidFill>
            <a:ln w="6350">
              <a:solidFill>
                <a:schemeClr val="tx1">
                  <a:alpha val="61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GB" sz="1100"/>
            </a:p>
          </p:txBody>
        </p:sp>
      </p:grpSp>
      <p:sp>
        <p:nvSpPr>
          <p:cNvPr id="12" name="Slide Number Placeholder 3"/>
          <p:cNvSpPr txBox="1">
            <a:spLocks/>
          </p:cNvSpPr>
          <p:nvPr/>
        </p:nvSpPr>
        <p:spPr>
          <a:xfrm>
            <a:off x="197514" y="6354460"/>
            <a:ext cx="394072" cy="309941"/>
          </a:xfrm>
          <a:prstGeom prst="rect">
            <a:avLst/>
          </a:prstGeom>
        </p:spPr>
        <p:txBody>
          <a:bodyPr/>
          <a:lstStyle/>
          <a:p>
            <a:pPr marR="0" lvl="0" indent="0" fontAlgn="auto">
              <a:lnSpc>
                <a:spcPct val="100000"/>
              </a:lnSpc>
              <a:spcBef>
                <a:spcPts val="0"/>
              </a:spcBef>
              <a:spcAft>
                <a:spcPts val="0"/>
              </a:spcAft>
              <a:buClrTx/>
              <a:buSzTx/>
              <a:buFontTx/>
              <a:buNone/>
              <a:tabLst/>
              <a:defRPr/>
            </a:pPr>
            <a:fld id="{068BDE61-2808-4D8B-B1E9-1B8FFFA6B146}" type="slidenum">
              <a:rPr lang="en-GB" sz="1200" smtClean="0">
                <a:solidFill>
                  <a:schemeClr val="tx1">
                    <a:tint val="75000"/>
                  </a:schemeClr>
                </a:solidFill>
              </a:rPr>
              <a:pPr marR="0" lvl="0" indent="0" fontAlgn="auto">
                <a:lnSpc>
                  <a:spcPct val="100000"/>
                </a:lnSpc>
                <a:spcBef>
                  <a:spcPts val="0"/>
                </a:spcBef>
                <a:spcAft>
                  <a:spcPts val="0"/>
                </a:spcAft>
                <a:buClrTx/>
                <a:buSzTx/>
                <a:buFontTx/>
                <a:buNone/>
                <a:tabLst/>
                <a:defRPr/>
              </a:pPr>
              <a:t>3</a:t>
            </a:fld>
            <a:endParaRPr lang="en-GB" sz="1200" dirty="0">
              <a:solidFill>
                <a:schemeClr val="tx1">
                  <a:tint val="75000"/>
                </a:schemeClr>
              </a:solidFill>
            </a:endParaRPr>
          </a:p>
        </p:txBody>
      </p:sp>
    </p:spTree>
    <p:extLst>
      <p:ext uri="{BB962C8B-B14F-4D97-AF65-F5344CB8AC3E}">
        <p14:creationId xmlns:p14="http://schemas.microsoft.com/office/powerpoint/2010/main" val="36290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76672"/>
            <a:ext cx="7920880" cy="646331"/>
          </a:xfrm>
          <a:prstGeom prst="rect">
            <a:avLst/>
          </a:prstGeom>
          <a:noFill/>
        </p:spPr>
        <p:txBody>
          <a:bodyPr wrap="square" rtlCol="0">
            <a:spAutoFit/>
          </a:bodyPr>
          <a:lstStyle/>
          <a:p>
            <a:r>
              <a:rPr lang="en-GB" sz="2000" b="1" dirty="0">
                <a:solidFill>
                  <a:srgbClr val="525252"/>
                </a:solidFill>
                <a:latin typeface="Arial" pitchFamily="34" charset="0"/>
              </a:rPr>
              <a:t>Two Pillars of “Africa Rising”</a:t>
            </a:r>
          </a:p>
          <a:p>
            <a:r>
              <a:rPr lang="en-GB" sz="1600" dirty="0">
                <a:solidFill>
                  <a:srgbClr val="525252"/>
                </a:solidFill>
                <a:latin typeface="Arial" pitchFamily="34" charset="0"/>
              </a:rPr>
              <a:t>2</a:t>
            </a:r>
            <a:r>
              <a:rPr lang="en-GB" sz="1600" baseline="30000" dirty="0">
                <a:solidFill>
                  <a:srgbClr val="525252"/>
                </a:solidFill>
                <a:latin typeface="Arial" pitchFamily="34" charset="0"/>
              </a:rPr>
              <a:t>nd</a:t>
            </a:r>
            <a:r>
              <a:rPr lang="en-GB" sz="1600" dirty="0">
                <a:solidFill>
                  <a:srgbClr val="525252"/>
                </a:solidFill>
                <a:latin typeface="Arial" pitchFamily="34" charset="0"/>
              </a:rPr>
              <a:t> pillar – rising debt</a:t>
            </a:r>
          </a:p>
        </p:txBody>
      </p:sp>
      <p:graphicFrame>
        <p:nvGraphicFramePr>
          <p:cNvPr id="5" name="Chart 4"/>
          <p:cNvGraphicFramePr/>
          <p:nvPr/>
        </p:nvGraphicFramePr>
        <p:xfrm>
          <a:off x="467544" y="1268760"/>
          <a:ext cx="4037781" cy="2880320"/>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7" name="Chart 6"/>
          <p:cNvGraphicFramePr/>
          <p:nvPr/>
        </p:nvGraphicFramePr>
        <p:xfrm>
          <a:off x="4505325" y="1268760"/>
          <a:ext cx="4171131" cy="2880320"/>
        </p:xfrm>
        <a:graphic>
          <a:graphicData uri="http://schemas.openxmlformats.org/drawingml/2006/chart">
            <c:chart xmlns:c="http://schemas.openxmlformats.org/drawingml/2006/chart" xmlns:r="http://schemas.openxmlformats.org/officeDocument/2006/relationships" r:id="rId10"/>
          </a:graphicData>
        </a:graphic>
      </p:graphicFrame>
      <p:sp>
        <p:nvSpPr>
          <p:cNvPr id="8" name="2039315831.625403.125165.6251"/>
          <p:cNvSpPr>
            <a:spLocks noChangeArrowheads="1"/>
          </p:cNvSpPr>
          <p:nvPr>
            <p:custDataLst>
              <p:tags r:id="rId1"/>
            </p:custDataLst>
          </p:nvPr>
        </p:nvSpPr>
        <p:spPr bwMode="gray">
          <a:xfrm>
            <a:off x="323528" y="4797152"/>
            <a:ext cx="1819450" cy="133214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100" dirty="0">
                <a:latin typeface="Arial" pitchFamily="34" charset="0"/>
                <a:cs typeface="Arial" pitchFamily="34" charset="0"/>
              </a:rPr>
              <a:t>Heading into the Global Financial Crisis (GFC) Sovereign balance sheets had been cleaned up by Paris Club and HIPC debt relief initiatives</a:t>
            </a:r>
            <a:endParaRPr lang="en-GB" sz="1100" dirty="0">
              <a:solidFill>
                <a:srgbClr val="000000"/>
              </a:solidFill>
              <a:latin typeface="Arial" pitchFamily="34" charset="0"/>
              <a:cs typeface="Arial" pitchFamily="34" charset="0"/>
            </a:endParaRPr>
          </a:p>
        </p:txBody>
      </p:sp>
      <p:sp>
        <p:nvSpPr>
          <p:cNvPr id="9" name="2039315831.625403.125165.6251"/>
          <p:cNvSpPr>
            <a:spLocks noChangeArrowheads="1"/>
          </p:cNvSpPr>
          <p:nvPr>
            <p:custDataLst>
              <p:tags r:id="rId2"/>
            </p:custDataLst>
          </p:nvPr>
        </p:nvSpPr>
        <p:spPr bwMode="gray">
          <a:xfrm>
            <a:off x="2411760" y="4797152"/>
            <a:ext cx="1819450" cy="133214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100" dirty="0">
                <a:latin typeface="Arial" pitchFamily="34" charset="0"/>
                <a:cs typeface="Arial" pitchFamily="34" charset="0"/>
              </a:rPr>
              <a:t>When the crisis hit, there was scope for both monetary and fiscal stimulus. New debts were raised on growing local currency markets. </a:t>
            </a:r>
            <a:endParaRPr lang="en-GB" sz="1100" dirty="0">
              <a:solidFill>
                <a:srgbClr val="000000"/>
              </a:solidFill>
              <a:latin typeface="Arial" pitchFamily="34" charset="0"/>
              <a:cs typeface="Arial" pitchFamily="34" charset="0"/>
            </a:endParaRPr>
          </a:p>
        </p:txBody>
      </p:sp>
      <p:sp>
        <p:nvSpPr>
          <p:cNvPr id="10" name="2039315831.625403.125165.6251"/>
          <p:cNvSpPr>
            <a:spLocks noChangeArrowheads="1"/>
          </p:cNvSpPr>
          <p:nvPr>
            <p:custDataLst>
              <p:tags r:id="rId3"/>
            </p:custDataLst>
          </p:nvPr>
        </p:nvSpPr>
        <p:spPr bwMode="gray">
          <a:xfrm>
            <a:off x="4716016" y="4797152"/>
            <a:ext cx="1819450" cy="133214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100" dirty="0">
                <a:latin typeface="Arial" pitchFamily="34" charset="0"/>
                <a:cs typeface="Arial" pitchFamily="34" charset="0"/>
              </a:rPr>
              <a:t>This maintained growth at artificially high levels and contributed to a (mistaken) belief that Africa had “decoupled”.  </a:t>
            </a:r>
          </a:p>
        </p:txBody>
      </p:sp>
      <p:sp>
        <p:nvSpPr>
          <p:cNvPr id="11" name="Rectangle 10"/>
          <p:cNvSpPr>
            <a:spLocks noChangeAspect="1"/>
          </p:cNvSpPr>
          <p:nvPr/>
        </p:nvSpPr>
        <p:spPr>
          <a:xfrm>
            <a:off x="323528" y="1268760"/>
            <a:ext cx="8397760" cy="3096344"/>
          </a:xfrm>
          <a:prstGeom prst="rect">
            <a:avLst/>
          </a:prstGeom>
          <a:noFill/>
          <a:ln w="12700">
            <a:solidFill>
              <a:srgbClr val="04255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GB" sz="1100"/>
          </a:p>
        </p:txBody>
      </p:sp>
      <p:sp>
        <p:nvSpPr>
          <p:cNvPr id="12" name="1158.375226.7528.875154.8751"/>
          <p:cNvSpPr>
            <a:spLocks noChangeArrowheads="1"/>
          </p:cNvSpPr>
          <p:nvPr>
            <p:custDataLst>
              <p:tags r:id="rId4"/>
            </p:custDataLst>
          </p:nvPr>
        </p:nvSpPr>
        <p:spPr bwMode="gray">
          <a:xfrm>
            <a:off x="5895538" y="4365104"/>
            <a:ext cx="2825750" cy="21602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175">
                <a:solidFill>
                  <a:srgbClr val="969696"/>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65647" tIns="24617" rIns="65647" bIns="41029"/>
          <a:lstStyle/>
          <a:p>
            <a:pPr>
              <a:tabLst>
                <a:tab pos="1633187" algn="r"/>
              </a:tabLst>
              <a:defRPr/>
            </a:pPr>
            <a:r>
              <a:rPr lang="en-GB" sz="1000" dirty="0">
                <a:solidFill>
                  <a:srgbClr val="000000"/>
                </a:solidFill>
                <a:latin typeface="Arial" pitchFamily="34" charset="0"/>
                <a:cs typeface="Arial" pitchFamily="34" charset="0"/>
              </a:rPr>
              <a:t>Source: IMF World Economic Outlook (WEO)</a:t>
            </a:r>
          </a:p>
        </p:txBody>
      </p:sp>
      <p:sp>
        <p:nvSpPr>
          <p:cNvPr id="13" name="Slide Number Placeholder 3"/>
          <p:cNvSpPr txBox="1">
            <a:spLocks/>
          </p:cNvSpPr>
          <p:nvPr/>
        </p:nvSpPr>
        <p:spPr>
          <a:xfrm>
            <a:off x="197514" y="6354460"/>
            <a:ext cx="394072" cy="309941"/>
          </a:xfrm>
          <a:prstGeom prst="rect">
            <a:avLst/>
          </a:prstGeom>
        </p:spPr>
        <p:txBody>
          <a:bodyPr/>
          <a:lstStyle/>
          <a:p>
            <a:pPr marR="0" lvl="0" indent="0" fontAlgn="auto">
              <a:lnSpc>
                <a:spcPct val="100000"/>
              </a:lnSpc>
              <a:spcBef>
                <a:spcPts val="0"/>
              </a:spcBef>
              <a:spcAft>
                <a:spcPts val="0"/>
              </a:spcAft>
              <a:buClrTx/>
              <a:buSzTx/>
              <a:buFontTx/>
              <a:buNone/>
              <a:tabLst/>
              <a:defRPr/>
            </a:pPr>
            <a:fld id="{068BDE61-2808-4D8B-B1E9-1B8FFFA6B146}" type="slidenum">
              <a:rPr lang="en-GB" sz="1200" smtClean="0">
                <a:solidFill>
                  <a:schemeClr val="tx1">
                    <a:tint val="75000"/>
                  </a:schemeClr>
                </a:solidFill>
              </a:rPr>
              <a:pPr marR="0" lvl="0" indent="0" fontAlgn="auto">
                <a:lnSpc>
                  <a:spcPct val="100000"/>
                </a:lnSpc>
                <a:spcBef>
                  <a:spcPts val="0"/>
                </a:spcBef>
                <a:spcAft>
                  <a:spcPts val="0"/>
                </a:spcAft>
                <a:buClrTx/>
                <a:buSzTx/>
                <a:buFontTx/>
                <a:buNone/>
                <a:tabLst/>
                <a:defRPr/>
              </a:pPr>
              <a:t>4</a:t>
            </a:fld>
            <a:endParaRPr lang="en-GB" sz="1200" dirty="0">
              <a:solidFill>
                <a:schemeClr val="tx1">
                  <a:tint val="75000"/>
                </a:schemeClr>
              </a:solidFill>
            </a:endParaRPr>
          </a:p>
        </p:txBody>
      </p:sp>
      <p:sp>
        <p:nvSpPr>
          <p:cNvPr id="14" name="2039315831.625403.125165.6251"/>
          <p:cNvSpPr>
            <a:spLocks noChangeArrowheads="1"/>
          </p:cNvSpPr>
          <p:nvPr>
            <p:custDataLst>
              <p:tags r:id="rId5"/>
            </p:custDataLst>
          </p:nvPr>
        </p:nvSpPr>
        <p:spPr bwMode="gray">
          <a:xfrm>
            <a:off x="6948264" y="4797152"/>
            <a:ext cx="1819450" cy="133214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p:txBody>
      </p:sp>
      <p:sp>
        <p:nvSpPr>
          <p:cNvPr id="15" name="2039315831.625403.125165.6251"/>
          <p:cNvSpPr>
            <a:spLocks noChangeArrowheads="1"/>
          </p:cNvSpPr>
          <p:nvPr>
            <p:custDataLst>
              <p:tags r:id="rId6"/>
            </p:custDataLst>
          </p:nvPr>
        </p:nvSpPr>
        <p:spPr bwMode="gray">
          <a:xfrm>
            <a:off x="6901838" y="4797152"/>
            <a:ext cx="1819450" cy="133214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100" dirty="0">
                <a:latin typeface="Arial" pitchFamily="34" charset="0"/>
                <a:cs typeface="Arial" pitchFamily="34" charset="0"/>
              </a:rPr>
              <a:t>The decoupling myth was only true to the extent that governments could keep taking on more debts. Today, balance sheets are much more stretched.</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p:txBody>
      </p:sp>
    </p:spTree>
    <p:extLst>
      <p:ext uri="{BB962C8B-B14F-4D97-AF65-F5344CB8AC3E}">
        <p14:creationId xmlns:p14="http://schemas.microsoft.com/office/powerpoint/2010/main" val="36290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76672"/>
            <a:ext cx="7920880" cy="646331"/>
          </a:xfrm>
          <a:prstGeom prst="rect">
            <a:avLst/>
          </a:prstGeom>
          <a:noFill/>
        </p:spPr>
        <p:txBody>
          <a:bodyPr wrap="square" rtlCol="0">
            <a:spAutoFit/>
          </a:bodyPr>
          <a:lstStyle/>
          <a:p>
            <a:r>
              <a:rPr lang="en-GB" sz="2000" b="1" dirty="0">
                <a:solidFill>
                  <a:srgbClr val="525252"/>
                </a:solidFill>
                <a:latin typeface="Arial" pitchFamily="34" charset="0"/>
              </a:rPr>
              <a:t>Two Pillars of “Africa Rising”</a:t>
            </a:r>
          </a:p>
          <a:p>
            <a:r>
              <a:rPr lang="en-GB" sz="1600" dirty="0">
                <a:solidFill>
                  <a:srgbClr val="525252"/>
                </a:solidFill>
                <a:latin typeface="Arial" pitchFamily="34" charset="0"/>
              </a:rPr>
              <a:t>Where did all this debt go?</a:t>
            </a:r>
          </a:p>
        </p:txBody>
      </p:sp>
      <p:graphicFrame>
        <p:nvGraphicFramePr>
          <p:cNvPr id="5" name="Chart 4"/>
          <p:cNvGraphicFramePr/>
          <p:nvPr/>
        </p:nvGraphicFramePr>
        <p:xfrm>
          <a:off x="2744624" y="1484784"/>
          <a:ext cx="5976664" cy="4104456"/>
        </p:xfrm>
        <a:graphic>
          <a:graphicData uri="http://schemas.openxmlformats.org/drawingml/2006/chart">
            <c:chart xmlns:c="http://schemas.openxmlformats.org/drawingml/2006/chart" xmlns:r="http://schemas.openxmlformats.org/officeDocument/2006/relationships" r:id="rId5"/>
          </a:graphicData>
        </a:graphic>
      </p:graphicFrame>
      <p:sp>
        <p:nvSpPr>
          <p:cNvPr id="7" name="2039315831.625403.125165.6251"/>
          <p:cNvSpPr>
            <a:spLocks noChangeArrowheads="1"/>
          </p:cNvSpPr>
          <p:nvPr>
            <p:custDataLst>
              <p:tags r:id="rId1"/>
            </p:custDataLst>
          </p:nvPr>
        </p:nvSpPr>
        <p:spPr bwMode="gray">
          <a:xfrm>
            <a:off x="467544" y="1520788"/>
            <a:ext cx="1819450" cy="471652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100" dirty="0">
                <a:latin typeface="Arial" pitchFamily="34" charset="0"/>
                <a:cs typeface="Arial" pitchFamily="34" charset="0"/>
              </a:rPr>
              <a:t>New borrowings were recycled into higher recurrent expenditure, helping to sustain and prolong the consumption boom which had been started by rising commodity prices.</a:t>
            </a:r>
          </a:p>
          <a:p>
            <a:pPr marL="171450" lvl="1" indent="-171450" defTabSz="1019175">
              <a:buClr>
                <a:srgbClr val="042556"/>
              </a:buClr>
            </a:pPr>
            <a:endParaRPr lang="en-GB" sz="1100" dirty="0">
              <a:solidFill>
                <a:srgbClr val="C00000"/>
              </a:solidFill>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For many countries, the growth in public wage bills accelerated precisely as the commodity revenues were getting hit by the crisis.</a:t>
            </a:r>
          </a:p>
          <a:p>
            <a:pPr marL="171450" lvl="1" indent="-171450" defTabSz="1019175">
              <a:buClr>
                <a:srgbClr val="042556"/>
              </a:buCl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In Nigeria, the public sector wage bill went up from N443bn in 2005 to  N1,659bn in 2012 , driven by a 53% increase in civil servants’ wages in 2010.</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In Ghana, the public sector wage expended by a factor of 10x in real terms in 10 years. Then, the hangover came…</a:t>
            </a:r>
          </a:p>
          <a:p>
            <a:pPr marL="171450" lvl="1" indent="-171450" defTabSz="1019175">
              <a:buClr>
                <a:srgbClr val="042556"/>
              </a:buClr>
            </a:pPr>
            <a:endParaRPr lang="en-GB" sz="1100" dirty="0">
              <a:solidFill>
                <a:srgbClr val="000000"/>
              </a:solidFill>
              <a:latin typeface="Arial" pitchFamily="34" charset="0"/>
              <a:cs typeface="Arial" pitchFamily="34" charset="0"/>
            </a:endParaRPr>
          </a:p>
        </p:txBody>
      </p:sp>
      <p:sp>
        <p:nvSpPr>
          <p:cNvPr id="6" name="Rectangle 5"/>
          <p:cNvSpPr>
            <a:spLocks noChangeAspect="1"/>
          </p:cNvSpPr>
          <p:nvPr/>
        </p:nvSpPr>
        <p:spPr>
          <a:xfrm>
            <a:off x="2555776" y="1484784"/>
            <a:ext cx="6165512" cy="4248472"/>
          </a:xfrm>
          <a:prstGeom prst="rect">
            <a:avLst/>
          </a:prstGeom>
          <a:noFill/>
          <a:ln w="12700">
            <a:solidFill>
              <a:srgbClr val="04255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GB" sz="1100"/>
          </a:p>
        </p:txBody>
      </p:sp>
      <p:sp>
        <p:nvSpPr>
          <p:cNvPr id="8" name="1158.375226.7528.875154.8751"/>
          <p:cNvSpPr>
            <a:spLocks noChangeArrowheads="1"/>
          </p:cNvSpPr>
          <p:nvPr>
            <p:custDataLst>
              <p:tags r:id="rId2"/>
            </p:custDataLst>
          </p:nvPr>
        </p:nvSpPr>
        <p:spPr bwMode="gray">
          <a:xfrm>
            <a:off x="2555776" y="5733256"/>
            <a:ext cx="3312368" cy="21602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175">
                <a:solidFill>
                  <a:srgbClr val="969696"/>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65647" tIns="24617" rIns="65647" bIns="41029"/>
          <a:lstStyle/>
          <a:p>
            <a:pPr>
              <a:tabLst>
                <a:tab pos="1633187" algn="r"/>
              </a:tabLst>
              <a:defRPr/>
            </a:pPr>
            <a:r>
              <a:rPr lang="en-GB" sz="1000" dirty="0">
                <a:solidFill>
                  <a:srgbClr val="000000"/>
                </a:solidFill>
                <a:latin typeface="Arial" pitchFamily="34" charset="0"/>
                <a:cs typeface="Arial" pitchFamily="34" charset="0"/>
              </a:rPr>
              <a:t>Source: </a:t>
            </a:r>
            <a:r>
              <a:rPr lang="en-GB" sz="1000" dirty="0" err="1">
                <a:solidFill>
                  <a:srgbClr val="000000"/>
                </a:solidFill>
                <a:latin typeface="Arial" pitchFamily="34" charset="0"/>
                <a:cs typeface="Arial" pitchFamily="34" charset="0"/>
              </a:rPr>
              <a:t>Haver</a:t>
            </a:r>
            <a:r>
              <a:rPr lang="en-GB" sz="1000" dirty="0">
                <a:solidFill>
                  <a:srgbClr val="000000"/>
                </a:solidFill>
                <a:latin typeface="Arial" pitchFamily="34" charset="0"/>
                <a:cs typeface="Arial" pitchFamily="34" charset="0"/>
              </a:rPr>
              <a:t>, National central banks</a:t>
            </a:r>
          </a:p>
        </p:txBody>
      </p:sp>
      <p:sp>
        <p:nvSpPr>
          <p:cNvPr id="9" name="Slide Number Placeholder 3"/>
          <p:cNvSpPr txBox="1">
            <a:spLocks/>
          </p:cNvSpPr>
          <p:nvPr/>
        </p:nvSpPr>
        <p:spPr>
          <a:xfrm>
            <a:off x="197514" y="6354460"/>
            <a:ext cx="394072" cy="309941"/>
          </a:xfrm>
          <a:prstGeom prst="rect">
            <a:avLst/>
          </a:prstGeom>
        </p:spPr>
        <p:txBody>
          <a:bodyPr/>
          <a:lstStyle/>
          <a:p>
            <a:pPr marR="0" lvl="0" indent="0" fontAlgn="auto">
              <a:lnSpc>
                <a:spcPct val="100000"/>
              </a:lnSpc>
              <a:spcBef>
                <a:spcPts val="0"/>
              </a:spcBef>
              <a:spcAft>
                <a:spcPts val="0"/>
              </a:spcAft>
              <a:buClrTx/>
              <a:buSzTx/>
              <a:buFontTx/>
              <a:buNone/>
              <a:tabLst/>
              <a:defRPr/>
            </a:pPr>
            <a:fld id="{068BDE61-2808-4D8B-B1E9-1B8FFFA6B146}" type="slidenum">
              <a:rPr lang="en-GB" sz="1200" smtClean="0">
                <a:solidFill>
                  <a:schemeClr val="tx1">
                    <a:tint val="75000"/>
                  </a:schemeClr>
                </a:solidFill>
              </a:rPr>
              <a:pPr marR="0" lvl="0" indent="0" fontAlgn="auto">
                <a:lnSpc>
                  <a:spcPct val="100000"/>
                </a:lnSpc>
                <a:spcBef>
                  <a:spcPts val="0"/>
                </a:spcBef>
                <a:spcAft>
                  <a:spcPts val="0"/>
                </a:spcAft>
                <a:buClrTx/>
                <a:buSzTx/>
                <a:buFontTx/>
                <a:buNone/>
                <a:tabLst/>
                <a:defRPr/>
              </a:pPr>
              <a:t>5</a:t>
            </a:fld>
            <a:endParaRPr lang="en-GB" sz="1200" dirty="0">
              <a:solidFill>
                <a:schemeClr val="tx1">
                  <a:tint val="75000"/>
                </a:schemeClr>
              </a:solidFill>
            </a:endParaRPr>
          </a:p>
        </p:txBody>
      </p:sp>
    </p:spTree>
    <p:extLst>
      <p:ext uri="{BB962C8B-B14F-4D97-AF65-F5344CB8AC3E}">
        <p14:creationId xmlns:p14="http://schemas.microsoft.com/office/powerpoint/2010/main" val="36290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76672"/>
            <a:ext cx="7920880" cy="646331"/>
          </a:xfrm>
          <a:prstGeom prst="rect">
            <a:avLst/>
          </a:prstGeom>
          <a:noFill/>
        </p:spPr>
        <p:txBody>
          <a:bodyPr wrap="square" rtlCol="0">
            <a:spAutoFit/>
          </a:bodyPr>
          <a:lstStyle/>
          <a:p>
            <a:r>
              <a:rPr lang="en-GB" sz="2000" b="1" dirty="0">
                <a:solidFill>
                  <a:srgbClr val="525252"/>
                </a:solidFill>
                <a:latin typeface="Arial" pitchFamily="34" charset="0"/>
              </a:rPr>
              <a:t>The New Normal: 2-Speed Africa</a:t>
            </a:r>
          </a:p>
          <a:p>
            <a:r>
              <a:rPr lang="en-GB" sz="1600" dirty="0">
                <a:solidFill>
                  <a:srgbClr val="525252"/>
                </a:solidFill>
                <a:latin typeface="Arial" pitchFamily="34" charset="0"/>
              </a:rPr>
              <a:t>No longer one tide lifting all boats</a:t>
            </a:r>
          </a:p>
        </p:txBody>
      </p:sp>
      <p:grpSp>
        <p:nvGrpSpPr>
          <p:cNvPr id="6" name="Group 5"/>
          <p:cNvGrpSpPr/>
          <p:nvPr/>
        </p:nvGrpSpPr>
        <p:grpSpPr>
          <a:xfrm>
            <a:off x="2483768" y="1574794"/>
            <a:ext cx="6084676" cy="4158462"/>
            <a:chOff x="168178" y="-238681"/>
            <a:chExt cx="6289359" cy="4158462"/>
          </a:xfrm>
        </p:grpSpPr>
        <p:graphicFrame>
          <p:nvGraphicFramePr>
            <p:cNvPr id="7" name="Chart 6"/>
            <p:cNvGraphicFramePr/>
            <p:nvPr/>
          </p:nvGraphicFramePr>
          <p:xfrm>
            <a:off x="168178" y="-238681"/>
            <a:ext cx="6289359" cy="4158462"/>
          </p:xfrm>
          <a:graphic>
            <a:graphicData uri="http://schemas.openxmlformats.org/drawingml/2006/chart">
              <c:chart xmlns:c="http://schemas.openxmlformats.org/drawingml/2006/chart" xmlns:r="http://schemas.openxmlformats.org/officeDocument/2006/relationships" r:id="rId5"/>
            </a:graphicData>
          </a:graphic>
        </p:graphicFrame>
        <p:sp>
          <p:nvSpPr>
            <p:cNvPr id="8" name="Rectangle 7"/>
            <p:cNvSpPr/>
            <p:nvPr/>
          </p:nvSpPr>
          <p:spPr>
            <a:xfrm>
              <a:off x="2773238" y="319381"/>
              <a:ext cx="1618859" cy="3168352"/>
            </a:xfrm>
            <a:prstGeom prst="rect">
              <a:avLst/>
            </a:prstGeom>
            <a:solidFill>
              <a:schemeClr val="bg1">
                <a:lumMod val="85000"/>
                <a:alpha val="4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GB" sz="1100"/>
            </a:p>
          </p:txBody>
        </p:sp>
      </p:grpSp>
      <p:sp>
        <p:nvSpPr>
          <p:cNvPr id="9" name="2039315831.625403.125165.6251"/>
          <p:cNvSpPr>
            <a:spLocks noChangeArrowheads="1"/>
          </p:cNvSpPr>
          <p:nvPr>
            <p:custDataLst>
              <p:tags r:id="rId1"/>
            </p:custDataLst>
          </p:nvPr>
        </p:nvSpPr>
        <p:spPr bwMode="gray">
          <a:xfrm>
            <a:off x="467544" y="1520788"/>
            <a:ext cx="1819450" cy="486054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100" dirty="0">
                <a:latin typeface="Arial" pitchFamily="34" charset="0"/>
                <a:cs typeface="Arial" pitchFamily="34" charset="0"/>
              </a:rPr>
              <a:t>With the two major pillars of “Africa Rising” no longer in play, what will drive growth going forward?</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Instead of one “Africa Rising” we will most likely see a 2-speed continent where some economies growth at twice the regional average, and others are basically stagnant.</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In fact, the non-commodity group of African countries is expected to be the fastest growing in the world, even ahead of Asia. </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What are the features of these economies, and what are they doing so differently?</a:t>
            </a:r>
          </a:p>
          <a:p>
            <a:pPr marL="171450" lvl="1" indent="-171450" defTabSz="1019175">
              <a:buClr>
                <a:srgbClr val="042556"/>
              </a:buClr>
              <a:buFont typeface="Wingdings" pitchFamily="2" charset="2"/>
              <a:buChar char="§"/>
            </a:pPr>
            <a:endParaRPr lang="en-GB" sz="1100" dirty="0">
              <a:solidFill>
                <a:srgbClr val="C00000"/>
              </a:solidFill>
              <a:latin typeface="Arial" pitchFamily="34" charset="0"/>
              <a:cs typeface="Arial" pitchFamily="34" charset="0"/>
            </a:endParaRPr>
          </a:p>
          <a:p>
            <a:pPr marL="171450" lvl="1" indent="-171450" defTabSz="1019175">
              <a:buClr>
                <a:srgbClr val="042556"/>
              </a:buClr>
            </a:pPr>
            <a:endParaRPr lang="en-GB" sz="1100" dirty="0">
              <a:solidFill>
                <a:srgbClr val="000000"/>
              </a:solidFill>
              <a:latin typeface="Arial" pitchFamily="34" charset="0"/>
              <a:cs typeface="Arial" pitchFamily="34" charset="0"/>
            </a:endParaRPr>
          </a:p>
        </p:txBody>
      </p:sp>
      <p:sp>
        <p:nvSpPr>
          <p:cNvPr id="10" name="Rectangle 9"/>
          <p:cNvSpPr>
            <a:spLocks noChangeAspect="1"/>
          </p:cNvSpPr>
          <p:nvPr/>
        </p:nvSpPr>
        <p:spPr>
          <a:xfrm>
            <a:off x="2555776" y="1484784"/>
            <a:ext cx="6165512" cy="4248472"/>
          </a:xfrm>
          <a:prstGeom prst="rect">
            <a:avLst/>
          </a:prstGeom>
          <a:noFill/>
          <a:ln w="12700">
            <a:solidFill>
              <a:srgbClr val="04255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GB" sz="1100"/>
          </a:p>
        </p:txBody>
      </p:sp>
      <p:sp>
        <p:nvSpPr>
          <p:cNvPr id="11" name="1158.375226.7528.875154.8751"/>
          <p:cNvSpPr>
            <a:spLocks noChangeArrowheads="1"/>
          </p:cNvSpPr>
          <p:nvPr>
            <p:custDataLst>
              <p:tags r:id="rId2"/>
            </p:custDataLst>
          </p:nvPr>
        </p:nvSpPr>
        <p:spPr bwMode="gray">
          <a:xfrm>
            <a:off x="2555776" y="5733256"/>
            <a:ext cx="3312368" cy="21602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175">
                <a:solidFill>
                  <a:srgbClr val="969696"/>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65647" tIns="24617" rIns="65647" bIns="41029"/>
          <a:lstStyle/>
          <a:p>
            <a:pPr>
              <a:tabLst>
                <a:tab pos="1633187" algn="r"/>
              </a:tabLst>
              <a:defRPr/>
            </a:pPr>
            <a:r>
              <a:rPr lang="en-GB" sz="1000" dirty="0">
                <a:solidFill>
                  <a:srgbClr val="000000"/>
                </a:solidFill>
                <a:latin typeface="Arial" pitchFamily="34" charset="0"/>
                <a:cs typeface="Arial" pitchFamily="34" charset="0"/>
              </a:rPr>
              <a:t>Source: IMF WEO</a:t>
            </a:r>
          </a:p>
        </p:txBody>
      </p:sp>
      <p:sp>
        <p:nvSpPr>
          <p:cNvPr id="12" name="Slide Number Placeholder 3"/>
          <p:cNvSpPr txBox="1">
            <a:spLocks/>
          </p:cNvSpPr>
          <p:nvPr/>
        </p:nvSpPr>
        <p:spPr>
          <a:xfrm>
            <a:off x="197514" y="6354460"/>
            <a:ext cx="394072" cy="309941"/>
          </a:xfrm>
          <a:prstGeom prst="rect">
            <a:avLst/>
          </a:prstGeom>
        </p:spPr>
        <p:txBody>
          <a:bodyPr/>
          <a:lstStyle/>
          <a:p>
            <a:pPr marR="0" lvl="0" indent="0" fontAlgn="auto">
              <a:lnSpc>
                <a:spcPct val="100000"/>
              </a:lnSpc>
              <a:spcBef>
                <a:spcPts val="0"/>
              </a:spcBef>
              <a:spcAft>
                <a:spcPts val="0"/>
              </a:spcAft>
              <a:buClrTx/>
              <a:buSzTx/>
              <a:buFontTx/>
              <a:buNone/>
              <a:tabLst/>
              <a:defRPr/>
            </a:pPr>
            <a:fld id="{068BDE61-2808-4D8B-B1E9-1B8FFFA6B146}" type="slidenum">
              <a:rPr lang="en-GB" sz="1200" smtClean="0">
                <a:solidFill>
                  <a:schemeClr val="tx1">
                    <a:tint val="75000"/>
                  </a:schemeClr>
                </a:solidFill>
              </a:rPr>
              <a:pPr marR="0" lvl="0" indent="0" fontAlgn="auto">
                <a:lnSpc>
                  <a:spcPct val="100000"/>
                </a:lnSpc>
                <a:spcBef>
                  <a:spcPts val="0"/>
                </a:spcBef>
                <a:spcAft>
                  <a:spcPts val="0"/>
                </a:spcAft>
                <a:buClrTx/>
                <a:buSzTx/>
                <a:buFontTx/>
                <a:buNone/>
                <a:tabLst/>
                <a:defRPr/>
              </a:pPr>
              <a:t>6</a:t>
            </a:fld>
            <a:endParaRPr lang="en-GB" sz="1200" dirty="0">
              <a:solidFill>
                <a:schemeClr val="tx1">
                  <a:tint val="75000"/>
                </a:schemeClr>
              </a:solidFill>
            </a:endParaRPr>
          </a:p>
        </p:txBody>
      </p:sp>
    </p:spTree>
    <p:extLst>
      <p:ext uri="{BB962C8B-B14F-4D97-AF65-F5344CB8AC3E}">
        <p14:creationId xmlns:p14="http://schemas.microsoft.com/office/powerpoint/2010/main" val="36290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76672"/>
            <a:ext cx="7920880" cy="646331"/>
          </a:xfrm>
          <a:prstGeom prst="rect">
            <a:avLst/>
          </a:prstGeom>
          <a:noFill/>
        </p:spPr>
        <p:txBody>
          <a:bodyPr wrap="square" rtlCol="0">
            <a:spAutoFit/>
          </a:bodyPr>
          <a:lstStyle/>
          <a:p>
            <a:r>
              <a:rPr lang="en-GB" sz="2000" b="1" dirty="0">
                <a:solidFill>
                  <a:srgbClr val="525252"/>
                </a:solidFill>
                <a:latin typeface="Arial" pitchFamily="34" charset="0"/>
              </a:rPr>
              <a:t>The New Normal: 2-Speed Africa</a:t>
            </a:r>
          </a:p>
          <a:p>
            <a:r>
              <a:rPr lang="en-GB" sz="1600" dirty="0">
                <a:solidFill>
                  <a:srgbClr val="525252"/>
                </a:solidFill>
                <a:latin typeface="Arial" pitchFamily="34" charset="0"/>
              </a:rPr>
              <a:t>In an era of lower commodity prices, what still works?</a:t>
            </a:r>
          </a:p>
        </p:txBody>
      </p:sp>
      <p:sp>
        <p:nvSpPr>
          <p:cNvPr id="6" name="2039315831.625403.125165.6251"/>
          <p:cNvSpPr>
            <a:spLocks noChangeArrowheads="1"/>
          </p:cNvSpPr>
          <p:nvPr>
            <p:custDataLst>
              <p:tags r:id="rId1"/>
            </p:custDataLst>
          </p:nvPr>
        </p:nvSpPr>
        <p:spPr bwMode="gray">
          <a:xfrm>
            <a:off x="467544" y="1520788"/>
            <a:ext cx="1819450" cy="44284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100" dirty="0">
                <a:latin typeface="Arial" pitchFamily="34" charset="0"/>
                <a:cs typeface="Arial" pitchFamily="34" charset="0"/>
              </a:rPr>
              <a:t>The common characteristics of the fast-growing group are:</a:t>
            </a:r>
          </a:p>
          <a:p>
            <a:pPr marL="171450" lvl="1" indent="-171450" defTabSz="1019175">
              <a:buClr>
                <a:srgbClr val="042556"/>
              </a:buClr>
            </a:pPr>
            <a:endParaRPr lang="en-GB" sz="1100" dirty="0">
              <a:latin typeface="Arial" pitchFamily="34" charset="0"/>
              <a:cs typeface="Arial" pitchFamily="34" charset="0"/>
            </a:endParaRPr>
          </a:p>
          <a:p>
            <a:pPr marL="292100" lvl="2" indent="-109538" defTabSz="1019175">
              <a:buClr>
                <a:srgbClr val="042556"/>
              </a:buClr>
              <a:buFont typeface="Arial" pitchFamily="34" charset="0"/>
              <a:buChar char="̶"/>
            </a:pPr>
            <a:r>
              <a:rPr lang="en-GB" sz="1100" dirty="0">
                <a:latin typeface="Arial" pitchFamily="34" charset="0"/>
                <a:cs typeface="Arial" pitchFamily="34" charset="0"/>
              </a:rPr>
              <a:t>Investment-driven instead of commodity-dependent;</a:t>
            </a:r>
          </a:p>
          <a:p>
            <a:pPr marL="292100" lvl="2" indent="-109538" defTabSz="1019175">
              <a:buClr>
                <a:srgbClr val="042556"/>
              </a:buClr>
              <a:buFont typeface="Arial" pitchFamily="34" charset="0"/>
              <a:buChar char="̶"/>
            </a:pPr>
            <a:r>
              <a:rPr lang="en-GB" sz="1100" dirty="0">
                <a:latin typeface="Arial" pitchFamily="34" charset="0"/>
                <a:cs typeface="Arial" pitchFamily="34" charset="0"/>
              </a:rPr>
              <a:t>Capital recipients rather than capital exporters </a:t>
            </a:r>
          </a:p>
          <a:p>
            <a:pPr marL="292100" lvl="2" indent="-109538" defTabSz="1019175">
              <a:buClr>
                <a:srgbClr val="042556"/>
              </a:buClr>
              <a:buFont typeface="Arial" pitchFamily="34" charset="0"/>
              <a:buChar char="̶"/>
            </a:pPr>
            <a:r>
              <a:rPr lang="en-GB" sz="1100" dirty="0">
                <a:latin typeface="Arial" pitchFamily="34" charset="0"/>
                <a:cs typeface="Arial" pitchFamily="34" charset="0"/>
              </a:rPr>
              <a:t>Coherently-planned rather than free-for-all capitalist</a:t>
            </a:r>
          </a:p>
          <a:p>
            <a:pPr marL="171450" lvl="1" indent="-171450" defTabSz="1019175">
              <a:buClr>
                <a:srgbClr val="042556"/>
              </a:buClr>
              <a:buFont typeface="Wingdings" pitchFamily="2" charset="2"/>
              <a:buChar char="§"/>
            </a:pPr>
            <a:endParaRPr lang="en-GB" sz="1100" dirty="0">
              <a:solidFill>
                <a:srgbClr val="C00000"/>
              </a:solidFill>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The experience of East Africa shows that the investment-driven model can deliver high, relatively inclusive growth.</a:t>
            </a:r>
          </a:p>
          <a:p>
            <a:pPr marL="171450" lvl="1" indent="-171450" defTabSz="1019175">
              <a:buClr>
                <a:srgbClr val="042556"/>
              </a:buClr>
              <a:buFont typeface="Wingdings" pitchFamily="2" charset="2"/>
              <a:buChar cha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This kind of growth requires neither commodity revenues nor unsustainable levels of public debt. So why is this model not accessible to Nigeria?</a:t>
            </a:r>
          </a:p>
          <a:p>
            <a:pPr marL="171450" lvl="1" indent="-171450" defTabSz="1019175">
              <a:buClr>
                <a:srgbClr val="042556"/>
              </a:buClr>
            </a:pPr>
            <a:endParaRPr lang="en-GB" sz="1100" dirty="0">
              <a:solidFill>
                <a:srgbClr val="000000"/>
              </a:solidFill>
              <a:latin typeface="Arial" pitchFamily="34" charset="0"/>
              <a:cs typeface="Arial" pitchFamily="34" charset="0"/>
            </a:endParaRPr>
          </a:p>
        </p:txBody>
      </p:sp>
      <p:graphicFrame>
        <p:nvGraphicFramePr>
          <p:cNvPr id="7" name="Chart 6"/>
          <p:cNvGraphicFramePr/>
          <p:nvPr/>
        </p:nvGraphicFramePr>
        <p:xfrm>
          <a:off x="2483768" y="1520788"/>
          <a:ext cx="6139930" cy="4428492"/>
        </p:xfrm>
        <a:graphic>
          <a:graphicData uri="http://schemas.openxmlformats.org/drawingml/2006/chart">
            <c:chart xmlns:c="http://schemas.openxmlformats.org/drawingml/2006/chart" xmlns:r="http://schemas.openxmlformats.org/officeDocument/2006/relationships" r:id="rId5"/>
          </a:graphicData>
        </a:graphic>
      </p:graphicFrame>
      <p:sp>
        <p:nvSpPr>
          <p:cNvPr id="5" name="Rectangle 4"/>
          <p:cNvSpPr>
            <a:spLocks noChangeAspect="1"/>
          </p:cNvSpPr>
          <p:nvPr/>
        </p:nvSpPr>
        <p:spPr>
          <a:xfrm>
            <a:off x="2483768" y="1340768"/>
            <a:ext cx="6237520" cy="4608512"/>
          </a:xfrm>
          <a:prstGeom prst="rect">
            <a:avLst/>
          </a:prstGeom>
          <a:noFill/>
          <a:ln w="12700">
            <a:solidFill>
              <a:srgbClr val="04255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GB" sz="1100"/>
          </a:p>
        </p:txBody>
      </p:sp>
      <p:sp>
        <p:nvSpPr>
          <p:cNvPr id="8" name="1158.375226.7528.875154.8751"/>
          <p:cNvSpPr>
            <a:spLocks noChangeArrowheads="1"/>
          </p:cNvSpPr>
          <p:nvPr>
            <p:custDataLst>
              <p:tags r:id="rId2"/>
            </p:custDataLst>
          </p:nvPr>
        </p:nvSpPr>
        <p:spPr bwMode="gray">
          <a:xfrm>
            <a:off x="2555776" y="5949280"/>
            <a:ext cx="3312368" cy="21602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175">
                <a:solidFill>
                  <a:srgbClr val="969696"/>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65647" tIns="24617" rIns="65647" bIns="41029"/>
          <a:lstStyle/>
          <a:p>
            <a:pPr>
              <a:tabLst>
                <a:tab pos="1633187" algn="r"/>
              </a:tabLst>
              <a:defRPr/>
            </a:pPr>
            <a:r>
              <a:rPr lang="en-GB" sz="1000" dirty="0">
                <a:solidFill>
                  <a:srgbClr val="000000"/>
                </a:solidFill>
                <a:latin typeface="Arial" pitchFamily="34" charset="0"/>
                <a:cs typeface="Arial" pitchFamily="34" charset="0"/>
              </a:rPr>
              <a:t>Source: World Development Indicators</a:t>
            </a:r>
          </a:p>
        </p:txBody>
      </p:sp>
      <p:sp>
        <p:nvSpPr>
          <p:cNvPr id="9" name="Slide Number Placeholder 3"/>
          <p:cNvSpPr txBox="1">
            <a:spLocks/>
          </p:cNvSpPr>
          <p:nvPr/>
        </p:nvSpPr>
        <p:spPr>
          <a:xfrm>
            <a:off x="197514" y="6354460"/>
            <a:ext cx="394072" cy="309941"/>
          </a:xfrm>
          <a:prstGeom prst="rect">
            <a:avLst/>
          </a:prstGeom>
        </p:spPr>
        <p:txBody>
          <a:bodyPr/>
          <a:lstStyle/>
          <a:p>
            <a:pPr marR="0" lvl="0" indent="0" fontAlgn="auto">
              <a:lnSpc>
                <a:spcPct val="100000"/>
              </a:lnSpc>
              <a:spcBef>
                <a:spcPts val="0"/>
              </a:spcBef>
              <a:spcAft>
                <a:spcPts val="0"/>
              </a:spcAft>
              <a:buClrTx/>
              <a:buSzTx/>
              <a:buFontTx/>
              <a:buNone/>
              <a:tabLst/>
              <a:defRPr/>
            </a:pPr>
            <a:fld id="{068BDE61-2808-4D8B-B1E9-1B8FFFA6B146}" type="slidenum">
              <a:rPr lang="en-GB" sz="1200" smtClean="0">
                <a:solidFill>
                  <a:schemeClr val="tx1">
                    <a:tint val="75000"/>
                  </a:schemeClr>
                </a:solidFill>
              </a:rPr>
              <a:pPr marR="0" lvl="0" indent="0" fontAlgn="auto">
                <a:lnSpc>
                  <a:spcPct val="100000"/>
                </a:lnSpc>
                <a:spcBef>
                  <a:spcPts val="0"/>
                </a:spcBef>
                <a:spcAft>
                  <a:spcPts val="0"/>
                </a:spcAft>
                <a:buClrTx/>
                <a:buSzTx/>
                <a:buFontTx/>
                <a:buNone/>
                <a:tabLst/>
                <a:defRPr/>
              </a:pPr>
              <a:t>7</a:t>
            </a:fld>
            <a:endParaRPr lang="en-GB" sz="1200" dirty="0">
              <a:solidFill>
                <a:schemeClr val="tx1">
                  <a:tint val="75000"/>
                </a:schemeClr>
              </a:solidFill>
            </a:endParaRPr>
          </a:p>
        </p:txBody>
      </p:sp>
    </p:spTree>
    <p:extLst>
      <p:ext uri="{BB962C8B-B14F-4D97-AF65-F5344CB8AC3E}">
        <p14:creationId xmlns:p14="http://schemas.microsoft.com/office/powerpoint/2010/main" val="36290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76672"/>
            <a:ext cx="7920880" cy="646331"/>
          </a:xfrm>
          <a:prstGeom prst="rect">
            <a:avLst/>
          </a:prstGeom>
          <a:noFill/>
        </p:spPr>
        <p:txBody>
          <a:bodyPr wrap="square" rtlCol="0">
            <a:spAutoFit/>
          </a:bodyPr>
          <a:lstStyle/>
          <a:p>
            <a:r>
              <a:rPr lang="en-GB" sz="2000" b="1" dirty="0">
                <a:solidFill>
                  <a:srgbClr val="525252"/>
                </a:solidFill>
                <a:latin typeface="Arial" pitchFamily="34" charset="0"/>
              </a:rPr>
              <a:t>Problems With the Current Policy Agenda</a:t>
            </a:r>
          </a:p>
          <a:p>
            <a:r>
              <a:rPr lang="en-GB" sz="1600" dirty="0">
                <a:solidFill>
                  <a:srgbClr val="525252"/>
                </a:solidFill>
                <a:latin typeface="Arial" pitchFamily="34" charset="0"/>
              </a:rPr>
              <a:t>Why must Nigeria be Africa’s laggard rather than its leader?</a:t>
            </a:r>
          </a:p>
        </p:txBody>
      </p:sp>
      <p:sp>
        <p:nvSpPr>
          <p:cNvPr id="6" name="2039315831.625403.125165.6251"/>
          <p:cNvSpPr>
            <a:spLocks noChangeArrowheads="1"/>
          </p:cNvSpPr>
          <p:nvPr>
            <p:custDataLst>
              <p:tags r:id="rId1"/>
            </p:custDataLst>
          </p:nvPr>
        </p:nvSpPr>
        <p:spPr bwMode="gray">
          <a:xfrm>
            <a:off x="467544" y="1412776"/>
            <a:ext cx="8253744" cy="446449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600" dirty="0">
                <a:latin typeface="Arial" pitchFamily="34" charset="0"/>
                <a:cs typeface="Arial" pitchFamily="34" charset="0"/>
                <a:sym typeface="Wingdings"/>
              </a:rPr>
              <a:t>No one can deny that the </a:t>
            </a:r>
            <a:r>
              <a:rPr lang="en-GB" sz="1600" dirty="0" err="1">
                <a:latin typeface="Arial" pitchFamily="34" charset="0"/>
                <a:cs typeface="Arial" pitchFamily="34" charset="0"/>
                <a:sym typeface="Wingdings"/>
              </a:rPr>
              <a:t>Buhari</a:t>
            </a:r>
            <a:r>
              <a:rPr lang="en-GB" sz="1600" dirty="0">
                <a:latin typeface="Arial" pitchFamily="34" charset="0"/>
                <a:cs typeface="Arial" pitchFamily="34" charset="0"/>
                <a:sym typeface="Wingdings"/>
              </a:rPr>
              <a:t> Administration inherited serious problems. But are its current policies the right ones to fix these problems?</a:t>
            </a:r>
          </a:p>
          <a:p>
            <a:pPr marL="171450" lvl="1" indent="-171450" defTabSz="1019175">
              <a:buClr>
                <a:srgbClr val="042556"/>
              </a:buClr>
              <a:buFont typeface="Wingdings" pitchFamily="2" charset="2"/>
              <a:buChar char="§"/>
            </a:pPr>
            <a:endParaRPr lang="en-GB" sz="1600" dirty="0">
              <a:latin typeface="Arial" pitchFamily="34" charset="0"/>
              <a:cs typeface="Arial" pitchFamily="34" charset="0"/>
              <a:sym typeface="Wingdings"/>
            </a:endParaRPr>
          </a:p>
          <a:p>
            <a:pPr marL="171450" lvl="1" indent="-171450" defTabSz="1019175">
              <a:buClr>
                <a:srgbClr val="042556"/>
              </a:buClr>
              <a:buFont typeface="Wingdings" pitchFamily="2" charset="2"/>
              <a:buChar char="§"/>
            </a:pPr>
            <a:r>
              <a:rPr lang="en-GB" sz="1600" dirty="0">
                <a:latin typeface="Arial" pitchFamily="34" charset="0"/>
                <a:cs typeface="Arial" pitchFamily="34" charset="0"/>
                <a:sym typeface="Wingdings"/>
              </a:rPr>
              <a:t>If we accept the conclusion of the first part of the presentation, namely that:</a:t>
            </a:r>
          </a:p>
          <a:p>
            <a:pPr marL="628650" lvl="2" indent="-171450" defTabSz="1019175">
              <a:spcBef>
                <a:spcPts val="600"/>
              </a:spcBef>
              <a:buClr>
                <a:srgbClr val="042556"/>
              </a:buClr>
              <a:buFont typeface="Wingdings" pitchFamily="2" charset="2"/>
              <a:buChar char="Ø"/>
            </a:pPr>
            <a:r>
              <a:rPr lang="en-GB" sz="1600" dirty="0">
                <a:latin typeface="Arial" pitchFamily="34" charset="0"/>
                <a:cs typeface="Arial" pitchFamily="34" charset="0"/>
              </a:rPr>
              <a:t> The government balance sheet is stretched;</a:t>
            </a:r>
          </a:p>
          <a:p>
            <a:pPr marL="628650" lvl="2" indent="-171450" defTabSz="1019175">
              <a:buClr>
                <a:srgbClr val="042556"/>
              </a:buClr>
              <a:buFont typeface="Wingdings" pitchFamily="2" charset="2"/>
              <a:buChar char="Ø"/>
            </a:pPr>
            <a:r>
              <a:rPr lang="en-GB" sz="1600" dirty="0">
                <a:latin typeface="Arial" pitchFamily="34" charset="0"/>
                <a:cs typeface="Arial" pitchFamily="34" charset="0"/>
              </a:rPr>
              <a:t>And investment is the key to growth…</a:t>
            </a:r>
          </a:p>
          <a:p>
            <a:pPr marL="628650" lvl="2" indent="-171450" defTabSz="1019175">
              <a:buClr>
                <a:srgbClr val="042556"/>
              </a:buClr>
              <a:buFont typeface="Wingdings" pitchFamily="2" charset="2"/>
              <a:buChar char="Ø"/>
            </a:pPr>
            <a:endParaRPr lang="en-GB" sz="1600" dirty="0">
              <a:latin typeface="Arial" pitchFamily="34" charset="0"/>
              <a:cs typeface="Arial" pitchFamily="34" charset="0"/>
            </a:endParaRPr>
          </a:p>
          <a:p>
            <a:pPr marL="285750" lvl="1" indent="-285750" defTabSz="1019175">
              <a:buClr>
                <a:srgbClr val="042556"/>
              </a:buClr>
              <a:buFont typeface="Wingdings" charset="2"/>
              <a:buChar char="§"/>
            </a:pPr>
            <a:r>
              <a:rPr lang="en-GB" sz="1600" dirty="0">
                <a:latin typeface="Arial" pitchFamily="34" charset="0"/>
                <a:cs typeface="Arial" pitchFamily="34" charset="0"/>
                <a:sym typeface="Wingdings"/>
              </a:rPr>
              <a:t>Why has the Federal Government pinned its hope of a recovery on a strategy of:</a:t>
            </a:r>
          </a:p>
          <a:p>
            <a:pPr marL="628650" lvl="2" indent="-171450" defTabSz="1019175">
              <a:spcBef>
                <a:spcPts val="600"/>
              </a:spcBef>
              <a:buClr>
                <a:srgbClr val="042556"/>
              </a:buClr>
              <a:buFont typeface="Wingdings" pitchFamily="2" charset="2"/>
              <a:buChar char="Ø"/>
            </a:pPr>
            <a:r>
              <a:rPr lang="en-GB" sz="1600" dirty="0">
                <a:latin typeface="Arial" pitchFamily="34" charset="0"/>
                <a:cs typeface="Arial" pitchFamily="34" charset="0"/>
              </a:rPr>
              <a:t> Massive fiscal expansion;</a:t>
            </a:r>
          </a:p>
          <a:p>
            <a:pPr marL="628650" lvl="2" indent="-171450" defTabSz="1019175">
              <a:buClr>
                <a:srgbClr val="042556"/>
              </a:buClr>
              <a:buFont typeface="Wingdings" pitchFamily="2" charset="2"/>
              <a:buChar char="Ø"/>
            </a:pPr>
            <a:r>
              <a:rPr lang="en-GB" sz="1600" dirty="0">
                <a:latin typeface="Arial" pitchFamily="34" charset="0"/>
                <a:cs typeface="Arial" pitchFamily="34" charset="0"/>
              </a:rPr>
              <a:t> And an FX policy that deters investment?</a:t>
            </a:r>
          </a:p>
          <a:p>
            <a:pPr marL="457200" lvl="2" defTabSz="1019175">
              <a:buClr>
                <a:srgbClr val="042556"/>
              </a:buClr>
            </a:pPr>
            <a:endParaRPr lang="en-GB" sz="1600" dirty="0">
              <a:latin typeface="Arial" pitchFamily="34" charset="0"/>
              <a:cs typeface="Arial" pitchFamily="34" charset="0"/>
              <a:sym typeface="Wingdings"/>
            </a:endParaRPr>
          </a:p>
        </p:txBody>
      </p:sp>
      <p:sp>
        <p:nvSpPr>
          <p:cNvPr id="5" name="Slide Number Placeholder 3"/>
          <p:cNvSpPr txBox="1">
            <a:spLocks/>
          </p:cNvSpPr>
          <p:nvPr/>
        </p:nvSpPr>
        <p:spPr>
          <a:xfrm>
            <a:off x="197514" y="6354460"/>
            <a:ext cx="394072" cy="309941"/>
          </a:xfrm>
          <a:prstGeom prst="rect">
            <a:avLst/>
          </a:prstGeom>
        </p:spPr>
        <p:txBody>
          <a:bodyPr/>
          <a:lstStyle/>
          <a:p>
            <a:pPr marR="0" lvl="0" indent="0" fontAlgn="auto">
              <a:lnSpc>
                <a:spcPct val="100000"/>
              </a:lnSpc>
              <a:spcBef>
                <a:spcPts val="0"/>
              </a:spcBef>
              <a:spcAft>
                <a:spcPts val="0"/>
              </a:spcAft>
              <a:buClrTx/>
              <a:buSzTx/>
              <a:buFontTx/>
              <a:buNone/>
              <a:tabLst/>
              <a:defRPr/>
            </a:pPr>
            <a:fld id="{068BDE61-2808-4D8B-B1E9-1B8FFFA6B146}" type="slidenum">
              <a:rPr lang="en-GB" sz="1200" smtClean="0">
                <a:solidFill>
                  <a:schemeClr val="tx1">
                    <a:tint val="75000"/>
                  </a:schemeClr>
                </a:solidFill>
              </a:rPr>
              <a:pPr marR="0" lvl="0" indent="0" fontAlgn="auto">
                <a:lnSpc>
                  <a:spcPct val="100000"/>
                </a:lnSpc>
                <a:spcBef>
                  <a:spcPts val="0"/>
                </a:spcBef>
                <a:spcAft>
                  <a:spcPts val="0"/>
                </a:spcAft>
                <a:buClrTx/>
                <a:buSzTx/>
                <a:buFontTx/>
                <a:buNone/>
                <a:tabLst/>
                <a:defRPr/>
              </a:pPr>
              <a:t>8</a:t>
            </a:fld>
            <a:endParaRPr lang="en-GB" sz="1200" dirty="0">
              <a:solidFill>
                <a:schemeClr val="tx1">
                  <a:tint val="75000"/>
                </a:schemeClr>
              </a:solidFill>
            </a:endParaRPr>
          </a:p>
        </p:txBody>
      </p:sp>
    </p:spTree>
    <p:extLst>
      <p:ext uri="{BB962C8B-B14F-4D97-AF65-F5344CB8AC3E}">
        <p14:creationId xmlns:p14="http://schemas.microsoft.com/office/powerpoint/2010/main" val="1526763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476672"/>
            <a:ext cx="7920880" cy="646331"/>
          </a:xfrm>
          <a:prstGeom prst="rect">
            <a:avLst/>
          </a:prstGeom>
          <a:noFill/>
        </p:spPr>
        <p:txBody>
          <a:bodyPr wrap="square" rtlCol="0">
            <a:spAutoFit/>
          </a:bodyPr>
          <a:lstStyle/>
          <a:p>
            <a:r>
              <a:rPr lang="en-GB" sz="2000" b="1" dirty="0">
                <a:solidFill>
                  <a:srgbClr val="525252"/>
                </a:solidFill>
                <a:latin typeface="Arial" pitchFamily="34" charset="0"/>
              </a:rPr>
              <a:t>Problems With the Current Policy Agenda</a:t>
            </a:r>
          </a:p>
          <a:p>
            <a:r>
              <a:rPr lang="en-GB" sz="1600" dirty="0">
                <a:solidFill>
                  <a:srgbClr val="525252"/>
                </a:solidFill>
                <a:latin typeface="Arial" pitchFamily="34" charset="0"/>
              </a:rPr>
              <a:t>Part I: The limits of fiscal stimulus</a:t>
            </a:r>
          </a:p>
        </p:txBody>
      </p:sp>
      <p:sp>
        <p:nvSpPr>
          <p:cNvPr id="6" name="2039315831.625403.125165.6251"/>
          <p:cNvSpPr>
            <a:spLocks noChangeArrowheads="1"/>
          </p:cNvSpPr>
          <p:nvPr>
            <p:custDataLst>
              <p:tags r:id="rId1"/>
            </p:custDataLst>
          </p:nvPr>
        </p:nvSpPr>
        <p:spPr bwMode="gray">
          <a:xfrm>
            <a:off x="467544" y="1340768"/>
            <a:ext cx="1819450" cy="489654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p>
            <a:pPr marL="171450" lvl="1" indent="-171450" defTabSz="1019175">
              <a:buClr>
                <a:srgbClr val="042556"/>
              </a:buClr>
              <a:buFont typeface="Wingdings" pitchFamily="2" charset="2"/>
              <a:buChar char="§"/>
            </a:pPr>
            <a:r>
              <a:rPr lang="en-GB" sz="1100" dirty="0">
                <a:latin typeface="Arial" pitchFamily="34" charset="0"/>
                <a:cs typeface="Arial" pitchFamily="34" charset="0"/>
              </a:rPr>
              <a:t>Federal Government spending accounts for just 5.7% of GDP, and one quarter of this is for debt service alone. The role of government spending in the broader economy is minor.</a:t>
            </a:r>
          </a:p>
          <a:p>
            <a:pPr marL="171450" lvl="1" indent="-171450" defTabSz="1019175">
              <a:buClr>
                <a:srgbClr val="042556"/>
              </a:buCl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This is particularly true of public </a:t>
            </a:r>
            <a:r>
              <a:rPr lang="en-GB" sz="1100" dirty="0" err="1">
                <a:latin typeface="Arial" pitchFamily="34" charset="0"/>
                <a:cs typeface="Arial" pitchFamily="34" charset="0"/>
              </a:rPr>
              <a:t>capex</a:t>
            </a:r>
            <a:r>
              <a:rPr lang="en-GB" sz="1100" dirty="0">
                <a:latin typeface="Arial" pitchFamily="34" charset="0"/>
                <a:cs typeface="Arial" pitchFamily="34" charset="0"/>
              </a:rPr>
              <a:t>: while the economy has quadrupled in nominal terms since 2005, and the population has grown by over 40 million, </a:t>
            </a:r>
            <a:r>
              <a:rPr lang="en-GB" sz="1100" dirty="0" err="1">
                <a:latin typeface="Arial" pitchFamily="34" charset="0"/>
                <a:cs typeface="Arial" pitchFamily="34" charset="0"/>
              </a:rPr>
              <a:t>capex</a:t>
            </a:r>
            <a:r>
              <a:rPr lang="en-GB" sz="1100" dirty="0">
                <a:latin typeface="Arial" pitchFamily="34" charset="0"/>
                <a:cs typeface="Arial" pitchFamily="34" charset="0"/>
              </a:rPr>
              <a:t> has barely changed.</a:t>
            </a:r>
          </a:p>
          <a:p>
            <a:pPr marL="171450" lvl="1" indent="-171450" defTabSz="1019175">
              <a:buClr>
                <a:srgbClr val="042556"/>
              </a:buCl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There is much talk about raising non-oil revenues, but the tough measures (like tax increases) are not being taken.</a:t>
            </a:r>
          </a:p>
          <a:p>
            <a:pPr marL="0" lvl="1" defTabSz="1019175">
              <a:buClr>
                <a:srgbClr val="042556"/>
              </a:buClr>
            </a:pPr>
            <a:endParaRPr lang="en-GB" sz="1100" dirty="0">
              <a:latin typeface="Arial" pitchFamily="34" charset="0"/>
              <a:cs typeface="Arial" pitchFamily="34" charset="0"/>
            </a:endParaRPr>
          </a:p>
          <a:p>
            <a:pPr marL="171450" lvl="1" indent="-171450" defTabSz="1019175">
              <a:buClr>
                <a:srgbClr val="042556"/>
              </a:buClr>
              <a:buFont typeface="Wingdings" pitchFamily="2" charset="2"/>
              <a:buChar char="§"/>
            </a:pPr>
            <a:r>
              <a:rPr lang="en-GB" sz="1100" dirty="0">
                <a:latin typeface="Arial" pitchFamily="34" charset="0"/>
                <a:cs typeface="Arial" pitchFamily="34" charset="0"/>
              </a:rPr>
              <a:t>The best ever out-turn for non-oil revenues was N779bn in 2014. This would be enough to fund 13% of the 2016 budget.</a:t>
            </a:r>
            <a:endParaRPr lang="en-GB" sz="1100" dirty="0">
              <a:solidFill>
                <a:srgbClr val="000000"/>
              </a:solidFill>
              <a:latin typeface="Arial" pitchFamily="34" charset="0"/>
              <a:cs typeface="Arial" pitchFamily="34" charset="0"/>
            </a:endParaRPr>
          </a:p>
        </p:txBody>
      </p:sp>
      <p:sp>
        <p:nvSpPr>
          <p:cNvPr id="7" name="Rectangle 6"/>
          <p:cNvSpPr>
            <a:spLocks noChangeAspect="1"/>
          </p:cNvSpPr>
          <p:nvPr/>
        </p:nvSpPr>
        <p:spPr>
          <a:xfrm>
            <a:off x="2483768" y="1340768"/>
            <a:ext cx="6237520" cy="4176464"/>
          </a:xfrm>
          <a:prstGeom prst="rect">
            <a:avLst/>
          </a:prstGeom>
          <a:noFill/>
          <a:ln w="12700">
            <a:solidFill>
              <a:srgbClr val="04255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GB" sz="1100"/>
          </a:p>
        </p:txBody>
      </p:sp>
      <p:sp>
        <p:nvSpPr>
          <p:cNvPr id="9" name="1158.375226.7528.875154.8751"/>
          <p:cNvSpPr>
            <a:spLocks noChangeArrowheads="1"/>
          </p:cNvSpPr>
          <p:nvPr>
            <p:custDataLst>
              <p:tags r:id="rId2"/>
            </p:custDataLst>
          </p:nvPr>
        </p:nvSpPr>
        <p:spPr bwMode="gray">
          <a:xfrm>
            <a:off x="2555776" y="5517232"/>
            <a:ext cx="3312368" cy="21602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3175">
                <a:solidFill>
                  <a:srgbClr val="969696"/>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65647" tIns="24617" rIns="65647" bIns="41029"/>
          <a:lstStyle/>
          <a:p>
            <a:pPr>
              <a:tabLst>
                <a:tab pos="1633187" algn="r"/>
              </a:tabLst>
              <a:defRPr/>
            </a:pPr>
            <a:r>
              <a:rPr lang="en-GB" sz="1000" dirty="0">
                <a:solidFill>
                  <a:srgbClr val="000000"/>
                </a:solidFill>
                <a:latin typeface="Arial" pitchFamily="34" charset="0"/>
                <a:cs typeface="Arial" pitchFamily="34" charset="0"/>
              </a:rPr>
              <a:t>Source: Budget Office of the Federation</a:t>
            </a:r>
          </a:p>
        </p:txBody>
      </p:sp>
      <p:graphicFrame>
        <p:nvGraphicFramePr>
          <p:cNvPr id="8" name="Chart 7"/>
          <p:cNvGraphicFramePr>
            <a:graphicFrameLocks/>
          </p:cNvGraphicFramePr>
          <p:nvPr/>
        </p:nvGraphicFramePr>
        <p:xfrm>
          <a:off x="2555776" y="1520788"/>
          <a:ext cx="6165512" cy="3996444"/>
        </p:xfrm>
        <a:graphic>
          <a:graphicData uri="http://schemas.openxmlformats.org/drawingml/2006/chart">
            <c:chart xmlns:c="http://schemas.openxmlformats.org/drawingml/2006/chart" xmlns:r="http://schemas.openxmlformats.org/officeDocument/2006/relationships" r:id="rId5"/>
          </a:graphicData>
        </a:graphic>
      </p:graphicFrame>
      <p:sp>
        <p:nvSpPr>
          <p:cNvPr id="10" name="Slide Number Placeholder 3"/>
          <p:cNvSpPr txBox="1">
            <a:spLocks/>
          </p:cNvSpPr>
          <p:nvPr/>
        </p:nvSpPr>
        <p:spPr>
          <a:xfrm>
            <a:off x="197514" y="6354460"/>
            <a:ext cx="394072" cy="309941"/>
          </a:xfrm>
          <a:prstGeom prst="rect">
            <a:avLst/>
          </a:prstGeom>
        </p:spPr>
        <p:txBody>
          <a:bodyPr/>
          <a:lstStyle/>
          <a:p>
            <a:pPr marR="0" lvl="0" indent="0" fontAlgn="auto">
              <a:lnSpc>
                <a:spcPct val="100000"/>
              </a:lnSpc>
              <a:spcBef>
                <a:spcPts val="0"/>
              </a:spcBef>
              <a:spcAft>
                <a:spcPts val="0"/>
              </a:spcAft>
              <a:buClrTx/>
              <a:buSzTx/>
              <a:buFontTx/>
              <a:buNone/>
              <a:tabLst/>
              <a:defRPr/>
            </a:pPr>
            <a:fld id="{068BDE61-2808-4D8B-B1E9-1B8FFFA6B146}" type="slidenum">
              <a:rPr lang="en-GB" sz="1200" smtClean="0">
                <a:solidFill>
                  <a:schemeClr val="tx1">
                    <a:tint val="75000"/>
                  </a:schemeClr>
                </a:solidFill>
              </a:rPr>
              <a:pPr marR="0" lvl="0" indent="0" fontAlgn="auto">
                <a:lnSpc>
                  <a:spcPct val="100000"/>
                </a:lnSpc>
                <a:spcBef>
                  <a:spcPts val="0"/>
                </a:spcBef>
                <a:spcAft>
                  <a:spcPts val="0"/>
                </a:spcAft>
                <a:buClrTx/>
                <a:buSzTx/>
                <a:buFontTx/>
                <a:buNone/>
                <a:tabLst/>
                <a:defRPr/>
              </a:pPr>
              <a:t>9</a:t>
            </a:fld>
            <a:endParaRPr lang="en-GB" sz="1200" dirty="0">
              <a:solidFill>
                <a:schemeClr val="tx1">
                  <a:tint val="75000"/>
                </a:schemeClr>
              </a:solidFill>
            </a:endParaRPr>
          </a:p>
        </p:txBody>
      </p:sp>
    </p:spTree>
    <p:extLst>
      <p:ext uri="{BB962C8B-B14F-4D97-AF65-F5344CB8AC3E}">
        <p14:creationId xmlns:p14="http://schemas.microsoft.com/office/powerpoint/2010/main" val="3629065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10.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11.xml><?xml version="1.0" encoding="utf-8"?>
<p:tagLst xmlns:a="http://schemas.openxmlformats.org/drawingml/2006/main" xmlns:r="http://schemas.openxmlformats.org/officeDocument/2006/relationships" xmlns:p="http://schemas.openxmlformats.org/presentationml/2006/main">
  <p:tag name="CHARTLIBVERSION" val="NO VALUE"/>
  <p:tag name="DDVERSION" val="2.0"/>
  <p:tag name="FONTCOLOR" val="NO VALUE"/>
  <p:tag name="LINECOLOR" val="NO VALUE"/>
  <p:tag name="SOURCE" val="NO VALUE"/>
  <p:tag name="TYPE" val="ChartHeading"/>
  <p:tag name="DEVICE" val="Canon Colorpass 1000"/>
  <p:tag name="FILLFORECOLOR" val="Transparent"/>
  <p:tag name="SUBOBJECTID" val="ChartHeading"/>
  <p:tag name="OBJECTID" val="XLChart"/>
  <p:tag name="LEFT" val="226.8"/>
  <p:tag name="TOP" val="158.4"/>
  <p:tag name="HEIGHT" val="28.8"/>
  <p:tag name="WIDTH" val="154.8"/>
  <p:tag name="PLACEHOLDERSIZE" val="5"/>
  <p:tag name="ANCHORPOINT" val="2"/>
  <p:tag name="CHARTTYPE" val="Horizontal Bar Chart"/>
  <p:tag name="CHARTNAME" val="XLChart"/>
</p:tagLst>
</file>

<file path=ppt/tags/tag12.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13.xml><?xml version="1.0" encoding="utf-8"?>
<p:tagLst xmlns:a="http://schemas.openxmlformats.org/drawingml/2006/main" xmlns:r="http://schemas.openxmlformats.org/officeDocument/2006/relationships" xmlns:p="http://schemas.openxmlformats.org/presentationml/2006/main">
  <p:tag name="CHARTLIBVERSION" val="NO VALUE"/>
  <p:tag name="DDVERSION" val="2.0"/>
  <p:tag name="FONTCOLOR" val="NO VALUE"/>
  <p:tag name="LINECOLOR" val="NO VALUE"/>
  <p:tag name="SOURCE" val="NO VALUE"/>
  <p:tag name="TYPE" val="ChartHeading"/>
  <p:tag name="DEVICE" val="Canon Colorpass 1000"/>
  <p:tag name="FILLFORECOLOR" val="Transparent"/>
  <p:tag name="SUBOBJECTID" val="ChartHeading"/>
  <p:tag name="OBJECTID" val="XLChart"/>
  <p:tag name="LEFT" val="226.8"/>
  <p:tag name="TOP" val="158.4"/>
  <p:tag name="HEIGHT" val="28.8"/>
  <p:tag name="WIDTH" val="154.8"/>
  <p:tag name="PLACEHOLDERSIZE" val="5"/>
  <p:tag name="ANCHORPOINT" val="2"/>
  <p:tag name="CHARTTYPE" val="Horizontal Bar Chart"/>
  <p:tag name="CHARTNAME" val="XLChart"/>
</p:tagLst>
</file>

<file path=ppt/tags/tag14.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15.xml><?xml version="1.0" encoding="utf-8"?>
<p:tagLst xmlns:a="http://schemas.openxmlformats.org/drawingml/2006/main" xmlns:r="http://schemas.openxmlformats.org/officeDocument/2006/relationships" xmlns:p="http://schemas.openxmlformats.org/presentationml/2006/main">
  <p:tag name="CHARTLIBVERSION" val="NO VALUE"/>
  <p:tag name="DDVERSION" val="2.0"/>
  <p:tag name="FONTCOLOR" val="NO VALUE"/>
  <p:tag name="LINECOLOR" val="NO VALUE"/>
  <p:tag name="SOURCE" val="NO VALUE"/>
  <p:tag name="TYPE" val="ChartHeading"/>
  <p:tag name="DEVICE" val="Canon Colorpass 1000"/>
  <p:tag name="FILLFORECOLOR" val="Transparent"/>
  <p:tag name="SUBOBJECTID" val="ChartHeading"/>
  <p:tag name="OBJECTID" val="XLChart"/>
  <p:tag name="LEFT" val="226.8"/>
  <p:tag name="TOP" val="158.4"/>
  <p:tag name="HEIGHT" val="28.8"/>
  <p:tag name="WIDTH" val="154.8"/>
  <p:tag name="PLACEHOLDERSIZE" val="5"/>
  <p:tag name="ANCHORPOINT" val="2"/>
  <p:tag name="CHARTTYPE" val="Horizontal Bar Chart"/>
  <p:tag name="CHARTNAME" val="XLChart"/>
</p:tagLst>
</file>

<file path=ppt/tags/tag16.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17.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18.xml><?xml version="1.0" encoding="utf-8"?>
<p:tagLst xmlns:a="http://schemas.openxmlformats.org/drawingml/2006/main" xmlns:r="http://schemas.openxmlformats.org/officeDocument/2006/relationships" xmlns:p="http://schemas.openxmlformats.org/presentationml/2006/main">
  <p:tag name="CHARTLIBVERSION" val="NO VALUE"/>
  <p:tag name="DDVERSION" val="2.0"/>
  <p:tag name="FONTCOLOR" val="NO VALUE"/>
  <p:tag name="LINECOLOR" val="NO VALUE"/>
  <p:tag name="SOURCE" val="NO VALUE"/>
  <p:tag name="TYPE" val="ChartHeading"/>
  <p:tag name="DEVICE" val="Canon Colorpass 1000"/>
  <p:tag name="FILLFORECOLOR" val="Transparent"/>
  <p:tag name="SUBOBJECTID" val="ChartHeading"/>
  <p:tag name="OBJECTID" val="XLChart"/>
  <p:tag name="LEFT" val="226.8"/>
  <p:tag name="TOP" val="158.4"/>
  <p:tag name="HEIGHT" val="28.8"/>
  <p:tag name="WIDTH" val="154.8"/>
  <p:tag name="PLACEHOLDERSIZE" val="5"/>
  <p:tag name="ANCHORPOINT" val="2"/>
  <p:tag name="CHARTTYPE" val="Horizontal Bar Chart"/>
  <p:tag name="CHARTNAME" val="XLChart"/>
</p:tagLst>
</file>

<file path=ppt/tags/tag19.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2.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20.xml><?xml version="1.0" encoding="utf-8"?>
<p:tagLst xmlns:a="http://schemas.openxmlformats.org/drawingml/2006/main" xmlns:r="http://schemas.openxmlformats.org/officeDocument/2006/relationships" xmlns:p="http://schemas.openxmlformats.org/presentationml/2006/main">
  <p:tag name="CHARTLIBVERSION" val="NO VALUE"/>
  <p:tag name="DDVERSION" val="2.0"/>
  <p:tag name="FONTCOLOR" val="NO VALUE"/>
  <p:tag name="LINECOLOR" val="NO VALUE"/>
  <p:tag name="SOURCE" val="NO VALUE"/>
  <p:tag name="TYPE" val="ChartHeading"/>
  <p:tag name="DEVICE" val="Canon Colorpass 1000"/>
  <p:tag name="FILLFORECOLOR" val="Transparent"/>
  <p:tag name="SUBOBJECTID" val="ChartHeading"/>
  <p:tag name="OBJECTID" val="XLChart"/>
  <p:tag name="LEFT" val="226.8"/>
  <p:tag name="TOP" val="158.4"/>
  <p:tag name="HEIGHT" val="28.8"/>
  <p:tag name="WIDTH" val="154.8"/>
  <p:tag name="PLACEHOLDERSIZE" val="5"/>
  <p:tag name="ANCHORPOINT" val="2"/>
  <p:tag name="CHARTTYPE" val="Horizontal Bar Chart"/>
  <p:tag name="CHARTNAME" val="XLChart"/>
</p:tagLst>
</file>

<file path=ppt/tags/tag21.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22.xml><?xml version="1.0" encoding="utf-8"?>
<p:tagLst xmlns:a="http://schemas.openxmlformats.org/drawingml/2006/main" xmlns:r="http://schemas.openxmlformats.org/officeDocument/2006/relationships" xmlns:p="http://schemas.openxmlformats.org/presentationml/2006/main">
  <p:tag name="CHARTLIBVERSION" val="NO VALUE"/>
  <p:tag name="DDVERSION" val="2.0"/>
  <p:tag name="FONTCOLOR" val="NO VALUE"/>
  <p:tag name="LINECOLOR" val="NO VALUE"/>
  <p:tag name="SOURCE" val="NO VALUE"/>
  <p:tag name="TYPE" val="ChartHeading"/>
  <p:tag name="DEVICE" val="Canon Colorpass 1000"/>
  <p:tag name="FILLFORECOLOR" val="Transparent"/>
  <p:tag name="SUBOBJECTID" val="ChartHeading"/>
  <p:tag name="OBJECTID" val="XLChart"/>
  <p:tag name="LEFT" val="226.8"/>
  <p:tag name="TOP" val="158.4"/>
  <p:tag name="HEIGHT" val="28.8"/>
  <p:tag name="WIDTH" val="154.8"/>
  <p:tag name="PLACEHOLDERSIZE" val="5"/>
  <p:tag name="ANCHORPOINT" val="2"/>
  <p:tag name="CHARTTYPE" val="Horizontal Bar Chart"/>
  <p:tag name="CHARTNAME" val="XLChart"/>
</p:tagLst>
</file>

<file path=ppt/tags/tag23.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24.xml><?xml version="1.0" encoding="utf-8"?>
<p:tagLst xmlns:a="http://schemas.openxmlformats.org/drawingml/2006/main" xmlns:r="http://schemas.openxmlformats.org/officeDocument/2006/relationships" xmlns:p="http://schemas.openxmlformats.org/presentationml/2006/main">
  <p:tag name="CHARTLIBVERSION" val="NO VALUE"/>
  <p:tag name="DDVERSION" val="2.0"/>
  <p:tag name="FONTCOLOR" val="NO VALUE"/>
  <p:tag name="LINECOLOR" val="NO VALUE"/>
  <p:tag name="SOURCE" val="NO VALUE"/>
  <p:tag name="TYPE" val="ChartHeading"/>
  <p:tag name="DEVICE" val="Canon Colorpass 1000"/>
  <p:tag name="FILLFORECOLOR" val="Transparent"/>
  <p:tag name="SUBOBJECTID" val="ChartHeading"/>
  <p:tag name="OBJECTID" val="XLChart"/>
  <p:tag name="LEFT" val="226.8"/>
  <p:tag name="TOP" val="158.4"/>
  <p:tag name="HEIGHT" val="28.8"/>
  <p:tag name="WIDTH" val="154.8"/>
  <p:tag name="PLACEHOLDERSIZE" val="5"/>
  <p:tag name="ANCHORPOINT" val="2"/>
  <p:tag name="CHARTTYPE" val="Horizontal Bar Chart"/>
  <p:tag name="CHARTNAME" val="XLChart"/>
</p:tagLst>
</file>

<file path=ppt/tags/tag25.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26.xml><?xml version="1.0" encoding="utf-8"?>
<p:tagLst xmlns:a="http://schemas.openxmlformats.org/drawingml/2006/main" xmlns:r="http://schemas.openxmlformats.org/officeDocument/2006/relationships" xmlns:p="http://schemas.openxmlformats.org/presentationml/2006/main">
  <p:tag name="CHARTLIBVERSION" val="NO VALUE"/>
  <p:tag name="DDVERSION" val="2.0"/>
  <p:tag name="FONTCOLOR" val="NO VALUE"/>
  <p:tag name="LINECOLOR" val="NO VALUE"/>
  <p:tag name="SOURCE" val="NO VALUE"/>
  <p:tag name="TYPE" val="ChartHeading"/>
  <p:tag name="DEVICE" val="Canon Colorpass 1000"/>
  <p:tag name="FILLFORECOLOR" val="Transparent"/>
  <p:tag name="SUBOBJECTID" val="ChartHeading"/>
  <p:tag name="OBJECTID" val="XLChart"/>
  <p:tag name="LEFT" val="226.8"/>
  <p:tag name="TOP" val="158.4"/>
  <p:tag name="HEIGHT" val="28.8"/>
  <p:tag name="WIDTH" val="154.8"/>
  <p:tag name="PLACEHOLDERSIZE" val="5"/>
  <p:tag name="ANCHORPOINT" val="2"/>
  <p:tag name="CHARTTYPE" val="Horizontal Bar Chart"/>
  <p:tag name="CHARTNAME" val="XLChart"/>
</p:tagLst>
</file>

<file path=ppt/tags/tag27.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28.xml><?xml version="1.0" encoding="utf-8"?>
<p:tagLst xmlns:a="http://schemas.openxmlformats.org/drawingml/2006/main" xmlns:r="http://schemas.openxmlformats.org/officeDocument/2006/relationships" xmlns:p="http://schemas.openxmlformats.org/presentationml/2006/main">
  <p:tag name="CHARTLIBVERSION" val="NO VALUE"/>
  <p:tag name="DDVERSION" val="2.0"/>
  <p:tag name="FONTCOLOR" val="NO VALUE"/>
  <p:tag name="LINECOLOR" val="NO VALUE"/>
  <p:tag name="SOURCE" val="NO VALUE"/>
  <p:tag name="TYPE" val="ChartHeading"/>
  <p:tag name="DEVICE" val="Canon Colorpass 1000"/>
  <p:tag name="FILLFORECOLOR" val="Transparent"/>
  <p:tag name="SUBOBJECTID" val="ChartHeading"/>
  <p:tag name="OBJECTID" val="XLChart"/>
  <p:tag name="LEFT" val="226.8"/>
  <p:tag name="TOP" val="158.4"/>
  <p:tag name="HEIGHT" val="28.8"/>
  <p:tag name="WIDTH" val="154.8"/>
  <p:tag name="PLACEHOLDERSIZE" val="5"/>
  <p:tag name="ANCHORPOINT" val="2"/>
  <p:tag name="CHARTTYPE" val="Horizontal Bar Chart"/>
  <p:tag name="CHARTNAME" val="XLChart"/>
</p:tagLst>
</file>

<file path=ppt/tags/tag29.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3.xml><?xml version="1.0" encoding="utf-8"?>
<p:tagLst xmlns:a="http://schemas.openxmlformats.org/drawingml/2006/main" xmlns:r="http://schemas.openxmlformats.org/officeDocument/2006/relationships" xmlns:p="http://schemas.openxmlformats.org/presentationml/2006/main">
  <p:tag name="CHARTLIBVERSION" val="NO VALUE"/>
  <p:tag name="DDVERSION" val="2.0"/>
  <p:tag name="FONTCOLOR" val="NO VALUE"/>
  <p:tag name="LINECOLOR" val="NO VALUE"/>
  <p:tag name="SOURCE" val="NO VALUE"/>
  <p:tag name="TYPE" val="ChartHeading"/>
  <p:tag name="DEVICE" val="Canon Colorpass 1000"/>
  <p:tag name="FILLFORECOLOR" val="Transparent"/>
  <p:tag name="SUBOBJECTID" val="ChartHeading"/>
  <p:tag name="OBJECTID" val="XLChart"/>
  <p:tag name="LEFT" val="226.8"/>
  <p:tag name="TOP" val="158.4"/>
  <p:tag name="HEIGHT" val="28.8"/>
  <p:tag name="WIDTH" val="154.8"/>
  <p:tag name="PLACEHOLDERSIZE" val="5"/>
  <p:tag name="ANCHORPOINT" val="2"/>
  <p:tag name="CHARTTYPE" val="Horizontal Bar Chart"/>
  <p:tag name="CHARTNAME" val="XLChart"/>
</p:tagLst>
</file>

<file path=ppt/tags/tag30.xml><?xml version="1.0" encoding="utf-8"?>
<p:tagLst xmlns:a="http://schemas.openxmlformats.org/drawingml/2006/main" xmlns:r="http://schemas.openxmlformats.org/officeDocument/2006/relationships" xmlns:p="http://schemas.openxmlformats.org/presentationml/2006/main">
  <p:tag name="CHARTLIBVERSION" val="NO VALUE"/>
  <p:tag name="DDVERSION" val="2.0"/>
  <p:tag name="FONTCOLOR" val="NO VALUE"/>
  <p:tag name="LINECOLOR" val="NO VALUE"/>
  <p:tag name="SOURCE" val="NO VALUE"/>
  <p:tag name="TYPE" val="ChartHeading"/>
  <p:tag name="DEVICE" val="Canon Colorpass 1000"/>
  <p:tag name="FILLFORECOLOR" val="Transparent"/>
  <p:tag name="SUBOBJECTID" val="ChartHeading"/>
  <p:tag name="OBJECTID" val="XLChart"/>
  <p:tag name="LEFT" val="226.8"/>
  <p:tag name="TOP" val="158.4"/>
  <p:tag name="HEIGHT" val="28.8"/>
  <p:tag name="WIDTH" val="154.8"/>
  <p:tag name="PLACEHOLDERSIZE" val="5"/>
  <p:tag name="ANCHORPOINT" val="2"/>
  <p:tag name="CHARTTYPE" val="Horizontal Bar Chart"/>
  <p:tag name="CHARTNAME" val="XLChart"/>
</p:tagLst>
</file>

<file path=ppt/tags/tag31.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32.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33.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34.xml><?xml version="1.0" encoding="utf-8"?>
<p:tagLst xmlns:a="http://schemas.openxmlformats.org/drawingml/2006/main" xmlns:r="http://schemas.openxmlformats.org/officeDocument/2006/relationships" xmlns:p="http://schemas.openxmlformats.org/presentationml/2006/main">
  <p:tag name="CHARTLIBVERSION" val="NO VALUE"/>
  <p:tag name="DDVERSION" val="2.0"/>
  <p:tag name="FONTCOLOR" val="NO VALUE"/>
  <p:tag name="LINECOLOR" val="NO VALUE"/>
  <p:tag name="SOURCE" val="NO VALUE"/>
  <p:tag name="TYPE" val="ChartHeading"/>
  <p:tag name="DEVICE" val="Canon Colorpass 1000"/>
  <p:tag name="FILLFORECOLOR" val="Transparent"/>
  <p:tag name="SUBOBJECTID" val="ChartHeading"/>
  <p:tag name="OBJECTID" val="XLChart"/>
  <p:tag name="LEFT" val="226.8"/>
  <p:tag name="TOP" val="158.4"/>
  <p:tag name="HEIGHT" val="28.8"/>
  <p:tag name="WIDTH" val="154.8"/>
  <p:tag name="PLACEHOLDERSIZE" val="5"/>
  <p:tag name="ANCHORPOINT" val="2"/>
  <p:tag name="CHARTTYPE" val="Horizontal Bar Chart"/>
  <p:tag name="CHARTNAME" val="XLChart"/>
</p:tagLst>
</file>

<file path=ppt/tags/tag35.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36.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37.xml><?xml version="1.0" encoding="utf-8"?>
<p:tagLst xmlns:a="http://schemas.openxmlformats.org/drawingml/2006/main" xmlns:r="http://schemas.openxmlformats.org/officeDocument/2006/relationships" xmlns:p="http://schemas.openxmlformats.org/presentationml/2006/main">
  <p:tag name="CHARTLIBVERSION" val="NO VALUE"/>
  <p:tag name="DDVERSION" val="2.0"/>
  <p:tag name="FONTCOLOR" val="NO VALUE"/>
  <p:tag name="LINECOLOR" val="NO VALUE"/>
  <p:tag name="SOURCE" val="NO VALUE"/>
  <p:tag name="TYPE" val="ChartHeading"/>
  <p:tag name="DEVICE" val="Canon Colorpass 1000"/>
  <p:tag name="FILLFORECOLOR" val="Transparent"/>
  <p:tag name="SUBOBJECTID" val="ChartHeading"/>
  <p:tag name="OBJECTID" val="XLChart"/>
  <p:tag name="LEFT" val="226.8"/>
  <p:tag name="TOP" val="158.4"/>
  <p:tag name="HEIGHT" val="28.8"/>
  <p:tag name="WIDTH" val="154.8"/>
  <p:tag name="PLACEHOLDERSIZE" val="5"/>
  <p:tag name="ANCHORPOINT" val="2"/>
  <p:tag name="CHARTTYPE" val="Horizontal Bar Chart"/>
  <p:tag name="CHARTNAME" val="XLChart"/>
</p:tagLst>
</file>

<file path=ppt/tags/tag38.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39.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4.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40.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41.xml><?xml version="1.0" encoding="utf-8"?>
<p:tagLst xmlns:a="http://schemas.openxmlformats.org/drawingml/2006/main" xmlns:r="http://schemas.openxmlformats.org/officeDocument/2006/relationships" xmlns:p="http://schemas.openxmlformats.org/presentationml/2006/main">
  <p:tag name="CHARTLIBVERSION" val="NO VALUE"/>
  <p:tag name="DDVERSION" val="2.0"/>
  <p:tag name="FONTCOLOR" val="NO VALUE"/>
  <p:tag name="LINECOLOR" val="NO VALUE"/>
  <p:tag name="SOURCE" val="NO VALUE"/>
  <p:tag name="TYPE" val="ChartHeading"/>
  <p:tag name="DEVICE" val="Canon Colorpass 1000"/>
  <p:tag name="FILLFORECOLOR" val="Transparent"/>
  <p:tag name="SUBOBJECTID" val="ChartHeading"/>
  <p:tag name="OBJECTID" val="XLChart"/>
  <p:tag name="LEFT" val="226.8"/>
  <p:tag name="TOP" val="158.4"/>
  <p:tag name="HEIGHT" val="28.8"/>
  <p:tag name="WIDTH" val="154.8"/>
  <p:tag name="PLACEHOLDERSIZE" val="5"/>
  <p:tag name="ANCHORPOINT" val="2"/>
  <p:tag name="CHARTTYPE" val="Horizontal Bar Chart"/>
  <p:tag name="CHARTNAME" val="XLChart"/>
</p:tagLst>
</file>

<file path=ppt/tags/tag42.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43.xml><?xml version="1.0" encoding="utf-8"?>
<p:tagLst xmlns:a="http://schemas.openxmlformats.org/drawingml/2006/main" xmlns:r="http://schemas.openxmlformats.org/officeDocument/2006/relationships" xmlns:p="http://schemas.openxmlformats.org/presentationml/2006/main">
  <p:tag name="CHARTLIBVERSION" val="NO VALUE"/>
  <p:tag name="DDVERSION" val="2.0"/>
  <p:tag name="FONTCOLOR" val="NO VALUE"/>
  <p:tag name="LINECOLOR" val="NO VALUE"/>
  <p:tag name="SOURCE" val="NO VALUE"/>
  <p:tag name="TYPE" val="ChartHeading"/>
  <p:tag name="DEVICE" val="Canon Colorpass 1000"/>
  <p:tag name="FILLFORECOLOR" val="Transparent"/>
  <p:tag name="SUBOBJECTID" val="ChartHeading"/>
  <p:tag name="OBJECTID" val="XLChart"/>
  <p:tag name="LEFT" val="226.8"/>
  <p:tag name="TOP" val="158.4"/>
  <p:tag name="HEIGHT" val="28.8"/>
  <p:tag name="WIDTH" val="154.8"/>
  <p:tag name="PLACEHOLDERSIZE" val="5"/>
  <p:tag name="ANCHORPOINT" val="2"/>
  <p:tag name="CHARTTYPE" val="Horizontal Bar Chart"/>
  <p:tag name="CHARTNAME" val="XLChart"/>
</p:tagLst>
</file>

<file path=ppt/tags/tag44.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5.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6.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7.xml><?xml version="1.0" encoding="utf-8"?>
<p:tagLst xmlns:a="http://schemas.openxmlformats.org/drawingml/2006/main" xmlns:r="http://schemas.openxmlformats.org/officeDocument/2006/relationships" xmlns:p="http://schemas.openxmlformats.org/presentationml/2006/main">
  <p:tag name="CHARTLIBVERSION" val="NO VALUE"/>
  <p:tag name="DDVERSION" val="2.0"/>
  <p:tag name="FONTCOLOR" val="NO VALUE"/>
  <p:tag name="LINECOLOR" val="NO VALUE"/>
  <p:tag name="SOURCE" val="NO VALUE"/>
  <p:tag name="TYPE" val="ChartHeading"/>
  <p:tag name="DEVICE" val="Canon Colorpass 1000"/>
  <p:tag name="FILLFORECOLOR" val="Transparent"/>
  <p:tag name="SUBOBJECTID" val="ChartHeading"/>
  <p:tag name="OBJECTID" val="XLChart"/>
  <p:tag name="LEFT" val="226.8"/>
  <p:tag name="TOP" val="158.4"/>
  <p:tag name="HEIGHT" val="28.8"/>
  <p:tag name="WIDTH" val="154.8"/>
  <p:tag name="PLACEHOLDERSIZE" val="5"/>
  <p:tag name="ANCHORPOINT" val="2"/>
  <p:tag name="CHARTTYPE" val="Horizontal Bar Chart"/>
  <p:tag name="CHARTNAME" val="XLChart"/>
</p:tagLst>
</file>

<file path=ppt/tags/tag8.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ags/tag9.xml><?xml version="1.0" encoding="utf-8"?>
<p:tagLst xmlns:a="http://schemas.openxmlformats.org/drawingml/2006/main" xmlns:r="http://schemas.openxmlformats.org/officeDocument/2006/relationships" xmlns:p="http://schemas.openxmlformats.org/presentationml/2006/main">
  <p:tag name="RULERID" val="KeyPoints1"/>
  <p:tag name="ANCHORPOINT" val="NO VALUE"/>
  <p:tag name="CHARTLIBVERSION" val="NO VALUE"/>
  <p:tag name="DDVERSION" val="2.0"/>
  <p:tag name="LINECOLOR" val="NO VALUE"/>
  <p:tag name="PLACEHOLDERSIZE" val="NO VALUE"/>
  <p:tag name="TYPE" val="Key Points Field"/>
  <p:tag name="FILLFORECOLOR" val="Transparent"/>
  <p:tag name="SUBOBJECTID" val="KeyPoints"/>
  <p:tag name="OBJECTID" val="KeyPoints"/>
  <p:tag name="SOURCE" val="rulers.ppt!KeyPoints1"/>
  <p:tag name="HEIGHT" val="403.13"/>
  <p:tag name="WIDTH" val="165.63"/>
  <p:tag name="LEFT" val="31.63"/>
  <p:tag name="TOP" val="159.8"/>
  <p:tag name="FONTCOLOR" val="Key Points Font"/>
  <p:tag name="DEVICE" val="Canon Colorpass 1000"/>
</p:tagLst>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11119</TotalTime>
  <Words>3334</Words>
  <Application>Microsoft Office PowerPoint</Application>
  <PresentationFormat>On-screen Show (4:3)</PresentationFormat>
  <Paragraphs>451</Paragraphs>
  <Slides>23</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Arail</vt:lpstr>
      <vt:lpstr>Arial</vt:lpstr>
      <vt:lpstr>Calibri</vt:lpstr>
      <vt:lpstr>Consolas</vt:lpstr>
      <vt:lpstr>Times New Roman</vt:lpstr>
      <vt:lpstr>Wingdings</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SAIC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Plan</dc:title>
  <dc:creator>Phil Camp</dc:creator>
  <cp:lastModifiedBy>Ugo Obi-Chukwu</cp:lastModifiedBy>
  <cp:revision>1000</cp:revision>
  <cp:lastPrinted>2014-10-04T18:56:12Z</cp:lastPrinted>
  <dcterms:created xsi:type="dcterms:W3CDTF">2012-06-18T11:39:10Z</dcterms:created>
  <dcterms:modified xsi:type="dcterms:W3CDTF">2016-12-03T11:52:21Z</dcterms:modified>
</cp:coreProperties>
</file>