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14"/>
  </p:notesMasterIdLst>
  <p:sldIdLst>
    <p:sldId id="696" r:id="rId3"/>
    <p:sldId id="1585" r:id="rId4"/>
    <p:sldId id="6037" r:id="rId5"/>
    <p:sldId id="1582" r:id="rId6"/>
    <p:sldId id="1586" r:id="rId7"/>
    <p:sldId id="850" r:id="rId8"/>
    <p:sldId id="856" r:id="rId9"/>
    <p:sldId id="852" r:id="rId10"/>
    <p:sldId id="1577" r:id="rId11"/>
    <p:sldId id="864" r:id="rId12"/>
    <p:sldId id="457"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yekunle" initials="o" lastIdx="11" clrIdx="0"/>
  <p:cmAuthor id="7" name="Ifeoma Okoli" initials="IO [2]" lastIdx="15" clrIdx="7">
    <p:extLst>
      <p:ext uri="{19B8F6BF-5375-455C-9EA6-DF929625EA0E}">
        <p15:presenceInfo xmlns:p15="http://schemas.microsoft.com/office/powerpoint/2012/main" userId="Ifeoma Okoli" providerId="None"/>
      </p:ext>
    </p:extLst>
  </p:cmAuthor>
  <p:cmAuthor id="1" name="Agbolade Atekoja" initials="AA" lastIdx="4" clrIdx="1"/>
  <p:cmAuthor id="8" name="Ifeoma Okoli" initials="IO [3]" lastIdx="6" clrIdx="8">
    <p:extLst>
      <p:ext uri="{19B8F6BF-5375-455C-9EA6-DF929625EA0E}">
        <p15:presenceInfo xmlns:p15="http://schemas.microsoft.com/office/powerpoint/2012/main" userId="S::IfeomaO@armpension.com::1229751e-cde4-4aab-96c0-f11dbc93d447" providerId="AD"/>
      </p:ext>
    </p:extLst>
  </p:cmAuthor>
  <p:cmAuthor id="2" name="Oyekunle Omotayo-Benson" initials="OO" lastIdx="17" clrIdx="2"/>
  <p:cmAuthor id="9" name="Oluwole Layeni" initials="OL" lastIdx="1" clrIdx="9">
    <p:extLst>
      <p:ext uri="{19B8F6BF-5375-455C-9EA6-DF929625EA0E}">
        <p15:presenceInfo xmlns:p15="http://schemas.microsoft.com/office/powerpoint/2012/main" userId="S::Oluwole@armpension.com::05a5afa6-290f-4159-9b23-a0a6cf513fa8" providerId="AD"/>
      </p:ext>
    </p:extLst>
  </p:cmAuthor>
  <p:cmAuthor id="3" name="Ifeoluwapo Folorunsho" initials="IF" lastIdx="24" clrIdx="3">
    <p:extLst>
      <p:ext uri="{19B8F6BF-5375-455C-9EA6-DF929625EA0E}">
        <p15:presenceInfo xmlns:p15="http://schemas.microsoft.com/office/powerpoint/2012/main" userId="Ifeoluwapo Folorunsho" providerId="None"/>
      </p:ext>
    </p:extLst>
  </p:cmAuthor>
  <p:cmAuthor id="10" name="Kehinde Koshoedo" initials="KK" lastIdx="1" clrIdx="10">
    <p:extLst>
      <p:ext uri="{19B8F6BF-5375-455C-9EA6-DF929625EA0E}">
        <p15:presenceInfo xmlns:p15="http://schemas.microsoft.com/office/powerpoint/2012/main" userId="S::KehindeK@armpension.com::7994cd8f-532a-4d49-8ffd-14f72caefd6a" providerId="AD"/>
      </p:ext>
    </p:extLst>
  </p:cmAuthor>
  <p:cmAuthor id="4" name="AbdulAzeez Bakare" initials="AB" lastIdx="7" clrIdx="4">
    <p:extLst>
      <p:ext uri="{19B8F6BF-5375-455C-9EA6-DF929625EA0E}">
        <p15:presenceInfo xmlns:p15="http://schemas.microsoft.com/office/powerpoint/2012/main" userId="S::AbdulAzeezB@armpension.com::050fff55-e94d-4780-b171-261066d3d078" providerId="AD"/>
      </p:ext>
    </p:extLst>
  </p:cmAuthor>
  <p:cmAuthor id="11" name="Jumoke Ogundare" initials="JO" lastIdx="57" clrIdx="11"/>
  <p:cmAuthor id="5" name="Ifeoma Okoli" initials="IO" lastIdx="14" clrIdx="5">
    <p:extLst>
      <p:ext uri="{19B8F6BF-5375-455C-9EA6-DF929625EA0E}">
        <p15:presenceInfo xmlns:p15="http://schemas.microsoft.com/office/powerpoint/2012/main" userId="S-1-5-21-4131426972-3514600947-3710462314-20734" providerId="AD"/>
      </p:ext>
    </p:extLst>
  </p:cmAuthor>
  <p:cmAuthor id="6" name="AbdulAzeez Bakare" initials="AB [2]" lastIdx="1" clrIdx="6">
    <p:extLst>
      <p:ext uri="{19B8F6BF-5375-455C-9EA6-DF929625EA0E}">
        <p15:presenceInfo xmlns:p15="http://schemas.microsoft.com/office/powerpoint/2012/main" userId="S-1-5-21-4131426972-3514600947-3710462314-206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74003A"/>
    <a:srgbClr val="660033"/>
    <a:srgbClr val="990033"/>
    <a:srgbClr val="A50021"/>
    <a:srgbClr val="B9337C"/>
    <a:srgbClr val="320019"/>
    <a:srgbClr val="A40052"/>
    <a:srgbClr val="1B1B1B"/>
    <a:srgbClr val="9A0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1" autoAdjust="0"/>
    <p:restoredTop sz="84891" autoAdjust="0"/>
  </p:normalViewPr>
  <p:slideViewPr>
    <p:cSldViewPr>
      <p:cViewPr>
        <p:scale>
          <a:sx n="118" d="100"/>
          <a:sy n="118" d="100"/>
        </p:scale>
        <p:origin x="174"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solidFill>
                  <a:srgbClr val="191919"/>
                </a:solidFill>
              </a:rPr>
              <a:t>Ratio of DC Assets</a:t>
            </a:r>
            <a:r>
              <a:rPr lang="en-US" baseline="0" dirty="0">
                <a:solidFill>
                  <a:srgbClr val="191919"/>
                </a:solidFill>
              </a:rPr>
              <a:t> to DB</a:t>
            </a:r>
            <a:endParaRPr lang="en-US" dirty="0">
              <a:solidFill>
                <a:srgbClr val="191919"/>
              </a:solidFill>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
          <c:y val="0"/>
          <c:w val="0.96047802074380539"/>
          <c:h val="0.8226907868822656"/>
        </c:manualLayout>
      </c:layout>
      <c:barChart>
        <c:barDir val="col"/>
        <c:grouping val="stacked"/>
        <c:varyColors val="0"/>
        <c:ser>
          <c:idx val="0"/>
          <c:order val="0"/>
          <c:tx>
            <c:strRef>
              <c:f>Sheet1!$H$8</c:f>
              <c:strCache>
                <c:ptCount val="1"/>
                <c:pt idx="0">
                  <c:v>DC</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191919"/>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Sheet1!$G$9:$G$13</c:f>
              <c:numCache>
                <c:formatCode>General</c:formatCode>
                <c:ptCount val="5"/>
                <c:pt idx="0">
                  <c:v>1999</c:v>
                </c:pt>
                <c:pt idx="1">
                  <c:v>2004</c:v>
                </c:pt>
                <c:pt idx="2">
                  <c:v>2009</c:v>
                </c:pt>
                <c:pt idx="3">
                  <c:v>2014</c:v>
                </c:pt>
                <c:pt idx="4">
                  <c:v>2019</c:v>
                </c:pt>
              </c:numCache>
            </c:numRef>
          </c:cat>
          <c:val>
            <c:numRef>
              <c:f>Sheet1!$H$9:$H$13</c:f>
              <c:numCache>
                <c:formatCode>0%</c:formatCode>
                <c:ptCount val="5"/>
                <c:pt idx="0">
                  <c:v>0.31</c:v>
                </c:pt>
                <c:pt idx="1">
                  <c:v>0.39</c:v>
                </c:pt>
                <c:pt idx="2">
                  <c:v>0.41</c:v>
                </c:pt>
                <c:pt idx="3">
                  <c:v>0.47</c:v>
                </c:pt>
                <c:pt idx="4">
                  <c:v>0.5</c:v>
                </c:pt>
              </c:numCache>
            </c:numRef>
          </c:val>
          <c:extLst>
            <c:ext xmlns:c16="http://schemas.microsoft.com/office/drawing/2014/chart" uri="{C3380CC4-5D6E-409C-BE32-E72D297353CC}">
              <c16:uniqueId val="{00000000-B139-43BA-AE22-5DC49627470A}"/>
            </c:ext>
          </c:extLst>
        </c:ser>
        <c:ser>
          <c:idx val="1"/>
          <c:order val="1"/>
          <c:tx>
            <c:strRef>
              <c:f>Sheet1!$I$8</c:f>
              <c:strCache>
                <c:ptCount val="1"/>
                <c:pt idx="0">
                  <c:v>DB</c:v>
                </c:pt>
              </c:strCache>
            </c:strRef>
          </c:tx>
          <c:spPr>
            <a:solidFill>
              <a:srgbClr val="9900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191919"/>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Sheet1!$G$9:$G$13</c:f>
              <c:numCache>
                <c:formatCode>General</c:formatCode>
                <c:ptCount val="5"/>
                <c:pt idx="0">
                  <c:v>1999</c:v>
                </c:pt>
                <c:pt idx="1">
                  <c:v>2004</c:v>
                </c:pt>
                <c:pt idx="2">
                  <c:v>2009</c:v>
                </c:pt>
                <c:pt idx="3">
                  <c:v>2014</c:v>
                </c:pt>
                <c:pt idx="4">
                  <c:v>2019</c:v>
                </c:pt>
              </c:numCache>
            </c:numRef>
          </c:cat>
          <c:val>
            <c:numRef>
              <c:f>Sheet1!$I$9:$I$13</c:f>
              <c:numCache>
                <c:formatCode>0%</c:formatCode>
                <c:ptCount val="5"/>
                <c:pt idx="0">
                  <c:v>0.69</c:v>
                </c:pt>
                <c:pt idx="1">
                  <c:v>0.61</c:v>
                </c:pt>
                <c:pt idx="2">
                  <c:v>0.59</c:v>
                </c:pt>
                <c:pt idx="3">
                  <c:v>0.53</c:v>
                </c:pt>
                <c:pt idx="4">
                  <c:v>0.5</c:v>
                </c:pt>
              </c:numCache>
            </c:numRef>
          </c:val>
          <c:extLst>
            <c:ext xmlns:c16="http://schemas.microsoft.com/office/drawing/2014/chart" uri="{C3380CC4-5D6E-409C-BE32-E72D297353CC}">
              <c16:uniqueId val="{00000001-B139-43BA-AE22-5DC49627470A}"/>
            </c:ext>
          </c:extLst>
        </c:ser>
        <c:dLbls>
          <c:showLegendKey val="0"/>
          <c:showVal val="0"/>
          <c:showCatName val="0"/>
          <c:showSerName val="0"/>
          <c:showPercent val="0"/>
          <c:showBubbleSize val="0"/>
        </c:dLbls>
        <c:gapWidth val="150"/>
        <c:overlap val="100"/>
        <c:axId val="540595768"/>
        <c:axId val="540593208"/>
      </c:barChart>
      <c:catAx>
        <c:axId val="54059576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191919"/>
                </a:solidFill>
                <a:latin typeface="+mn-lt"/>
                <a:ea typeface="+mn-ea"/>
                <a:cs typeface="+mn-cs"/>
              </a:defRPr>
            </a:pPr>
            <a:endParaRPr lang="en-US"/>
          </a:p>
        </c:txPr>
        <c:crossAx val="540593208"/>
        <c:crosses val="autoZero"/>
        <c:auto val="1"/>
        <c:lblAlgn val="ctr"/>
        <c:lblOffset val="100"/>
        <c:noMultiLvlLbl val="0"/>
      </c:catAx>
      <c:valAx>
        <c:axId val="540593208"/>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540595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191919"/>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0EC4B3B-9597-40BA-8C1E-84E8D8038575}" type="datetimeFigureOut">
              <a:rPr lang="en-GB" smtClean="0"/>
              <a:t>23/09/2020</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F08661B-44E7-4F1C-9E67-170A78709985}" type="slidenum">
              <a:rPr lang="en-GB" smtClean="0"/>
              <a:t>‹#›</a:t>
            </a:fld>
            <a:endParaRPr lang="en-GB"/>
          </a:p>
        </p:txBody>
      </p:sp>
    </p:spTree>
    <p:extLst>
      <p:ext uri="{BB962C8B-B14F-4D97-AF65-F5344CB8AC3E}">
        <p14:creationId xmlns:p14="http://schemas.microsoft.com/office/powerpoint/2010/main" val="3181798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0F08661B-44E7-4F1C-9E67-170A78709985}" type="slidenum">
              <a:rPr lang="en-GB" smtClean="0"/>
              <a:t>4</a:t>
            </a:fld>
            <a:endParaRPr lang="en-GB"/>
          </a:p>
        </p:txBody>
      </p:sp>
    </p:spTree>
    <p:extLst>
      <p:ext uri="{BB962C8B-B14F-4D97-AF65-F5344CB8AC3E}">
        <p14:creationId xmlns:p14="http://schemas.microsoft.com/office/powerpoint/2010/main" val="181799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interest rate environment - The first challenge that you as pension fund managers have faced for some considerable time now is the persistently low level of interest rates. These low rates are prevalent in all the major currency areas. For the pension funds, which traditionally have large holdings of interest-bearing investments, this situation naturally means lower investment income. This makes it more difficult for the pension funds to meet their existing benefit commitments. The measures taken by the central banks to combat the financial and economic crisis – low policy rates, forward guidance on the expected course of short-term interest rates, and securities purchases – have undoubtedly increased downward pressure on the general level of interest rates in the short and medium term.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8661B-44E7-4F1C-9E67-170A7870998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5153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Rising life expectancy is not only influencing the propensity to save but is also having a direct impact on the pension funds. Given an unchanged retirement age, it steadily lengthens the average duration of pension payments. This in turn results in higher payments and extra strain on the pension funds.</a:t>
            </a:r>
          </a:p>
          <a:p>
            <a:endParaRPr lang="en-US" dirty="0"/>
          </a:p>
          <a:p>
            <a:r>
              <a:rPr lang="en-US" dirty="0"/>
              <a:t>Reacting with moderation and flexibility. On the investment side, the exposure to fixed-income instruments has been reduced – given the persistently low interest rates – in </a:t>
            </a:r>
            <a:r>
              <a:rPr lang="en-US" dirty="0" err="1"/>
              <a:t>favour</a:t>
            </a:r>
            <a:r>
              <a:rPr lang="en-US" dirty="0"/>
              <a:t> of equities and real estate. Furthermore, the pension funds have again become more active abroad, and are keeping their liquid assets to a minimum. liquidity as a share of total investment assets is currently at a historic low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8661B-44E7-4F1C-9E67-170A7870998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0580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8661B-44E7-4F1C-9E67-170A7870998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9166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8661B-44E7-4F1C-9E67-170A7870998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6146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20" y="0"/>
            <a:ext cx="9144000" cy="3429000"/>
          </a:xfrm>
          <a:prstGeom prst="rect">
            <a:avLst/>
          </a:prstGeom>
        </p:spPr>
      </p:pic>
      <p:sp>
        <p:nvSpPr>
          <p:cNvPr id="13" name="Rectangle 12"/>
          <p:cNvSpPr/>
          <p:nvPr userDrawn="1"/>
        </p:nvSpPr>
        <p:spPr>
          <a:xfrm>
            <a:off x="0" y="3356992"/>
            <a:ext cx="9144000" cy="2376264"/>
          </a:xfrm>
          <a:prstGeom prst="rect">
            <a:avLst/>
          </a:prstGeom>
          <a:solidFill>
            <a:srgbClr val="A8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p:cNvSpPr/>
          <p:nvPr userDrawn="1"/>
        </p:nvSpPr>
        <p:spPr>
          <a:xfrm>
            <a:off x="0" y="5733256"/>
            <a:ext cx="9140180" cy="11247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ctrTitle" hasCustomPrompt="1"/>
          </p:nvPr>
        </p:nvSpPr>
        <p:spPr>
          <a:xfrm>
            <a:off x="586555" y="3789040"/>
            <a:ext cx="7873875" cy="720080"/>
          </a:xfrm>
          <a:prstGeom prst="rect">
            <a:avLst/>
          </a:prstGeom>
        </p:spPr>
        <p:txBody>
          <a:bodyPr>
            <a:normAutofit/>
          </a:bodyPr>
          <a:lstStyle>
            <a:lvl1pPr algn="l">
              <a:defRPr sz="3600">
                <a:solidFill>
                  <a:schemeClr val="bg1"/>
                </a:solidFill>
              </a:defRPr>
            </a:lvl1pPr>
          </a:lstStyle>
          <a:p>
            <a:r>
              <a:rPr lang="en-US" dirty="0"/>
              <a:t>Main heading here</a:t>
            </a:r>
            <a:endParaRPr lang="en-ZA" dirty="0"/>
          </a:p>
        </p:txBody>
      </p:sp>
      <p:sp>
        <p:nvSpPr>
          <p:cNvPr id="3" name="Subtitle 2"/>
          <p:cNvSpPr>
            <a:spLocks noGrp="1"/>
          </p:cNvSpPr>
          <p:nvPr>
            <p:ph type="subTitle" idx="1" hasCustomPrompt="1"/>
          </p:nvPr>
        </p:nvSpPr>
        <p:spPr>
          <a:xfrm>
            <a:off x="585811" y="4581128"/>
            <a:ext cx="7874619" cy="576064"/>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 here</a:t>
            </a:r>
            <a:endParaRPr lang="en-ZA" dirty="0"/>
          </a:p>
        </p:txBody>
      </p:sp>
      <p:sp>
        <p:nvSpPr>
          <p:cNvPr id="4" name="Date Placeholder 3"/>
          <p:cNvSpPr>
            <a:spLocks noGrp="1"/>
          </p:cNvSpPr>
          <p:nvPr>
            <p:ph type="dt" sz="half" idx="10"/>
          </p:nvPr>
        </p:nvSpPr>
        <p:spPr>
          <a:xfrm>
            <a:off x="638200" y="6028877"/>
            <a:ext cx="2133600" cy="424459"/>
          </a:xfrm>
          <a:prstGeom prst="rect">
            <a:avLst/>
          </a:prstGeom>
        </p:spPr>
        <p:txBody>
          <a:bodyPr/>
          <a:lstStyle>
            <a:lvl1pPr>
              <a:defRPr sz="2000">
                <a:solidFill>
                  <a:schemeClr val="tx1"/>
                </a:solidFill>
              </a:defRPr>
            </a:lvl1pPr>
          </a:lstStyle>
          <a:p>
            <a:fld id="{96D5BFD7-0ACE-48C7-B0F8-B95E78E3DFC5}" type="datetime3">
              <a:rPr lang="en-US" smtClean="0"/>
              <a:pPr/>
              <a:t>23 September 2020</a:t>
            </a:fld>
            <a:endParaRPr lang="en-ZA" dirty="0"/>
          </a:p>
        </p:txBody>
      </p:sp>
      <p:sp>
        <p:nvSpPr>
          <p:cNvPr id="10"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ARM © 2013</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734" y="5949280"/>
            <a:ext cx="1568746" cy="720080"/>
          </a:xfrm>
          <a:prstGeom prst="rect">
            <a:avLst/>
          </a:prstGeom>
        </p:spPr>
      </p:pic>
    </p:spTree>
    <p:extLst>
      <p:ext uri="{BB962C8B-B14F-4D97-AF65-F5344CB8AC3E}">
        <p14:creationId xmlns:p14="http://schemas.microsoft.com/office/powerpoint/2010/main" val="183806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Slide Opt 1">
    <p:spTree>
      <p:nvGrpSpPr>
        <p:cNvPr id="1" name=""/>
        <p:cNvGrpSpPr/>
        <p:nvPr/>
      </p:nvGrpSpPr>
      <p:grpSpPr>
        <a:xfrm>
          <a:off x="0" y="0"/>
          <a:ext cx="0" cy="0"/>
          <a:chOff x="0" y="0"/>
          <a:chExt cx="0" cy="0"/>
        </a:xfrm>
      </p:grpSpPr>
      <p:sp>
        <p:nvSpPr>
          <p:cNvPr id="10" name="Rectangle 9"/>
          <p:cNvSpPr/>
          <p:nvPr userDrawn="1"/>
        </p:nvSpPr>
        <p:spPr>
          <a:xfrm>
            <a:off x="251520" y="247948"/>
            <a:ext cx="8640960" cy="1020812"/>
          </a:xfrm>
          <a:prstGeom prst="rect">
            <a:avLst/>
          </a:prstGeom>
          <a:solidFill>
            <a:srgbClr val="E6E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hasCustomPrompt="1"/>
          </p:nvPr>
        </p:nvSpPr>
        <p:spPr>
          <a:xfrm>
            <a:off x="238820" y="290984"/>
            <a:ext cx="6781452" cy="977776"/>
          </a:xfrm>
          <a:prstGeom prst="rect">
            <a:avLst/>
          </a:prstGeom>
        </p:spPr>
        <p:txBody>
          <a:bodyPr>
            <a:normAutofit/>
          </a:bodyPr>
          <a:lstStyle>
            <a:lvl1pPr>
              <a:defRPr sz="3200"/>
            </a:lvl1pPr>
          </a:lstStyle>
          <a:p>
            <a:r>
              <a:rPr lang="en-US" dirty="0"/>
              <a:t>Content heading here</a:t>
            </a:r>
            <a:endParaRPr lang="en-ZA" dirty="0"/>
          </a:p>
        </p:txBody>
      </p:sp>
      <p:sp>
        <p:nvSpPr>
          <p:cNvPr id="3" name="Content Placeholder 2"/>
          <p:cNvSpPr>
            <a:spLocks noGrp="1"/>
          </p:cNvSpPr>
          <p:nvPr>
            <p:ph idx="1" hasCustomPrompt="1"/>
          </p:nvPr>
        </p:nvSpPr>
        <p:spPr>
          <a:xfrm>
            <a:off x="179512" y="1556792"/>
            <a:ext cx="8640960" cy="4968552"/>
          </a:xfrm>
          <a:prstGeom prst="rect">
            <a:avLst/>
          </a:prstGeom>
        </p:spPr>
        <p:txBody>
          <a:bodyPr/>
          <a:lstStyle>
            <a:lvl1pPr>
              <a:defRPr/>
            </a:lvl1pPr>
          </a:lstStyle>
          <a:p>
            <a:pPr lvl="0"/>
            <a:r>
              <a:rPr lang="en-US" dirty="0"/>
              <a:t>Begin typing here</a:t>
            </a:r>
          </a:p>
          <a:p>
            <a:pPr lvl="1"/>
            <a:r>
              <a:rPr lang="en-US" dirty="0"/>
              <a:t>Second level</a:t>
            </a:r>
          </a:p>
          <a:p>
            <a:pPr lvl="2"/>
            <a:r>
              <a:rPr lang="en-US" dirty="0"/>
              <a:t>Third level</a:t>
            </a:r>
          </a:p>
        </p:txBody>
      </p:sp>
      <p:sp>
        <p:nvSpPr>
          <p:cNvPr id="8"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ARM © 2013</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08220" y="553977"/>
            <a:ext cx="1400330" cy="642775"/>
          </a:xfrm>
          <a:prstGeom prst="rect">
            <a:avLst/>
          </a:prstGeom>
        </p:spPr>
      </p:pic>
    </p:spTree>
    <p:extLst>
      <p:ext uri="{BB962C8B-B14F-4D97-AF65-F5344CB8AC3E}">
        <p14:creationId xmlns:p14="http://schemas.microsoft.com/office/powerpoint/2010/main" val="428766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Opt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820" y="290984"/>
            <a:ext cx="6781452" cy="977776"/>
          </a:xfrm>
          <a:prstGeom prst="rect">
            <a:avLst/>
          </a:prstGeom>
        </p:spPr>
        <p:txBody>
          <a:bodyPr>
            <a:normAutofit/>
          </a:bodyPr>
          <a:lstStyle>
            <a:lvl1pPr>
              <a:defRPr sz="3200">
                <a:solidFill>
                  <a:schemeClr val="bg1"/>
                </a:solidFill>
              </a:defRPr>
            </a:lvl1pPr>
          </a:lstStyle>
          <a:p>
            <a:r>
              <a:rPr lang="en-US" dirty="0"/>
              <a:t>Content heading here</a:t>
            </a:r>
            <a:endParaRPr lang="en-ZA" dirty="0"/>
          </a:p>
        </p:txBody>
      </p:sp>
      <p:cxnSp>
        <p:nvCxnSpPr>
          <p:cNvPr id="9" name="Straight Connector 8"/>
          <p:cNvCxnSpPr/>
          <p:nvPr userDrawn="1"/>
        </p:nvCxnSpPr>
        <p:spPr>
          <a:xfrm>
            <a:off x="251520" y="1268760"/>
            <a:ext cx="8640960" cy="0"/>
          </a:xfrm>
          <a:prstGeom prst="line">
            <a:avLst/>
          </a:prstGeom>
          <a:ln w="508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hasCustomPrompt="1"/>
          </p:nvPr>
        </p:nvSpPr>
        <p:spPr>
          <a:xfrm>
            <a:off x="238820" y="1556792"/>
            <a:ext cx="8640960" cy="49685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Begin typing here</a:t>
            </a:r>
          </a:p>
          <a:p>
            <a:pPr lvl="1"/>
            <a:r>
              <a:rPr lang="en-US" dirty="0"/>
              <a:t>Second level</a:t>
            </a:r>
          </a:p>
          <a:p>
            <a:pPr lvl="2"/>
            <a:r>
              <a:rPr lang="en-US" dirty="0"/>
              <a:t>Third level</a:t>
            </a:r>
          </a:p>
        </p:txBody>
      </p:sp>
      <p:sp>
        <p:nvSpPr>
          <p:cNvPr id="8"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bg1"/>
                </a:solidFill>
              </a:defRPr>
            </a:lvl1pPr>
          </a:lstStyle>
          <a:p>
            <a:r>
              <a:rPr lang="en-ZA" dirty="0"/>
              <a:t>ARM © 2013</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08220" y="548680"/>
            <a:ext cx="1400330" cy="642775"/>
          </a:xfrm>
          <a:prstGeom prst="rect">
            <a:avLst/>
          </a:prstGeom>
        </p:spPr>
      </p:pic>
    </p:spTree>
    <p:extLst>
      <p:ext uri="{BB962C8B-B14F-4D97-AF65-F5344CB8AC3E}">
        <p14:creationId xmlns:p14="http://schemas.microsoft.com/office/powerpoint/2010/main" val="250012305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Opt 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600200"/>
            <a:ext cx="4176464" cy="4853136"/>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72000" y="1600200"/>
            <a:ext cx="4320480" cy="4853136"/>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Rectangle 8"/>
          <p:cNvSpPr/>
          <p:nvPr userDrawn="1"/>
        </p:nvSpPr>
        <p:spPr>
          <a:xfrm>
            <a:off x="251520" y="247948"/>
            <a:ext cx="8640960" cy="1020812"/>
          </a:xfrm>
          <a:prstGeom prst="rect">
            <a:avLst/>
          </a:prstGeom>
          <a:solidFill>
            <a:srgbClr val="E6E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itle 1"/>
          <p:cNvSpPr>
            <a:spLocks noGrp="1"/>
          </p:cNvSpPr>
          <p:nvPr>
            <p:ph type="title" hasCustomPrompt="1"/>
          </p:nvPr>
        </p:nvSpPr>
        <p:spPr>
          <a:xfrm>
            <a:off x="238820" y="290984"/>
            <a:ext cx="6781452" cy="977776"/>
          </a:xfrm>
          <a:prstGeom prst="rect">
            <a:avLst/>
          </a:prstGeom>
        </p:spPr>
        <p:txBody>
          <a:bodyPr>
            <a:normAutofit/>
          </a:bodyPr>
          <a:lstStyle>
            <a:lvl1pPr>
              <a:defRPr sz="3200"/>
            </a:lvl1pPr>
          </a:lstStyle>
          <a:p>
            <a:r>
              <a:rPr lang="en-US" dirty="0"/>
              <a:t>Content heading here</a:t>
            </a:r>
            <a:endParaRPr lang="en-ZA" dirty="0"/>
          </a:p>
        </p:txBody>
      </p:sp>
      <p:sp>
        <p:nvSpPr>
          <p:cNvPr id="12"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ARM © 2013</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08220" y="548680"/>
            <a:ext cx="1400330" cy="642775"/>
          </a:xfrm>
          <a:prstGeom prst="rect">
            <a:avLst/>
          </a:prstGeom>
        </p:spPr>
      </p:pic>
    </p:spTree>
    <p:extLst>
      <p:ext uri="{BB962C8B-B14F-4D97-AF65-F5344CB8AC3E}">
        <p14:creationId xmlns:p14="http://schemas.microsoft.com/office/powerpoint/2010/main" val="267836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Quotation Slide Opt 1">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586556" y="2420888"/>
            <a:ext cx="5857652" cy="2160240"/>
          </a:xfrm>
          <a:prstGeom prst="rect">
            <a:avLst/>
          </a:prstGeom>
        </p:spPr>
        <p:txBody>
          <a:bodyPr>
            <a:normAutofit/>
          </a:bodyPr>
          <a:lstStyle>
            <a:lvl1pPr algn="l">
              <a:lnSpc>
                <a:spcPct val="100000"/>
              </a:lnSpc>
              <a:defRPr sz="3600" baseline="0">
                <a:solidFill>
                  <a:schemeClr val="tx1"/>
                </a:solidFill>
              </a:defRPr>
            </a:lvl1pPr>
          </a:lstStyle>
          <a:p>
            <a:r>
              <a:rPr lang="en-US" dirty="0"/>
              <a:t>Statement copy here.</a:t>
            </a:r>
            <a:br>
              <a:rPr lang="en-US" dirty="0"/>
            </a:br>
            <a:r>
              <a:rPr lang="en-US" dirty="0"/>
              <a:t>Used for larger type on statement pages.</a:t>
            </a:r>
            <a:endParaRPr lang="en-ZA" dirty="0"/>
          </a:p>
        </p:txBody>
      </p:sp>
      <p:sp>
        <p:nvSpPr>
          <p:cNvPr id="6"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ARM © 2013</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61586" y="6157362"/>
            <a:ext cx="1404000" cy="642567"/>
          </a:xfrm>
          <a:prstGeom prst="rect">
            <a:avLst/>
          </a:prstGeom>
        </p:spPr>
      </p:pic>
    </p:spTree>
    <p:extLst>
      <p:ext uri="{BB962C8B-B14F-4D97-AF65-F5344CB8AC3E}">
        <p14:creationId xmlns:p14="http://schemas.microsoft.com/office/powerpoint/2010/main" val="1902469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Quotation Slide Opt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le 1"/>
          <p:cNvSpPr>
            <a:spLocks noGrp="1"/>
          </p:cNvSpPr>
          <p:nvPr>
            <p:ph type="ctrTitle" hasCustomPrompt="1"/>
          </p:nvPr>
        </p:nvSpPr>
        <p:spPr>
          <a:xfrm>
            <a:off x="586556" y="2420888"/>
            <a:ext cx="5857652" cy="2160240"/>
          </a:xfrm>
          <a:prstGeom prst="rect">
            <a:avLst/>
          </a:prstGeom>
        </p:spPr>
        <p:txBody>
          <a:bodyPr>
            <a:normAutofit/>
          </a:bodyPr>
          <a:lstStyle>
            <a:lvl1pPr algn="l">
              <a:lnSpc>
                <a:spcPct val="100000"/>
              </a:lnSpc>
              <a:defRPr sz="3600" baseline="0">
                <a:solidFill>
                  <a:schemeClr val="bg1"/>
                </a:solidFill>
              </a:defRPr>
            </a:lvl1pPr>
          </a:lstStyle>
          <a:p>
            <a:r>
              <a:rPr lang="en-US" dirty="0"/>
              <a:t>Statement copy here.</a:t>
            </a:r>
            <a:br>
              <a:rPr lang="en-US" dirty="0"/>
            </a:br>
            <a:r>
              <a:rPr lang="en-US" dirty="0"/>
              <a:t>Used for larger type on statement pages.</a:t>
            </a:r>
            <a:endParaRPr lang="en-ZA" dirty="0"/>
          </a:p>
        </p:txBody>
      </p:sp>
      <p:sp>
        <p:nvSpPr>
          <p:cNvPr id="7"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ARM © 2013</a:t>
            </a:r>
          </a:p>
        </p:txBody>
      </p:sp>
      <p:sp>
        <p:nvSpPr>
          <p:cNvPr id="8" name="Slide Number Placeholder 5"/>
          <p:cNvSpPr txBox="1">
            <a:spLocks/>
          </p:cNvSpPr>
          <p:nvPr userDrawn="1"/>
        </p:nvSpPr>
        <p:spPr>
          <a:xfrm>
            <a:off x="3829" y="6661869"/>
            <a:ext cx="539552" cy="1961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BEEA5B-591D-4C2E-A069-4A467A1A6B78}" type="slidenum">
              <a:rPr lang="en-ZA" smtClean="0"/>
              <a:pPr/>
              <a:t>‹#›</a:t>
            </a:fld>
            <a:r>
              <a:rPr lang="en-ZA"/>
              <a:t>;</a:t>
            </a:r>
            <a:endParaRPr lang="en-ZA" dirty="0"/>
          </a:p>
        </p:txBody>
      </p:sp>
      <p:pic>
        <p:nvPicPr>
          <p:cNvPr id="10" name="Picture 2" descr="\\jhbdata01\Clients A-M\A\ARM\ARM PPT\Elements from Studio\Divisional Logos Normal &amp; Reversed\PENSION.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61586" y="6157361"/>
            <a:ext cx="1404493" cy="64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553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Quotation Slide Opt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le 1"/>
          <p:cNvSpPr>
            <a:spLocks noGrp="1"/>
          </p:cNvSpPr>
          <p:nvPr>
            <p:ph type="ctrTitle" hasCustomPrompt="1"/>
          </p:nvPr>
        </p:nvSpPr>
        <p:spPr>
          <a:xfrm>
            <a:off x="586556" y="2420888"/>
            <a:ext cx="5857652" cy="2160240"/>
          </a:xfrm>
          <a:prstGeom prst="rect">
            <a:avLst/>
          </a:prstGeom>
        </p:spPr>
        <p:txBody>
          <a:bodyPr>
            <a:normAutofit/>
          </a:bodyPr>
          <a:lstStyle>
            <a:lvl1pPr algn="l">
              <a:lnSpc>
                <a:spcPct val="100000"/>
              </a:lnSpc>
              <a:defRPr sz="3600" baseline="0">
                <a:solidFill>
                  <a:schemeClr val="bg1"/>
                </a:solidFill>
              </a:defRPr>
            </a:lvl1pPr>
          </a:lstStyle>
          <a:p>
            <a:r>
              <a:rPr lang="en-US" dirty="0"/>
              <a:t>Alt. Statement copy</a:t>
            </a:r>
            <a:br>
              <a:rPr lang="en-US" dirty="0"/>
            </a:br>
            <a:r>
              <a:rPr lang="en-US" dirty="0"/>
              <a:t>Used for larger type on statement pages.</a:t>
            </a:r>
            <a:endParaRPr lang="en-ZA" dirty="0"/>
          </a:p>
        </p:txBody>
      </p:sp>
      <p:sp>
        <p:nvSpPr>
          <p:cNvPr id="12"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ARM © 2013</a:t>
            </a:r>
          </a:p>
        </p:txBody>
      </p:sp>
      <p:sp>
        <p:nvSpPr>
          <p:cNvPr id="14" name="Slide Number Placeholder 5"/>
          <p:cNvSpPr txBox="1">
            <a:spLocks/>
          </p:cNvSpPr>
          <p:nvPr userDrawn="1"/>
        </p:nvSpPr>
        <p:spPr>
          <a:xfrm>
            <a:off x="3829" y="6661869"/>
            <a:ext cx="539552" cy="1961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BEEA5B-591D-4C2E-A069-4A467A1A6B78}" type="slidenum">
              <a:rPr lang="en-ZA" smtClean="0"/>
              <a:pPr/>
              <a:t>‹#›</a:t>
            </a:fld>
            <a:r>
              <a:rPr lang="en-ZA"/>
              <a:t>;</a:t>
            </a:r>
            <a:endParaRPr lang="en-ZA" dirty="0"/>
          </a:p>
        </p:txBody>
      </p:sp>
      <p:pic>
        <p:nvPicPr>
          <p:cNvPr id="7" name="Picture 2" descr="\\jhbdata01\Clients A-M\A\ARM\ARM PPT\Elements from Studio\Divisional Logos Normal &amp; Reversed\PENSION.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61586" y="6157361"/>
            <a:ext cx="1404493" cy="64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299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Slide Opt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 name="Title 1"/>
          <p:cNvSpPr>
            <a:spLocks noGrp="1"/>
          </p:cNvSpPr>
          <p:nvPr>
            <p:ph type="ctrTitle" hasCustomPrompt="1"/>
          </p:nvPr>
        </p:nvSpPr>
        <p:spPr>
          <a:xfrm>
            <a:off x="586556" y="3789040"/>
            <a:ext cx="5857652" cy="720080"/>
          </a:xfrm>
          <a:prstGeom prst="rect">
            <a:avLst/>
          </a:prstGeom>
        </p:spPr>
        <p:txBody>
          <a:bodyPr>
            <a:normAutofit/>
          </a:bodyPr>
          <a:lstStyle>
            <a:lvl1pPr algn="l">
              <a:defRPr sz="3600" baseline="0">
                <a:solidFill>
                  <a:schemeClr val="bg1"/>
                </a:solidFill>
              </a:defRPr>
            </a:lvl1pPr>
          </a:lstStyle>
          <a:p>
            <a:r>
              <a:rPr lang="en-US" dirty="0"/>
              <a:t>Pensions Divider</a:t>
            </a:r>
            <a:endParaRPr lang="en-ZA" dirty="0"/>
          </a:p>
        </p:txBody>
      </p:sp>
      <p:sp>
        <p:nvSpPr>
          <p:cNvPr id="19" name="Subtitle 2"/>
          <p:cNvSpPr>
            <a:spLocks noGrp="1"/>
          </p:cNvSpPr>
          <p:nvPr>
            <p:ph type="subTitle" idx="1" hasCustomPrompt="1"/>
          </p:nvPr>
        </p:nvSpPr>
        <p:spPr>
          <a:xfrm>
            <a:off x="585812" y="4437112"/>
            <a:ext cx="5858396" cy="576064"/>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 here</a:t>
            </a:r>
            <a:endParaRPr lang="en-ZA" dirty="0"/>
          </a:p>
        </p:txBody>
      </p:sp>
      <p:sp>
        <p:nvSpPr>
          <p:cNvPr id="10"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ARM © 2013</a:t>
            </a:r>
          </a:p>
        </p:txBody>
      </p:sp>
      <p:pic>
        <p:nvPicPr>
          <p:cNvPr id="7" name="Picture 2" descr="\\jhbdata01\Clients A-M\A\ARM\ARM PPT\Elements from Studio\Divisional Logos Normal &amp; Reversed\PENSION.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61586" y="6157361"/>
            <a:ext cx="1404493" cy="64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113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Slide Opt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le 1"/>
          <p:cNvSpPr>
            <a:spLocks noGrp="1"/>
          </p:cNvSpPr>
          <p:nvPr>
            <p:ph type="ctrTitle" hasCustomPrompt="1"/>
          </p:nvPr>
        </p:nvSpPr>
        <p:spPr>
          <a:xfrm>
            <a:off x="586556" y="3789040"/>
            <a:ext cx="5857652" cy="720080"/>
          </a:xfrm>
          <a:prstGeom prst="rect">
            <a:avLst/>
          </a:prstGeom>
        </p:spPr>
        <p:txBody>
          <a:bodyPr>
            <a:normAutofit/>
          </a:bodyPr>
          <a:lstStyle>
            <a:lvl1pPr algn="l">
              <a:defRPr sz="3600">
                <a:solidFill>
                  <a:schemeClr val="bg1"/>
                </a:solidFill>
              </a:defRPr>
            </a:lvl1pPr>
          </a:lstStyle>
          <a:p>
            <a:r>
              <a:rPr lang="en-US" dirty="0"/>
              <a:t>Alt Divider heading</a:t>
            </a:r>
            <a:endParaRPr lang="en-ZA" dirty="0"/>
          </a:p>
        </p:txBody>
      </p:sp>
      <p:sp>
        <p:nvSpPr>
          <p:cNvPr id="12" name="Subtitle 2"/>
          <p:cNvSpPr>
            <a:spLocks noGrp="1"/>
          </p:cNvSpPr>
          <p:nvPr>
            <p:ph type="subTitle" idx="1" hasCustomPrompt="1"/>
          </p:nvPr>
        </p:nvSpPr>
        <p:spPr>
          <a:xfrm>
            <a:off x="585812" y="4437112"/>
            <a:ext cx="5858396" cy="576064"/>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 here</a:t>
            </a:r>
            <a:endParaRPr lang="en-ZA" dirty="0"/>
          </a:p>
        </p:txBody>
      </p:sp>
      <p:sp>
        <p:nvSpPr>
          <p:cNvPr id="9"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ARM © 2013</a:t>
            </a:r>
          </a:p>
        </p:txBody>
      </p:sp>
      <p:pic>
        <p:nvPicPr>
          <p:cNvPr id="7" name="Picture 2" descr="\\jhbdata01\Clients A-M\A\ARM\ARM PPT\Elements from Studio\Divisional Logos Normal &amp; Reversed\PENSION.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61586" y="6157361"/>
            <a:ext cx="1404493" cy="64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198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Slide Opt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le 1"/>
          <p:cNvSpPr>
            <a:spLocks noGrp="1"/>
          </p:cNvSpPr>
          <p:nvPr>
            <p:ph type="ctrTitle" hasCustomPrompt="1"/>
          </p:nvPr>
        </p:nvSpPr>
        <p:spPr>
          <a:xfrm>
            <a:off x="586556" y="3789040"/>
            <a:ext cx="5857652" cy="720080"/>
          </a:xfrm>
          <a:prstGeom prst="rect">
            <a:avLst/>
          </a:prstGeom>
        </p:spPr>
        <p:txBody>
          <a:bodyPr>
            <a:normAutofit/>
          </a:bodyPr>
          <a:lstStyle>
            <a:lvl1pPr algn="l">
              <a:defRPr sz="3600">
                <a:solidFill>
                  <a:schemeClr val="bg1"/>
                </a:solidFill>
              </a:defRPr>
            </a:lvl1pPr>
          </a:lstStyle>
          <a:p>
            <a:r>
              <a:rPr lang="en-US" dirty="0"/>
              <a:t>Alt Divider heading</a:t>
            </a:r>
            <a:endParaRPr lang="en-ZA" dirty="0"/>
          </a:p>
        </p:txBody>
      </p:sp>
      <p:sp>
        <p:nvSpPr>
          <p:cNvPr id="12" name="Subtitle 2"/>
          <p:cNvSpPr>
            <a:spLocks noGrp="1"/>
          </p:cNvSpPr>
          <p:nvPr>
            <p:ph type="subTitle" idx="1" hasCustomPrompt="1"/>
          </p:nvPr>
        </p:nvSpPr>
        <p:spPr>
          <a:xfrm>
            <a:off x="585812" y="4437112"/>
            <a:ext cx="5858396" cy="576064"/>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 here</a:t>
            </a:r>
            <a:endParaRPr lang="en-ZA" dirty="0"/>
          </a:p>
        </p:txBody>
      </p:sp>
      <p:sp>
        <p:nvSpPr>
          <p:cNvPr id="9"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ARM © 2013</a:t>
            </a:r>
          </a:p>
        </p:txBody>
      </p:sp>
      <p:sp>
        <p:nvSpPr>
          <p:cNvPr id="10" name="Slide Number Placeholder 5"/>
          <p:cNvSpPr>
            <a:spLocks noGrp="1"/>
          </p:cNvSpPr>
          <p:nvPr>
            <p:ph type="sldNum" sz="quarter" idx="4"/>
          </p:nvPr>
        </p:nvSpPr>
        <p:spPr>
          <a:xfrm>
            <a:off x="8604448" y="6661869"/>
            <a:ext cx="539552" cy="196131"/>
          </a:xfrm>
          <a:prstGeom prst="rect">
            <a:avLst/>
          </a:prstGeom>
        </p:spPr>
        <p:txBody>
          <a:bodyPr vert="horz" lIns="91440" tIns="45720" rIns="91440" bIns="45720" rtlCol="0" anchor="ctr"/>
          <a:lstStyle>
            <a:lvl1pPr algn="r">
              <a:defRPr sz="1200">
                <a:solidFill>
                  <a:schemeClr val="tx1">
                    <a:tint val="75000"/>
                  </a:schemeClr>
                </a:solidFill>
              </a:defRPr>
            </a:lvl1pPr>
          </a:lstStyle>
          <a:p>
            <a:fld id="{4EBEEA5B-591D-4C2E-A069-4A467A1A6B78}" type="slidenum">
              <a:rPr lang="en-ZA" smtClean="0"/>
              <a:pPr/>
              <a:t>‹#›</a:t>
            </a:fld>
            <a:r>
              <a:rPr lang="en-ZA" dirty="0"/>
              <a:t>;</a:t>
            </a:r>
          </a:p>
        </p:txBody>
      </p:sp>
      <p:pic>
        <p:nvPicPr>
          <p:cNvPr id="13" name="Picture 2" descr="\\jhbdata01\Clients A-M\A\ARM\ARM PPT\Elements from Studio\Divisional Logos Normal &amp; Reversed\PENSION.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61586" y="6157361"/>
            <a:ext cx="1404493" cy="64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09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Opt 1">
    <p:bg>
      <p:bgPr>
        <a:solidFill>
          <a:srgbClr val="A8005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2069976"/>
            <a:ext cx="3600400" cy="782960"/>
          </a:xfrm>
          <a:prstGeom prst="rect">
            <a:avLst/>
          </a:prstGeom>
        </p:spPr>
        <p:txBody>
          <a:bodyPr>
            <a:noAutofit/>
          </a:bodyPr>
          <a:lstStyle>
            <a:lvl1pPr>
              <a:lnSpc>
                <a:spcPct val="100000"/>
              </a:lnSpc>
              <a:defRPr sz="6000" i="0">
                <a:solidFill>
                  <a:srgbClr val="000000"/>
                </a:solidFill>
              </a:defRPr>
            </a:lvl1pPr>
          </a:lstStyle>
          <a:p>
            <a:r>
              <a:rPr lang="en-US" dirty="0"/>
              <a:t>Thank you</a:t>
            </a:r>
            <a:endParaRPr lang="en-ZA" dirty="0"/>
          </a:p>
        </p:txBody>
      </p:sp>
      <p:sp>
        <p:nvSpPr>
          <p:cNvPr id="9" name="Rectangle 8"/>
          <p:cNvSpPr/>
          <p:nvPr userDrawn="1"/>
        </p:nvSpPr>
        <p:spPr>
          <a:xfrm>
            <a:off x="180132" y="3212976"/>
            <a:ext cx="8784976" cy="3456384"/>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2" descr="\\jhbdata01\Clients A-M\A\ARM\ARM PPT\Elements from Studio\Divisional Logos Normal &amp; Reversed\PENSION.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52424" y="3731351"/>
            <a:ext cx="1856887" cy="84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6754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16300"/>
          </a:xfrm>
          <a:prstGeom prst="rect">
            <a:avLst/>
          </a:prstGeom>
        </p:spPr>
      </p:pic>
      <p:sp>
        <p:nvSpPr>
          <p:cNvPr id="16" name="Rectangle 15"/>
          <p:cNvSpPr/>
          <p:nvPr userDrawn="1"/>
        </p:nvSpPr>
        <p:spPr>
          <a:xfrm>
            <a:off x="0" y="3356992"/>
            <a:ext cx="9144000" cy="2376264"/>
          </a:xfrm>
          <a:prstGeom prst="rect">
            <a:avLst/>
          </a:prstGeom>
          <a:solidFill>
            <a:srgbClr val="A8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p:cNvSpPr/>
          <p:nvPr userDrawn="1"/>
        </p:nvSpPr>
        <p:spPr>
          <a:xfrm>
            <a:off x="0" y="5733256"/>
            <a:ext cx="9140180" cy="11247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734" y="5949280"/>
            <a:ext cx="1568746" cy="720080"/>
          </a:xfrm>
          <a:prstGeom prst="rect">
            <a:avLst/>
          </a:prstGeom>
        </p:spPr>
      </p:pic>
      <p:sp>
        <p:nvSpPr>
          <p:cNvPr id="12" name="Title 1"/>
          <p:cNvSpPr>
            <a:spLocks noGrp="1"/>
          </p:cNvSpPr>
          <p:nvPr>
            <p:ph type="ctrTitle" hasCustomPrompt="1"/>
          </p:nvPr>
        </p:nvSpPr>
        <p:spPr>
          <a:xfrm>
            <a:off x="586555" y="3789040"/>
            <a:ext cx="7873875" cy="720080"/>
          </a:xfrm>
          <a:prstGeom prst="rect">
            <a:avLst/>
          </a:prstGeom>
        </p:spPr>
        <p:txBody>
          <a:bodyPr>
            <a:normAutofit/>
          </a:bodyPr>
          <a:lstStyle>
            <a:lvl1pPr algn="l">
              <a:defRPr sz="3600">
                <a:solidFill>
                  <a:schemeClr val="bg1"/>
                </a:solidFill>
              </a:defRPr>
            </a:lvl1pPr>
          </a:lstStyle>
          <a:p>
            <a:r>
              <a:rPr lang="en-US" dirty="0"/>
              <a:t>Main heading here</a:t>
            </a:r>
            <a:endParaRPr lang="en-ZA" dirty="0"/>
          </a:p>
        </p:txBody>
      </p:sp>
      <p:sp>
        <p:nvSpPr>
          <p:cNvPr id="13" name="Subtitle 2"/>
          <p:cNvSpPr>
            <a:spLocks noGrp="1"/>
          </p:cNvSpPr>
          <p:nvPr>
            <p:ph type="subTitle" idx="1" hasCustomPrompt="1"/>
          </p:nvPr>
        </p:nvSpPr>
        <p:spPr>
          <a:xfrm>
            <a:off x="585811" y="4581128"/>
            <a:ext cx="7874619" cy="576064"/>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 here</a:t>
            </a:r>
            <a:endParaRPr lang="en-ZA" dirty="0"/>
          </a:p>
        </p:txBody>
      </p:sp>
      <p:sp>
        <p:nvSpPr>
          <p:cNvPr id="14" name="Date Placeholder 3"/>
          <p:cNvSpPr>
            <a:spLocks noGrp="1"/>
          </p:cNvSpPr>
          <p:nvPr>
            <p:ph type="dt" sz="half" idx="10"/>
          </p:nvPr>
        </p:nvSpPr>
        <p:spPr>
          <a:xfrm>
            <a:off x="638200" y="6028877"/>
            <a:ext cx="2133600" cy="424459"/>
          </a:xfrm>
          <a:prstGeom prst="rect">
            <a:avLst/>
          </a:prstGeom>
        </p:spPr>
        <p:txBody>
          <a:bodyPr/>
          <a:lstStyle>
            <a:lvl1pPr>
              <a:defRPr sz="2000">
                <a:solidFill>
                  <a:schemeClr val="bg2"/>
                </a:solidFill>
              </a:defRPr>
            </a:lvl1pPr>
          </a:lstStyle>
          <a:p>
            <a:fld id="{8CA20D4F-004F-4F58-899C-9146ACEF6958}" type="datetime3">
              <a:rPr lang="en-US" smtClean="0"/>
              <a:t>23 September 2020</a:t>
            </a:fld>
            <a:endParaRPr lang="en-ZA" dirty="0"/>
          </a:p>
        </p:txBody>
      </p:sp>
      <p:sp>
        <p:nvSpPr>
          <p:cNvPr id="10"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ARM © 2013</a:t>
            </a:r>
          </a:p>
        </p:txBody>
      </p:sp>
    </p:spTree>
    <p:extLst>
      <p:ext uri="{BB962C8B-B14F-4D97-AF65-F5344CB8AC3E}">
        <p14:creationId xmlns:p14="http://schemas.microsoft.com/office/powerpoint/2010/main" val="1428608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Opt 2">
    <p:bg>
      <p:bgRef idx="1001">
        <a:schemeClr val="bg1"/>
      </p:bgRef>
    </p:bg>
    <p:spTree>
      <p:nvGrpSpPr>
        <p:cNvPr id="1" name=""/>
        <p:cNvGrpSpPr/>
        <p:nvPr/>
      </p:nvGrpSpPr>
      <p:grpSpPr>
        <a:xfrm>
          <a:off x="0" y="0"/>
          <a:ext cx="0" cy="0"/>
          <a:chOff x="0" y="0"/>
          <a:chExt cx="0" cy="0"/>
        </a:xfrm>
      </p:grpSpPr>
      <p:pic>
        <p:nvPicPr>
          <p:cNvPr id="7" name="Picture 6" descr="109842570._02jpg"/>
          <p:cNvPicPr>
            <a:picLocks noChangeAspect="1"/>
          </p:cNvPicPr>
          <p:nvPr userDrawn="1"/>
        </p:nvPicPr>
        <p:blipFill rotWithShape="1">
          <a:blip r:embed="rId2" cstate="email">
            <a:extLst>
              <a:ext uri="{28A0092B-C50C-407E-A947-70E740481C1C}">
                <a14:useLocalDpi xmlns:a14="http://schemas.microsoft.com/office/drawing/2010/main"/>
              </a:ext>
            </a:extLst>
          </a:blip>
          <a:srcRect t="-113" b="-1"/>
          <a:stretch/>
        </p:blipFill>
        <p:spPr>
          <a:xfrm>
            <a:off x="0" y="0"/>
            <a:ext cx="9144000" cy="6876605"/>
          </a:xfrm>
          <a:prstGeom prst="rect">
            <a:avLst/>
          </a:prstGeom>
        </p:spPr>
      </p:pic>
      <p:sp>
        <p:nvSpPr>
          <p:cNvPr id="8" name="Rectangle 7"/>
          <p:cNvSpPr/>
          <p:nvPr userDrawn="1"/>
        </p:nvSpPr>
        <p:spPr>
          <a:xfrm>
            <a:off x="179512" y="188640"/>
            <a:ext cx="8784976" cy="3168352"/>
          </a:xfrm>
          <a:prstGeom prst="rect">
            <a:avLst/>
          </a:prstGeom>
          <a:solidFill>
            <a:srgbClr val="EEEB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ZA"/>
              <a:t>ARM © 2013</a:t>
            </a:r>
            <a:endParaRPr lang="en-ZA" dirty="0"/>
          </a:p>
        </p:txBody>
      </p:sp>
      <p:sp>
        <p:nvSpPr>
          <p:cNvPr id="12" name="Title 1"/>
          <p:cNvSpPr>
            <a:spLocks noGrp="1"/>
          </p:cNvSpPr>
          <p:nvPr>
            <p:ph type="title" hasCustomPrompt="1"/>
          </p:nvPr>
        </p:nvSpPr>
        <p:spPr>
          <a:xfrm>
            <a:off x="395536" y="2069976"/>
            <a:ext cx="3600400" cy="782960"/>
          </a:xfrm>
          <a:prstGeom prst="rect">
            <a:avLst/>
          </a:prstGeom>
        </p:spPr>
        <p:txBody>
          <a:bodyPr>
            <a:noAutofit/>
          </a:bodyPr>
          <a:lstStyle>
            <a:lvl1pPr>
              <a:lnSpc>
                <a:spcPct val="100000"/>
              </a:lnSpc>
              <a:defRPr sz="6000" i="0">
                <a:solidFill>
                  <a:srgbClr val="000000"/>
                </a:solidFill>
              </a:defRPr>
            </a:lvl1pPr>
          </a:lstStyle>
          <a:p>
            <a:r>
              <a:rPr lang="en-US" dirty="0"/>
              <a:t>Thank you</a:t>
            </a:r>
            <a:endParaRPr lang="en-ZA" dirty="0"/>
          </a:p>
        </p:txBody>
      </p:sp>
      <p:pic>
        <p:nvPicPr>
          <p:cNvPr id="10" name="Picture 2" descr="\\jhbdata01\Clients A-M\A\ARM\ARM PPT\Elements from Studio\Divisional Logos Normal &amp; Reversed\PENSION.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600367" y="764704"/>
            <a:ext cx="1856887" cy="84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61804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20" y="0"/>
            <a:ext cx="9144000" cy="3429000"/>
          </a:xfrm>
          <a:prstGeom prst="rect">
            <a:avLst/>
          </a:prstGeom>
        </p:spPr>
      </p:pic>
      <p:sp>
        <p:nvSpPr>
          <p:cNvPr id="13" name="Rectangle 12"/>
          <p:cNvSpPr/>
          <p:nvPr userDrawn="1"/>
        </p:nvSpPr>
        <p:spPr>
          <a:xfrm>
            <a:off x="0" y="3356992"/>
            <a:ext cx="9144000" cy="2376264"/>
          </a:xfrm>
          <a:prstGeom prst="rect">
            <a:avLst/>
          </a:prstGeom>
          <a:solidFill>
            <a:srgbClr val="A8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p:cNvSpPr/>
          <p:nvPr userDrawn="1"/>
        </p:nvSpPr>
        <p:spPr>
          <a:xfrm>
            <a:off x="0" y="5733256"/>
            <a:ext cx="9140180" cy="11247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ctrTitle" hasCustomPrompt="1"/>
          </p:nvPr>
        </p:nvSpPr>
        <p:spPr>
          <a:xfrm>
            <a:off x="586555" y="3789040"/>
            <a:ext cx="7873875" cy="720080"/>
          </a:xfrm>
          <a:prstGeom prst="rect">
            <a:avLst/>
          </a:prstGeom>
        </p:spPr>
        <p:txBody>
          <a:bodyPr>
            <a:normAutofit/>
          </a:bodyPr>
          <a:lstStyle>
            <a:lvl1pPr algn="l">
              <a:defRPr sz="3600">
                <a:solidFill>
                  <a:schemeClr val="bg1"/>
                </a:solidFill>
              </a:defRPr>
            </a:lvl1pPr>
          </a:lstStyle>
          <a:p>
            <a:r>
              <a:rPr lang="en-US" dirty="0"/>
              <a:t>Main heading here</a:t>
            </a:r>
            <a:endParaRPr lang="en-ZA" dirty="0"/>
          </a:p>
        </p:txBody>
      </p:sp>
      <p:sp>
        <p:nvSpPr>
          <p:cNvPr id="3" name="Subtitle 2"/>
          <p:cNvSpPr>
            <a:spLocks noGrp="1"/>
          </p:cNvSpPr>
          <p:nvPr>
            <p:ph type="subTitle" idx="1" hasCustomPrompt="1"/>
          </p:nvPr>
        </p:nvSpPr>
        <p:spPr>
          <a:xfrm>
            <a:off x="585811" y="4581128"/>
            <a:ext cx="7874619" cy="576064"/>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 here</a:t>
            </a:r>
            <a:endParaRPr lang="en-ZA" dirty="0"/>
          </a:p>
        </p:txBody>
      </p:sp>
      <p:sp>
        <p:nvSpPr>
          <p:cNvPr id="4" name="Date Placeholder 3"/>
          <p:cNvSpPr>
            <a:spLocks noGrp="1"/>
          </p:cNvSpPr>
          <p:nvPr>
            <p:ph type="dt" sz="half" idx="10"/>
          </p:nvPr>
        </p:nvSpPr>
        <p:spPr>
          <a:xfrm>
            <a:off x="638200" y="6028877"/>
            <a:ext cx="2133600" cy="424459"/>
          </a:xfrm>
          <a:prstGeom prst="rect">
            <a:avLst/>
          </a:prstGeom>
        </p:spPr>
        <p:txBody>
          <a:bodyPr/>
          <a:lstStyle>
            <a:lvl1pPr>
              <a:defRPr sz="2000">
                <a:solidFill>
                  <a:schemeClr val="tx1"/>
                </a:solidFill>
              </a:defRPr>
            </a:lvl1pPr>
          </a:lstStyle>
          <a:p>
            <a:endParaRPr lang="en-ZA" dirty="0"/>
          </a:p>
        </p:txBody>
      </p:sp>
      <p:sp>
        <p:nvSpPr>
          <p:cNvPr id="10"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ARM © 2018</a:t>
            </a:r>
            <a:endParaRPr lang="en-ZA" dirty="0"/>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734" y="5949280"/>
            <a:ext cx="1568746" cy="720080"/>
          </a:xfrm>
          <a:prstGeom prst="rect">
            <a:avLst/>
          </a:prstGeom>
        </p:spPr>
      </p:pic>
    </p:spTree>
    <p:extLst>
      <p:ext uri="{BB962C8B-B14F-4D97-AF65-F5344CB8AC3E}">
        <p14:creationId xmlns:p14="http://schemas.microsoft.com/office/powerpoint/2010/main" val="4019122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Opt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16300"/>
          </a:xfrm>
          <a:prstGeom prst="rect">
            <a:avLst/>
          </a:prstGeom>
        </p:spPr>
      </p:pic>
      <p:sp>
        <p:nvSpPr>
          <p:cNvPr id="16" name="Rectangle 15"/>
          <p:cNvSpPr/>
          <p:nvPr userDrawn="1"/>
        </p:nvSpPr>
        <p:spPr>
          <a:xfrm>
            <a:off x="0" y="3356992"/>
            <a:ext cx="9144000" cy="2376264"/>
          </a:xfrm>
          <a:prstGeom prst="rect">
            <a:avLst/>
          </a:prstGeom>
          <a:solidFill>
            <a:srgbClr val="A8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p:cNvSpPr/>
          <p:nvPr userDrawn="1"/>
        </p:nvSpPr>
        <p:spPr>
          <a:xfrm>
            <a:off x="0" y="5733256"/>
            <a:ext cx="9140180" cy="11247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3734" y="5949280"/>
            <a:ext cx="1568746" cy="720080"/>
          </a:xfrm>
          <a:prstGeom prst="rect">
            <a:avLst/>
          </a:prstGeom>
        </p:spPr>
      </p:pic>
      <p:sp>
        <p:nvSpPr>
          <p:cNvPr id="12" name="Title 1"/>
          <p:cNvSpPr>
            <a:spLocks noGrp="1"/>
          </p:cNvSpPr>
          <p:nvPr>
            <p:ph type="ctrTitle" hasCustomPrompt="1"/>
          </p:nvPr>
        </p:nvSpPr>
        <p:spPr>
          <a:xfrm>
            <a:off x="586555" y="3789040"/>
            <a:ext cx="7873875" cy="720080"/>
          </a:xfrm>
          <a:prstGeom prst="rect">
            <a:avLst/>
          </a:prstGeom>
        </p:spPr>
        <p:txBody>
          <a:bodyPr>
            <a:normAutofit/>
          </a:bodyPr>
          <a:lstStyle>
            <a:lvl1pPr algn="l">
              <a:defRPr sz="3600">
                <a:solidFill>
                  <a:schemeClr val="bg1"/>
                </a:solidFill>
              </a:defRPr>
            </a:lvl1pPr>
          </a:lstStyle>
          <a:p>
            <a:r>
              <a:rPr lang="en-US" dirty="0"/>
              <a:t>Main heading here</a:t>
            </a:r>
            <a:endParaRPr lang="en-ZA" dirty="0"/>
          </a:p>
        </p:txBody>
      </p:sp>
      <p:sp>
        <p:nvSpPr>
          <p:cNvPr id="13" name="Subtitle 2"/>
          <p:cNvSpPr>
            <a:spLocks noGrp="1"/>
          </p:cNvSpPr>
          <p:nvPr>
            <p:ph type="subTitle" idx="1" hasCustomPrompt="1"/>
          </p:nvPr>
        </p:nvSpPr>
        <p:spPr>
          <a:xfrm>
            <a:off x="585811" y="4581128"/>
            <a:ext cx="7874619" cy="576064"/>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 here</a:t>
            </a:r>
            <a:endParaRPr lang="en-ZA" dirty="0"/>
          </a:p>
        </p:txBody>
      </p:sp>
      <p:sp>
        <p:nvSpPr>
          <p:cNvPr id="14" name="Date Placeholder 3"/>
          <p:cNvSpPr>
            <a:spLocks noGrp="1"/>
          </p:cNvSpPr>
          <p:nvPr>
            <p:ph type="dt" sz="half" idx="10"/>
          </p:nvPr>
        </p:nvSpPr>
        <p:spPr>
          <a:xfrm>
            <a:off x="638200" y="6028877"/>
            <a:ext cx="2133600" cy="424459"/>
          </a:xfrm>
          <a:prstGeom prst="rect">
            <a:avLst/>
          </a:prstGeom>
        </p:spPr>
        <p:txBody>
          <a:bodyPr/>
          <a:lstStyle>
            <a:lvl1pPr>
              <a:defRPr sz="2000">
                <a:solidFill>
                  <a:schemeClr val="bg2"/>
                </a:solidFill>
              </a:defRPr>
            </a:lvl1pPr>
          </a:lstStyle>
          <a:p>
            <a:endParaRPr lang="en-ZA" dirty="0"/>
          </a:p>
        </p:txBody>
      </p:sp>
      <p:sp>
        <p:nvSpPr>
          <p:cNvPr id="10"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ARM © 2018</a:t>
            </a:r>
            <a:endParaRPr lang="en-ZA" dirty="0"/>
          </a:p>
        </p:txBody>
      </p:sp>
    </p:spTree>
    <p:extLst>
      <p:ext uri="{BB962C8B-B14F-4D97-AF65-F5344CB8AC3E}">
        <p14:creationId xmlns:p14="http://schemas.microsoft.com/office/powerpoint/2010/main" val="137501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bout our Brand Slide 1">
    <p:spTree>
      <p:nvGrpSpPr>
        <p:cNvPr id="1" name=""/>
        <p:cNvGrpSpPr/>
        <p:nvPr/>
      </p:nvGrpSpPr>
      <p:grpSpPr>
        <a:xfrm>
          <a:off x="0" y="0"/>
          <a:ext cx="0" cy="0"/>
          <a:chOff x="0" y="0"/>
          <a:chExt cx="0" cy="0"/>
        </a:xfrm>
      </p:grpSpPr>
      <p:pic>
        <p:nvPicPr>
          <p:cNvPr id="5" name="Picture 4" descr="78295362.jpg"/>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0"/>
            <a:ext cx="9143999" cy="6858000"/>
          </a:xfrm>
          <a:prstGeom prst="rect">
            <a:avLst/>
          </a:prstGeom>
        </p:spPr>
      </p:pic>
      <p:sp>
        <p:nvSpPr>
          <p:cNvPr id="3" name="Rectangle 2"/>
          <p:cNvSpPr/>
          <p:nvPr userDrawn="1"/>
        </p:nvSpPr>
        <p:spPr>
          <a:xfrm>
            <a:off x="154396" y="3526232"/>
            <a:ext cx="8856984" cy="317002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p:cNvSpPr txBox="1"/>
          <p:nvPr userDrawn="1"/>
        </p:nvSpPr>
        <p:spPr>
          <a:xfrm>
            <a:off x="683568" y="3858450"/>
            <a:ext cx="5616624" cy="2554545"/>
          </a:xfrm>
          <a:prstGeom prst="rect">
            <a:avLst/>
          </a:prstGeom>
          <a:noFill/>
        </p:spPr>
        <p:txBody>
          <a:bodyPr wrap="square" rtlCol="0">
            <a:spAutoFit/>
          </a:bodyPr>
          <a:lstStyle/>
          <a:p>
            <a:r>
              <a:rPr lang="en-ZA" sz="8000" i="1" dirty="0">
                <a:solidFill>
                  <a:srgbClr val="601304"/>
                </a:solidFill>
                <a:latin typeface="+mj-lt"/>
              </a:rPr>
              <a:t>Realising Ambitions.</a:t>
            </a:r>
            <a:r>
              <a:rPr lang="en-ZA" dirty="0">
                <a:solidFill>
                  <a:srgbClr val="601304"/>
                </a:solidFill>
              </a:rPr>
              <a:t>.</a:t>
            </a:r>
          </a:p>
        </p:txBody>
      </p:sp>
    </p:spTree>
    <p:extLst>
      <p:ext uri="{BB962C8B-B14F-4D97-AF65-F5344CB8AC3E}">
        <p14:creationId xmlns:p14="http://schemas.microsoft.com/office/powerpoint/2010/main" val="3095897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bout our Brand Slide 2">
    <p:spTree>
      <p:nvGrpSpPr>
        <p:cNvPr id="1" name=""/>
        <p:cNvGrpSpPr/>
        <p:nvPr/>
      </p:nvGrpSpPr>
      <p:grpSpPr>
        <a:xfrm>
          <a:off x="0" y="0"/>
          <a:ext cx="0" cy="0"/>
          <a:chOff x="0" y="0"/>
          <a:chExt cx="0" cy="0"/>
        </a:xfrm>
      </p:grpSpPr>
      <p:pic>
        <p:nvPicPr>
          <p:cNvPr id="5" name="Picture 4" descr="117225892.jpg"/>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Rectangle 3"/>
          <p:cNvSpPr/>
          <p:nvPr userDrawn="1"/>
        </p:nvSpPr>
        <p:spPr>
          <a:xfrm>
            <a:off x="154396" y="3541349"/>
            <a:ext cx="8856984" cy="3170022"/>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p:cNvSpPr txBox="1"/>
          <p:nvPr userDrawn="1"/>
        </p:nvSpPr>
        <p:spPr>
          <a:xfrm>
            <a:off x="539552" y="4149080"/>
            <a:ext cx="8280920" cy="1354217"/>
          </a:xfrm>
          <a:prstGeom prst="rect">
            <a:avLst/>
          </a:prstGeom>
          <a:noFill/>
        </p:spPr>
        <p:txBody>
          <a:bodyPr wrap="square" rtlCol="0">
            <a:spAutoFit/>
          </a:bodyPr>
          <a:lstStyle/>
          <a:p>
            <a:r>
              <a:rPr lang="en-ZA" sz="4100" dirty="0">
                <a:solidFill>
                  <a:srgbClr val="000000"/>
                </a:solidFill>
                <a:latin typeface="+mj-lt"/>
              </a:rPr>
              <a:t>Whatever</a:t>
            </a:r>
            <a:r>
              <a:rPr lang="en-ZA" sz="4100" baseline="0" dirty="0">
                <a:solidFill>
                  <a:srgbClr val="000000"/>
                </a:solidFill>
                <a:latin typeface="+mj-lt"/>
              </a:rPr>
              <a:t> your investing ambitions, we remain the </a:t>
            </a:r>
            <a:r>
              <a:rPr lang="en-ZA" sz="4100" i="1" baseline="0" dirty="0">
                <a:solidFill>
                  <a:srgbClr val="000000"/>
                </a:solidFill>
                <a:latin typeface="+mj-lt"/>
              </a:rPr>
              <a:t>solid foundation.</a:t>
            </a:r>
            <a:endParaRPr lang="en-ZA" sz="4100" i="1" dirty="0">
              <a:solidFill>
                <a:srgbClr val="000000"/>
              </a:solidFill>
              <a:latin typeface="+mj-lt"/>
            </a:endParaRPr>
          </a:p>
        </p:txBody>
      </p:sp>
    </p:spTree>
    <p:extLst>
      <p:ext uri="{BB962C8B-B14F-4D97-AF65-F5344CB8AC3E}">
        <p14:creationId xmlns:p14="http://schemas.microsoft.com/office/powerpoint/2010/main" val="927040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bout our Brand Slide 3">
    <p:spTree>
      <p:nvGrpSpPr>
        <p:cNvPr id="1" name=""/>
        <p:cNvGrpSpPr/>
        <p:nvPr/>
      </p:nvGrpSpPr>
      <p:grpSpPr>
        <a:xfrm>
          <a:off x="0" y="0"/>
          <a:ext cx="0" cy="0"/>
          <a:chOff x="0" y="0"/>
          <a:chExt cx="0" cy="0"/>
        </a:xfrm>
      </p:grpSpPr>
      <p:sp>
        <p:nvSpPr>
          <p:cNvPr id="4" name="Rectangle 3"/>
          <p:cNvSpPr/>
          <p:nvPr userDrawn="1"/>
        </p:nvSpPr>
        <p:spPr>
          <a:xfrm>
            <a:off x="-23446" y="0"/>
            <a:ext cx="9216000" cy="6858000"/>
          </a:xfrm>
          <a:prstGeom prst="rect">
            <a:avLst/>
          </a:prstGeom>
          <a:solidFill>
            <a:srgbClr val="576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ARM © 2018</a:t>
            </a:r>
            <a:endParaRPr lang="en-ZA" dirty="0"/>
          </a:p>
        </p:txBody>
      </p:sp>
      <p:sp>
        <p:nvSpPr>
          <p:cNvPr id="2" name="TextBox 1"/>
          <p:cNvSpPr txBox="1"/>
          <p:nvPr userDrawn="1"/>
        </p:nvSpPr>
        <p:spPr>
          <a:xfrm>
            <a:off x="755576" y="946463"/>
            <a:ext cx="4608512" cy="2554545"/>
          </a:xfrm>
          <a:prstGeom prst="rect">
            <a:avLst/>
          </a:prstGeom>
          <a:noFill/>
        </p:spPr>
        <p:txBody>
          <a:bodyPr wrap="square" rtlCol="0">
            <a:spAutoFit/>
          </a:bodyPr>
          <a:lstStyle/>
          <a:p>
            <a:r>
              <a:rPr lang="en-ZA" sz="8000" i="1" dirty="0">
                <a:solidFill>
                  <a:schemeClr val="tx2"/>
                </a:solidFill>
                <a:latin typeface="Times New Roman" pitchFamily="18" charset="0"/>
                <a:cs typeface="Times New Roman" pitchFamily="18" charset="0"/>
              </a:rPr>
              <a:t>Realising Ambitions.</a:t>
            </a:r>
          </a:p>
        </p:txBody>
      </p:sp>
      <p:sp>
        <p:nvSpPr>
          <p:cNvPr id="3" name="Rectangle 2"/>
          <p:cNvSpPr/>
          <p:nvPr userDrawn="1"/>
        </p:nvSpPr>
        <p:spPr>
          <a:xfrm>
            <a:off x="154396" y="4197642"/>
            <a:ext cx="8856984" cy="2473388"/>
          </a:xfrm>
          <a:prstGeom prst="rect">
            <a:avLst/>
          </a:prstGeom>
          <a:solidFill>
            <a:srgbClr val="44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userDrawn="1"/>
        </p:nvSpPr>
        <p:spPr>
          <a:xfrm>
            <a:off x="539552" y="4595644"/>
            <a:ext cx="7848872" cy="1877437"/>
          </a:xfrm>
          <a:prstGeom prst="rect">
            <a:avLst/>
          </a:prstGeom>
          <a:noFill/>
        </p:spPr>
        <p:txBody>
          <a:bodyPr wrap="square" rtlCol="0">
            <a:spAutoFit/>
          </a:bodyPr>
          <a:lstStyle/>
          <a:p>
            <a:r>
              <a:rPr lang="en-ZA" sz="2400" dirty="0">
                <a:solidFill>
                  <a:schemeClr val="accent1">
                    <a:lumMod val="40000"/>
                    <a:lumOff val="60000"/>
                  </a:schemeClr>
                </a:solidFill>
                <a:latin typeface="+mn-lt"/>
                <a:cs typeface="Arial" pitchFamily="34" charset="0"/>
              </a:rPr>
              <a:t>At ARM,</a:t>
            </a:r>
            <a:r>
              <a:rPr lang="en-ZA" sz="2400" baseline="0" dirty="0">
                <a:solidFill>
                  <a:schemeClr val="accent1">
                    <a:lumMod val="40000"/>
                    <a:lumOff val="60000"/>
                  </a:schemeClr>
                </a:solidFill>
                <a:latin typeface="+mn-lt"/>
                <a:cs typeface="Arial" pitchFamily="34" charset="0"/>
              </a:rPr>
              <a:t> this is the driving force behind the work that we do for our clients.</a:t>
            </a:r>
          </a:p>
          <a:p>
            <a:endParaRPr lang="en-ZA" sz="2400" baseline="0" dirty="0">
              <a:solidFill>
                <a:schemeClr val="accent1">
                  <a:lumMod val="40000"/>
                  <a:lumOff val="60000"/>
                </a:schemeClr>
              </a:solidFill>
              <a:latin typeface="Arial" pitchFamily="34" charset="0"/>
              <a:cs typeface="Arial" pitchFamily="34" charset="0"/>
            </a:endParaRPr>
          </a:p>
          <a:p>
            <a:r>
              <a:rPr lang="en-ZA" sz="4400" i="1" baseline="0" dirty="0">
                <a:solidFill>
                  <a:schemeClr val="accent1">
                    <a:lumMod val="40000"/>
                    <a:lumOff val="60000"/>
                  </a:schemeClr>
                </a:solidFill>
                <a:latin typeface="Times New Roman" pitchFamily="18" charset="0"/>
                <a:cs typeface="Times New Roman" pitchFamily="18" charset="0"/>
              </a:rPr>
              <a:t>What are your ambitions?</a:t>
            </a:r>
            <a:endParaRPr lang="en-ZA" sz="4400" i="1"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00019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About our Brand Slide 3">
    <p:spTree>
      <p:nvGrpSpPr>
        <p:cNvPr id="1" name=""/>
        <p:cNvGrpSpPr/>
        <p:nvPr/>
      </p:nvGrpSpPr>
      <p:grpSpPr>
        <a:xfrm>
          <a:off x="0" y="0"/>
          <a:ext cx="0" cy="0"/>
          <a:chOff x="0" y="0"/>
          <a:chExt cx="0" cy="0"/>
        </a:xfrm>
      </p:grpSpPr>
      <p:sp>
        <p:nvSpPr>
          <p:cNvPr id="4" name="Rectangle 3"/>
          <p:cNvSpPr/>
          <p:nvPr userDrawn="1"/>
        </p:nvSpPr>
        <p:spPr>
          <a:xfrm>
            <a:off x="-23446" y="0"/>
            <a:ext cx="9216000" cy="6858000"/>
          </a:xfrm>
          <a:prstGeom prst="rect">
            <a:avLst/>
          </a:prstGeom>
          <a:solidFill>
            <a:srgbClr val="4F7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ARM © 2018</a:t>
            </a:r>
            <a:endParaRPr lang="en-ZA" dirty="0"/>
          </a:p>
        </p:txBody>
      </p:sp>
      <p:sp>
        <p:nvSpPr>
          <p:cNvPr id="2" name="TextBox 1"/>
          <p:cNvSpPr txBox="1"/>
          <p:nvPr userDrawn="1"/>
        </p:nvSpPr>
        <p:spPr>
          <a:xfrm>
            <a:off x="611560" y="1870953"/>
            <a:ext cx="7848872" cy="2062103"/>
          </a:xfrm>
          <a:prstGeom prst="rect">
            <a:avLst/>
          </a:prstGeom>
          <a:noFill/>
        </p:spPr>
        <p:txBody>
          <a:bodyPr wrap="square" rtlCol="0">
            <a:spAutoFit/>
          </a:bodyPr>
          <a:lstStyle/>
          <a:p>
            <a:pPr algn="ctr"/>
            <a:r>
              <a:rPr lang="en-ZA" sz="4400" i="1" dirty="0">
                <a:solidFill>
                  <a:schemeClr val="tx2"/>
                </a:solidFill>
                <a:latin typeface="Times New Roman" pitchFamily="18" charset="0"/>
                <a:cs typeface="Times New Roman" pitchFamily="18" charset="0"/>
              </a:rPr>
              <a:t>Ambition</a:t>
            </a:r>
            <a:r>
              <a:rPr lang="en-ZA" sz="4400" i="1" baseline="0" dirty="0">
                <a:solidFill>
                  <a:schemeClr val="tx2"/>
                </a:solidFill>
                <a:latin typeface="Times New Roman" pitchFamily="18" charset="0"/>
                <a:cs typeface="Times New Roman" pitchFamily="18" charset="0"/>
              </a:rPr>
              <a:t> never comes to an end.</a:t>
            </a:r>
          </a:p>
          <a:p>
            <a:pPr algn="ctr"/>
            <a:endParaRPr lang="en-ZA" sz="4400" i="1" baseline="0" dirty="0">
              <a:solidFill>
                <a:schemeClr val="tx2"/>
              </a:solidFill>
              <a:latin typeface="Times New Roman" pitchFamily="18" charset="0"/>
              <a:cs typeface="Times New Roman" pitchFamily="18" charset="0"/>
            </a:endParaRPr>
          </a:p>
          <a:p>
            <a:pPr algn="l"/>
            <a:r>
              <a:rPr lang="en-ZA" sz="2000" i="0" baseline="0" dirty="0">
                <a:solidFill>
                  <a:schemeClr val="accent2">
                    <a:lumMod val="40000"/>
                    <a:lumOff val="60000"/>
                  </a:schemeClr>
                </a:solidFill>
                <a:latin typeface="+mn-lt"/>
                <a:cs typeface="Arial" pitchFamily="34" charset="0"/>
              </a:rPr>
              <a:t>At ARM we recognise this. We understand that as you work through</a:t>
            </a:r>
          </a:p>
          <a:p>
            <a:pPr algn="l"/>
            <a:r>
              <a:rPr lang="en-ZA" sz="2000" i="0" baseline="0" dirty="0">
                <a:solidFill>
                  <a:schemeClr val="accent2">
                    <a:lumMod val="40000"/>
                    <a:lumOff val="60000"/>
                  </a:schemeClr>
                </a:solidFill>
                <a:latin typeface="+mn-lt"/>
                <a:cs typeface="Arial" pitchFamily="34" charset="0"/>
              </a:rPr>
              <a:t>the seasons of your life, that your ambitions grow and change.</a:t>
            </a:r>
            <a:endParaRPr lang="en-ZA" sz="2000" i="0" dirty="0">
              <a:solidFill>
                <a:schemeClr val="accent2">
                  <a:lumMod val="40000"/>
                  <a:lumOff val="60000"/>
                </a:schemeClr>
              </a:solidFill>
              <a:latin typeface="+mn-lt"/>
              <a:cs typeface="Arial" pitchFamily="34" charset="0"/>
            </a:endParaRPr>
          </a:p>
        </p:txBody>
      </p:sp>
      <p:sp>
        <p:nvSpPr>
          <p:cNvPr id="3" name="Rectangle 2"/>
          <p:cNvSpPr/>
          <p:nvPr userDrawn="1"/>
        </p:nvSpPr>
        <p:spPr>
          <a:xfrm>
            <a:off x="164086" y="4197642"/>
            <a:ext cx="8856984" cy="2473388"/>
          </a:xfrm>
          <a:prstGeom prst="rect">
            <a:avLst/>
          </a:prstGeom>
          <a:solidFill>
            <a:srgbClr val="37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endParaRPr lang="en-ZA" sz="2400" dirty="0">
              <a:solidFill>
                <a:schemeClr val="accent1">
                  <a:lumMod val="40000"/>
                  <a:lumOff val="60000"/>
                </a:schemeClr>
              </a:solidFill>
              <a:latin typeface="Arial" pitchFamily="34" charset="0"/>
              <a:cs typeface="Arial" pitchFamily="34" charset="0"/>
            </a:endParaRPr>
          </a:p>
        </p:txBody>
      </p:sp>
      <p:sp>
        <p:nvSpPr>
          <p:cNvPr id="7" name="TextBox 6"/>
          <p:cNvSpPr txBox="1"/>
          <p:nvPr userDrawn="1"/>
        </p:nvSpPr>
        <p:spPr>
          <a:xfrm>
            <a:off x="611560" y="4797152"/>
            <a:ext cx="7848872" cy="147732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solidFill>
                  <a:schemeClr val="accent2">
                    <a:lumMod val="60000"/>
                    <a:lumOff val="40000"/>
                  </a:schemeClr>
                </a:solidFill>
                <a:latin typeface="+mn-lt"/>
                <a:cs typeface="Arial" pitchFamily="34" charset="0"/>
              </a:rPr>
              <a:t>Your goals and ambitions may change as the seasons of your life progress, but we remain</a:t>
            </a:r>
            <a:r>
              <a:rPr lang="en-ZA" sz="2400" baseline="0" dirty="0">
                <a:solidFill>
                  <a:schemeClr val="accent2">
                    <a:lumMod val="60000"/>
                    <a:lumOff val="40000"/>
                  </a:schemeClr>
                </a:solidFill>
                <a:latin typeface="+mn-lt"/>
                <a:cs typeface="Arial" pitchFamily="34" charset="0"/>
              </a:rPr>
              <a:t> the solid foundation on which your future is built.</a:t>
            </a:r>
            <a:endParaRPr lang="en-ZA" sz="2400" dirty="0">
              <a:solidFill>
                <a:schemeClr val="accent2">
                  <a:lumMod val="60000"/>
                  <a:lumOff val="40000"/>
                </a:schemeClr>
              </a:solidFill>
              <a:latin typeface="+mn-lt"/>
              <a:cs typeface="Arial" pitchFamily="34" charset="0"/>
            </a:endParaRPr>
          </a:p>
          <a:p>
            <a:endParaRPr lang="en-ZA" dirty="0">
              <a:latin typeface="+mn-lt"/>
            </a:endParaRPr>
          </a:p>
        </p:txBody>
      </p:sp>
    </p:spTree>
    <p:extLst>
      <p:ext uri="{BB962C8B-B14F-4D97-AF65-F5344CB8AC3E}">
        <p14:creationId xmlns:p14="http://schemas.microsoft.com/office/powerpoint/2010/main" val="4034990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About our Brand Slide 3">
    <p:spTree>
      <p:nvGrpSpPr>
        <p:cNvPr id="1" name=""/>
        <p:cNvGrpSpPr/>
        <p:nvPr/>
      </p:nvGrpSpPr>
      <p:grpSpPr>
        <a:xfrm>
          <a:off x="0" y="0"/>
          <a:ext cx="0" cy="0"/>
          <a:chOff x="0" y="0"/>
          <a:chExt cx="0" cy="0"/>
        </a:xfrm>
      </p:grpSpPr>
      <p:sp>
        <p:nvSpPr>
          <p:cNvPr id="4" name="Rectangle 3"/>
          <p:cNvSpPr/>
          <p:nvPr userDrawn="1"/>
        </p:nvSpPr>
        <p:spPr>
          <a:xfrm>
            <a:off x="-72000" y="0"/>
            <a:ext cx="9216000" cy="6858000"/>
          </a:xfrm>
          <a:prstGeom prst="rect">
            <a:avLst/>
          </a:prstGeom>
          <a:solidFill>
            <a:srgbClr val="576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119227" y="0"/>
            <a:ext cx="8856984" cy="2882553"/>
          </a:xfrm>
          <a:prstGeom prst="rect">
            <a:avLst/>
          </a:prstGeom>
          <a:solidFill>
            <a:srgbClr val="44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ARM © 2018</a:t>
            </a:r>
            <a:endParaRPr lang="en-ZA" dirty="0"/>
          </a:p>
        </p:txBody>
      </p:sp>
      <p:sp>
        <p:nvSpPr>
          <p:cNvPr id="2" name="TextBox 1"/>
          <p:cNvSpPr txBox="1"/>
          <p:nvPr userDrawn="1"/>
        </p:nvSpPr>
        <p:spPr>
          <a:xfrm>
            <a:off x="683568" y="1988840"/>
            <a:ext cx="4608512" cy="584775"/>
          </a:xfrm>
          <a:prstGeom prst="rect">
            <a:avLst/>
          </a:prstGeom>
          <a:noFill/>
        </p:spPr>
        <p:txBody>
          <a:bodyPr wrap="square" rtlCol="0">
            <a:spAutoFit/>
          </a:bodyPr>
          <a:lstStyle/>
          <a:p>
            <a:r>
              <a:rPr lang="en-ZA" sz="3200" i="0" dirty="0">
                <a:solidFill>
                  <a:schemeClr val="accent1">
                    <a:lumMod val="40000"/>
                    <a:lumOff val="60000"/>
                  </a:schemeClr>
                </a:solidFill>
                <a:latin typeface="+mn-lt"/>
                <a:cs typeface="Arial" pitchFamily="34" charset="0"/>
              </a:rPr>
              <a:t>Our Vision</a:t>
            </a:r>
          </a:p>
        </p:txBody>
      </p:sp>
      <p:sp>
        <p:nvSpPr>
          <p:cNvPr id="5" name="TextBox 4"/>
          <p:cNvSpPr txBox="1"/>
          <p:nvPr userDrawn="1"/>
        </p:nvSpPr>
        <p:spPr>
          <a:xfrm>
            <a:off x="683568" y="3515910"/>
            <a:ext cx="7848872" cy="2657138"/>
          </a:xfrm>
          <a:prstGeom prst="rect">
            <a:avLst/>
          </a:prstGeom>
          <a:noFill/>
        </p:spPr>
        <p:txBody>
          <a:bodyPr wrap="square" rtlCol="0">
            <a:spAutoFit/>
          </a:bodyPr>
          <a:lstStyle/>
          <a:p>
            <a:pPr>
              <a:lnSpc>
                <a:spcPts val="5000"/>
              </a:lnSpc>
            </a:pPr>
            <a:r>
              <a:rPr lang="en-ZA" sz="4600" i="0" dirty="0">
                <a:solidFill>
                  <a:schemeClr val="accent1">
                    <a:lumMod val="40000"/>
                    <a:lumOff val="60000"/>
                  </a:schemeClr>
                </a:solidFill>
                <a:latin typeface="Times New Roman" pitchFamily="18" charset="0"/>
                <a:cs typeface="Times New Roman" pitchFamily="18" charset="0"/>
              </a:rPr>
              <a:t>To</a:t>
            </a:r>
            <a:r>
              <a:rPr lang="en-ZA" sz="4600" i="0" baseline="0" dirty="0">
                <a:solidFill>
                  <a:schemeClr val="accent1">
                    <a:lumMod val="40000"/>
                    <a:lumOff val="60000"/>
                  </a:schemeClr>
                </a:solidFill>
                <a:latin typeface="Times New Roman" pitchFamily="18" charset="0"/>
                <a:cs typeface="Times New Roman" pitchFamily="18" charset="0"/>
              </a:rPr>
              <a:t> be the preferred financial partner in West Africa; providing access to </a:t>
            </a:r>
            <a:r>
              <a:rPr lang="en-ZA" sz="4600" i="1" baseline="0" dirty="0">
                <a:solidFill>
                  <a:schemeClr val="accent1">
                    <a:lumMod val="40000"/>
                    <a:lumOff val="60000"/>
                  </a:schemeClr>
                </a:solidFill>
                <a:latin typeface="Times New Roman" pitchFamily="18" charset="0"/>
                <a:cs typeface="Times New Roman" pitchFamily="18" charset="0"/>
              </a:rPr>
              <a:t>global wealth creation opportunities.</a:t>
            </a:r>
            <a:endParaRPr lang="en-ZA" sz="4600" i="1"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77125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About our Brand Slide 3">
    <p:spTree>
      <p:nvGrpSpPr>
        <p:cNvPr id="1" name=""/>
        <p:cNvGrpSpPr/>
        <p:nvPr/>
      </p:nvGrpSpPr>
      <p:grpSpPr>
        <a:xfrm>
          <a:off x="0" y="0"/>
          <a:ext cx="0" cy="0"/>
          <a:chOff x="0" y="0"/>
          <a:chExt cx="0" cy="0"/>
        </a:xfrm>
      </p:grpSpPr>
      <p:sp>
        <p:nvSpPr>
          <p:cNvPr id="4" name="Rectangle 3"/>
          <p:cNvSpPr/>
          <p:nvPr userDrawn="1"/>
        </p:nvSpPr>
        <p:spPr>
          <a:xfrm>
            <a:off x="-72000" y="0"/>
            <a:ext cx="9216000" cy="6858000"/>
          </a:xfrm>
          <a:prstGeom prst="rect">
            <a:avLst/>
          </a:prstGeom>
          <a:solidFill>
            <a:srgbClr val="6E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119227" y="0"/>
            <a:ext cx="8856984" cy="2882553"/>
          </a:xfrm>
          <a:prstGeom prst="rect">
            <a:avLst/>
          </a:prstGeom>
          <a:solidFill>
            <a:srgbClr val="52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ARM © 2018</a:t>
            </a:r>
            <a:endParaRPr lang="en-ZA" dirty="0"/>
          </a:p>
        </p:txBody>
      </p:sp>
      <p:sp>
        <p:nvSpPr>
          <p:cNvPr id="2" name="TextBox 1"/>
          <p:cNvSpPr txBox="1"/>
          <p:nvPr userDrawn="1"/>
        </p:nvSpPr>
        <p:spPr>
          <a:xfrm>
            <a:off x="683568" y="1988840"/>
            <a:ext cx="4608512" cy="584775"/>
          </a:xfrm>
          <a:prstGeom prst="rect">
            <a:avLst/>
          </a:prstGeom>
          <a:noFill/>
        </p:spPr>
        <p:txBody>
          <a:bodyPr wrap="square" rtlCol="0">
            <a:spAutoFit/>
          </a:bodyPr>
          <a:lstStyle/>
          <a:p>
            <a:r>
              <a:rPr lang="en-ZA" sz="3200" i="0" dirty="0">
                <a:solidFill>
                  <a:schemeClr val="accent5">
                    <a:lumMod val="20000"/>
                    <a:lumOff val="80000"/>
                  </a:schemeClr>
                </a:solidFill>
                <a:latin typeface="+mn-lt"/>
                <a:cs typeface="Arial" pitchFamily="34" charset="0"/>
              </a:rPr>
              <a:t>Our Mission</a:t>
            </a:r>
          </a:p>
        </p:txBody>
      </p:sp>
      <p:sp>
        <p:nvSpPr>
          <p:cNvPr id="5" name="TextBox 4"/>
          <p:cNvSpPr txBox="1"/>
          <p:nvPr userDrawn="1"/>
        </p:nvSpPr>
        <p:spPr>
          <a:xfrm>
            <a:off x="683568" y="3573016"/>
            <a:ext cx="7272808" cy="2657138"/>
          </a:xfrm>
          <a:prstGeom prst="rect">
            <a:avLst/>
          </a:prstGeom>
          <a:noFill/>
        </p:spPr>
        <p:txBody>
          <a:bodyPr wrap="square" rtlCol="0">
            <a:spAutoFit/>
          </a:bodyPr>
          <a:lstStyle/>
          <a:p>
            <a:pPr>
              <a:lnSpc>
                <a:spcPts val="5000"/>
              </a:lnSpc>
            </a:pPr>
            <a:r>
              <a:rPr lang="en-ZA" sz="4600" i="0" baseline="0" dirty="0">
                <a:solidFill>
                  <a:schemeClr val="accent5">
                    <a:lumMod val="20000"/>
                    <a:lumOff val="80000"/>
                  </a:schemeClr>
                </a:solidFill>
                <a:latin typeface="Times New Roman" pitchFamily="18" charset="0"/>
                <a:cs typeface="Times New Roman" pitchFamily="18" charset="0"/>
              </a:rPr>
              <a:t>We seek </a:t>
            </a:r>
            <a:r>
              <a:rPr lang="en-ZA" sz="4600" i="1" baseline="0" dirty="0">
                <a:solidFill>
                  <a:schemeClr val="accent5">
                    <a:lumMod val="20000"/>
                    <a:lumOff val="80000"/>
                  </a:schemeClr>
                </a:solidFill>
                <a:latin typeface="Times New Roman" pitchFamily="18" charset="0"/>
                <a:cs typeface="Times New Roman" pitchFamily="18" charset="0"/>
              </a:rPr>
              <a:t>optimum</a:t>
            </a:r>
            <a:r>
              <a:rPr lang="en-ZA" sz="4600" i="0" baseline="0" dirty="0">
                <a:solidFill>
                  <a:schemeClr val="accent5">
                    <a:lumMod val="20000"/>
                    <a:lumOff val="80000"/>
                  </a:schemeClr>
                </a:solidFill>
                <a:latin typeface="Times New Roman" pitchFamily="18" charset="0"/>
                <a:cs typeface="Times New Roman" pitchFamily="18" charset="0"/>
              </a:rPr>
              <a:t> wealth creation opportunities for those who entrust us with their assets.</a:t>
            </a:r>
            <a:endParaRPr lang="en-ZA" sz="4600" i="0" dirty="0">
              <a:solidFill>
                <a:schemeClr val="accent5">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98474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bout our Brand Slide 6">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2541" y="-27384"/>
            <a:ext cx="9176541" cy="6917352"/>
          </a:xfrm>
          <a:prstGeom prst="rect">
            <a:avLst/>
          </a:prstGeom>
        </p:spPr>
      </p:pic>
      <p:sp>
        <p:nvSpPr>
          <p:cNvPr id="6"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ARM © 2018</a:t>
            </a:r>
            <a:endParaRPr lang="en-ZA" dirty="0"/>
          </a:p>
        </p:txBody>
      </p:sp>
      <p:sp>
        <p:nvSpPr>
          <p:cNvPr id="4" name="Rectangle 3"/>
          <p:cNvSpPr/>
          <p:nvPr userDrawn="1"/>
        </p:nvSpPr>
        <p:spPr>
          <a:xfrm>
            <a:off x="164764" y="3507872"/>
            <a:ext cx="8820000" cy="3204000"/>
          </a:xfrm>
          <a:prstGeom prst="rect">
            <a:avLst/>
          </a:prstGeom>
          <a:solidFill>
            <a:srgbClr val="EEECE1">
              <a:alpha val="70000"/>
            </a:srgb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0" i="1" u="none" strike="noStrike" kern="0" cap="none" spc="0" normalizeH="0" baseline="0" noProof="0" dirty="0">
              <a:ln>
                <a:noFill/>
              </a:ln>
              <a:solidFill>
                <a:prstClr val="black"/>
              </a:solidFill>
              <a:effectLst/>
              <a:uLnTx/>
              <a:uFillTx/>
              <a:latin typeface="Baskerville Old Face" pitchFamily="18" charset="0"/>
              <a:ea typeface="+mn-ea"/>
              <a:cs typeface="+mn-cs"/>
            </a:endParaRPr>
          </a:p>
        </p:txBody>
      </p:sp>
      <p:sp>
        <p:nvSpPr>
          <p:cNvPr id="5" name="TextBox 4"/>
          <p:cNvSpPr txBox="1"/>
          <p:nvPr userDrawn="1"/>
        </p:nvSpPr>
        <p:spPr>
          <a:xfrm>
            <a:off x="565841" y="4092312"/>
            <a:ext cx="7966600" cy="2123658"/>
          </a:xfrm>
          <a:prstGeom prst="rect">
            <a:avLst/>
          </a:prstGeom>
          <a:noFill/>
        </p:spPr>
        <p:txBody>
          <a:bodyPr wrap="square" rtlCol="0">
            <a:spAutoFit/>
          </a:bodyPr>
          <a:lstStyle/>
          <a:p>
            <a:r>
              <a:rPr lang="en-US" sz="4400" dirty="0">
                <a:solidFill>
                  <a:prstClr val="black"/>
                </a:solidFill>
                <a:latin typeface="+mj-lt"/>
              </a:rPr>
              <a:t>Today’s pension fund intelligence is tomorrow’s </a:t>
            </a:r>
            <a:r>
              <a:rPr lang="en-US" sz="4400" i="1" dirty="0">
                <a:solidFill>
                  <a:prstClr val="black"/>
                </a:solidFill>
                <a:latin typeface="+mj-lt"/>
              </a:rPr>
              <a:t>secure retirement</a:t>
            </a:r>
          </a:p>
          <a:p>
            <a:endParaRPr lang="en-ZA" sz="4400" dirty="0">
              <a:solidFill>
                <a:prstClr val="black"/>
              </a:solidFill>
              <a:latin typeface="Calibri"/>
            </a:endParaRPr>
          </a:p>
        </p:txBody>
      </p:sp>
      <p:pic>
        <p:nvPicPr>
          <p:cNvPr id="10" name="Picture 2" descr="\\jhbdata01\Clients A-M\A\ARM\ARM PPT\Elements from Studio\Divisional Logos Normal &amp; Reversed\PENSION.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61586" y="5949279"/>
            <a:ext cx="1404493" cy="64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35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bout our Brand Slide 1">
    <p:spTree>
      <p:nvGrpSpPr>
        <p:cNvPr id="1" name=""/>
        <p:cNvGrpSpPr/>
        <p:nvPr/>
      </p:nvGrpSpPr>
      <p:grpSpPr>
        <a:xfrm>
          <a:off x="0" y="0"/>
          <a:ext cx="0" cy="0"/>
          <a:chOff x="0" y="0"/>
          <a:chExt cx="0" cy="0"/>
        </a:xfrm>
      </p:grpSpPr>
      <p:pic>
        <p:nvPicPr>
          <p:cNvPr id="5" name="Picture 4" descr="78295362.jpg"/>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0"/>
            <a:ext cx="9143999" cy="6858000"/>
          </a:xfrm>
          <a:prstGeom prst="rect">
            <a:avLst/>
          </a:prstGeom>
        </p:spPr>
      </p:pic>
      <p:sp>
        <p:nvSpPr>
          <p:cNvPr id="3" name="Rectangle 2"/>
          <p:cNvSpPr/>
          <p:nvPr userDrawn="1"/>
        </p:nvSpPr>
        <p:spPr>
          <a:xfrm>
            <a:off x="154396" y="3526232"/>
            <a:ext cx="8856984" cy="317002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p:cNvSpPr txBox="1"/>
          <p:nvPr userDrawn="1"/>
        </p:nvSpPr>
        <p:spPr>
          <a:xfrm>
            <a:off x="683568" y="3858450"/>
            <a:ext cx="5616624" cy="2554545"/>
          </a:xfrm>
          <a:prstGeom prst="rect">
            <a:avLst/>
          </a:prstGeom>
          <a:noFill/>
        </p:spPr>
        <p:txBody>
          <a:bodyPr wrap="square" rtlCol="0">
            <a:spAutoFit/>
          </a:bodyPr>
          <a:lstStyle/>
          <a:p>
            <a:r>
              <a:rPr lang="en-ZA" sz="8000" i="1" dirty="0">
                <a:solidFill>
                  <a:srgbClr val="601304"/>
                </a:solidFill>
                <a:latin typeface="+mj-lt"/>
              </a:rPr>
              <a:t>Realising Ambitions.</a:t>
            </a:r>
            <a:r>
              <a:rPr lang="en-ZA" dirty="0">
                <a:solidFill>
                  <a:srgbClr val="601304"/>
                </a:solidFill>
              </a:rPr>
              <a:t>.</a:t>
            </a:r>
          </a:p>
        </p:txBody>
      </p:sp>
    </p:spTree>
    <p:extLst>
      <p:ext uri="{BB962C8B-B14F-4D97-AF65-F5344CB8AC3E}">
        <p14:creationId xmlns:p14="http://schemas.microsoft.com/office/powerpoint/2010/main" val="13828691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Slide Opt 1">
    <p:spTree>
      <p:nvGrpSpPr>
        <p:cNvPr id="1" name=""/>
        <p:cNvGrpSpPr/>
        <p:nvPr/>
      </p:nvGrpSpPr>
      <p:grpSpPr>
        <a:xfrm>
          <a:off x="0" y="0"/>
          <a:ext cx="0" cy="0"/>
          <a:chOff x="0" y="0"/>
          <a:chExt cx="0" cy="0"/>
        </a:xfrm>
      </p:grpSpPr>
      <p:sp>
        <p:nvSpPr>
          <p:cNvPr id="10" name="Rectangle 9"/>
          <p:cNvSpPr/>
          <p:nvPr userDrawn="1"/>
        </p:nvSpPr>
        <p:spPr>
          <a:xfrm>
            <a:off x="251520" y="247948"/>
            <a:ext cx="8640960" cy="1020812"/>
          </a:xfrm>
          <a:prstGeom prst="rect">
            <a:avLst/>
          </a:prstGeom>
          <a:solidFill>
            <a:srgbClr val="E6E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hasCustomPrompt="1"/>
          </p:nvPr>
        </p:nvSpPr>
        <p:spPr>
          <a:xfrm>
            <a:off x="238820" y="290984"/>
            <a:ext cx="6781452" cy="977776"/>
          </a:xfrm>
          <a:prstGeom prst="rect">
            <a:avLst/>
          </a:prstGeom>
        </p:spPr>
        <p:txBody>
          <a:bodyPr>
            <a:normAutofit/>
          </a:bodyPr>
          <a:lstStyle>
            <a:lvl1pPr>
              <a:defRPr sz="3200"/>
            </a:lvl1pPr>
          </a:lstStyle>
          <a:p>
            <a:r>
              <a:rPr lang="en-US" dirty="0"/>
              <a:t>Content heading here</a:t>
            </a:r>
            <a:endParaRPr lang="en-ZA" dirty="0"/>
          </a:p>
        </p:txBody>
      </p:sp>
      <p:sp>
        <p:nvSpPr>
          <p:cNvPr id="3" name="Content Placeholder 2"/>
          <p:cNvSpPr>
            <a:spLocks noGrp="1"/>
          </p:cNvSpPr>
          <p:nvPr>
            <p:ph idx="1" hasCustomPrompt="1"/>
          </p:nvPr>
        </p:nvSpPr>
        <p:spPr>
          <a:xfrm>
            <a:off x="179512" y="1556792"/>
            <a:ext cx="8640960" cy="4968552"/>
          </a:xfrm>
          <a:prstGeom prst="rect">
            <a:avLst/>
          </a:prstGeom>
        </p:spPr>
        <p:txBody>
          <a:bodyPr/>
          <a:lstStyle>
            <a:lvl1pPr>
              <a:defRPr/>
            </a:lvl1pPr>
          </a:lstStyle>
          <a:p>
            <a:pPr lvl="0"/>
            <a:r>
              <a:rPr lang="en-US" dirty="0"/>
              <a:t>Begin typing here</a:t>
            </a:r>
          </a:p>
          <a:p>
            <a:pPr lvl="1"/>
            <a:r>
              <a:rPr lang="en-US" dirty="0"/>
              <a:t>Second level</a:t>
            </a:r>
          </a:p>
          <a:p>
            <a:pPr lvl="2"/>
            <a:r>
              <a:rPr lang="en-US" dirty="0"/>
              <a:t>Third level</a:t>
            </a:r>
          </a:p>
        </p:txBody>
      </p:sp>
      <p:sp>
        <p:nvSpPr>
          <p:cNvPr id="8"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ARM © 2018</a:t>
            </a:r>
            <a:endParaRPr lang="en-ZA"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08220" y="553977"/>
            <a:ext cx="1400330" cy="642775"/>
          </a:xfrm>
          <a:prstGeom prst="rect">
            <a:avLst/>
          </a:prstGeom>
        </p:spPr>
      </p:pic>
    </p:spTree>
    <p:extLst>
      <p:ext uri="{BB962C8B-B14F-4D97-AF65-F5344CB8AC3E}">
        <p14:creationId xmlns:p14="http://schemas.microsoft.com/office/powerpoint/2010/main" val="1453075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Opt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820" y="290984"/>
            <a:ext cx="6781452" cy="977776"/>
          </a:xfrm>
          <a:prstGeom prst="rect">
            <a:avLst/>
          </a:prstGeom>
        </p:spPr>
        <p:txBody>
          <a:bodyPr>
            <a:normAutofit/>
          </a:bodyPr>
          <a:lstStyle>
            <a:lvl1pPr>
              <a:defRPr sz="3200">
                <a:solidFill>
                  <a:schemeClr val="bg1"/>
                </a:solidFill>
              </a:defRPr>
            </a:lvl1pPr>
          </a:lstStyle>
          <a:p>
            <a:r>
              <a:rPr lang="en-US" dirty="0"/>
              <a:t>Content heading here</a:t>
            </a:r>
            <a:endParaRPr lang="en-ZA" dirty="0"/>
          </a:p>
        </p:txBody>
      </p:sp>
      <p:cxnSp>
        <p:nvCxnSpPr>
          <p:cNvPr id="9" name="Straight Connector 8"/>
          <p:cNvCxnSpPr/>
          <p:nvPr userDrawn="1"/>
        </p:nvCxnSpPr>
        <p:spPr>
          <a:xfrm>
            <a:off x="251520" y="1268760"/>
            <a:ext cx="8640960" cy="0"/>
          </a:xfrm>
          <a:prstGeom prst="line">
            <a:avLst/>
          </a:prstGeom>
          <a:ln w="508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hasCustomPrompt="1"/>
          </p:nvPr>
        </p:nvSpPr>
        <p:spPr>
          <a:xfrm>
            <a:off x="238820" y="1556792"/>
            <a:ext cx="8640960" cy="496855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Begin typing here</a:t>
            </a:r>
          </a:p>
          <a:p>
            <a:pPr lvl="1"/>
            <a:r>
              <a:rPr lang="en-US" dirty="0"/>
              <a:t>Second level</a:t>
            </a:r>
          </a:p>
          <a:p>
            <a:pPr lvl="2"/>
            <a:r>
              <a:rPr lang="en-US" dirty="0"/>
              <a:t>Third level</a:t>
            </a:r>
          </a:p>
        </p:txBody>
      </p:sp>
      <p:sp>
        <p:nvSpPr>
          <p:cNvPr id="8"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bg1"/>
                </a:solidFill>
              </a:defRPr>
            </a:lvl1pPr>
          </a:lstStyle>
          <a:p>
            <a:r>
              <a:rPr lang="en-ZA"/>
              <a:t>ARM © 2018</a:t>
            </a:r>
            <a:endParaRPr lang="en-ZA"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08220" y="548680"/>
            <a:ext cx="1400330" cy="642775"/>
          </a:xfrm>
          <a:prstGeom prst="rect">
            <a:avLst/>
          </a:prstGeom>
        </p:spPr>
      </p:pic>
    </p:spTree>
    <p:extLst>
      <p:ext uri="{BB962C8B-B14F-4D97-AF65-F5344CB8AC3E}">
        <p14:creationId xmlns:p14="http://schemas.microsoft.com/office/powerpoint/2010/main" val="424450541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Opt 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600200"/>
            <a:ext cx="4176464" cy="4853136"/>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72000" y="1600200"/>
            <a:ext cx="4320480" cy="4853136"/>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Rectangle 8"/>
          <p:cNvSpPr/>
          <p:nvPr userDrawn="1"/>
        </p:nvSpPr>
        <p:spPr>
          <a:xfrm>
            <a:off x="251520" y="247948"/>
            <a:ext cx="8640960" cy="1020812"/>
          </a:xfrm>
          <a:prstGeom prst="rect">
            <a:avLst/>
          </a:prstGeom>
          <a:solidFill>
            <a:srgbClr val="E6E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itle 1"/>
          <p:cNvSpPr>
            <a:spLocks noGrp="1"/>
          </p:cNvSpPr>
          <p:nvPr>
            <p:ph type="title" hasCustomPrompt="1"/>
          </p:nvPr>
        </p:nvSpPr>
        <p:spPr>
          <a:xfrm>
            <a:off x="238820" y="290984"/>
            <a:ext cx="6781452" cy="977776"/>
          </a:xfrm>
          <a:prstGeom prst="rect">
            <a:avLst/>
          </a:prstGeom>
        </p:spPr>
        <p:txBody>
          <a:bodyPr>
            <a:normAutofit/>
          </a:bodyPr>
          <a:lstStyle>
            <a:lvl1pPr>
              <a:defRPr sz="3200"/>
            </a:lvl1pPr>
          </a:lstStyle>
          <a:p>
            <a:r>
              <a:rPr lang="en-US" dirty="0"/>
              <a:t>Content heading here</a:t>
            </a:r>
            <a:endParaRPr lang="en-ZA" dirty="0"/>
          </a:p>
        </p:txBody>
      </p:sp>
      <p:sp>
        <p:nvSpPr>
          <p:cNvPr id="12"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ARM © 2018</a:t>
            </a:r>
            <a:endParaRPr lang="en-ZA"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08220" y="548680"/>
            <a:ext cx="1400330" cy="642775"/>
          </a:xfrm>
          <a:prstGeom prst="rect">
            <a:avLst/>
          </a:prstGeom>
        </p:spPr>
      </p:pic>
    </p:spTree>
    <p:extLst>
      <p:ext uri="{BB962C8B-B14F-4D97-AF65-F5344CB8AC3E}">
        <p14:creationId xmlns:p14="http://schemas.microsoft.com/office/powerpoint/2010/main" val="2503684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ement/Quotation Slide Opt 1">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586556" y="2420888"/>
            <a:ext cx="5857652" cy="2160240"/>
          </a:xfrm>
          <a:prstGeom prst="rect">
            <a:avLst/>
          </a:prstGeom>
        </p:spPr>
        <p:txBody>
          <a:bodyPr>
            <a:normAutofit/>
          </a:bodyPr>
          <a:lstStyle>
            <a:lvl1pPr algn="l">
              <a:lnSpc>
                <a:spcPct val="100000"/>
              </a:lnSpc>
              <a:defRPr sz="3600" baseline="0">
                <a:solidFill>
                  <a:schemeClr val="tx1"/>
                </a:solidFill>
              </a:defRPr>
            </a:lvl1pPr>
          </a:lstStyle>
          <a:p>
            <a:r>
              <a:rPr lang="en-US" dirty="0"/>
              <a:t>Statement copy here.</a:t>
            </a:r>
            <a:br>
              <a:rPr lang="en-US" dirty="0"/>
            </a:br>
            <a:r>
              <a:rPr lang="en-US" dirty="0"/>
              <a:t>Used for larger type on statement pages.</a:t>
            </a:r>
            <a:endParaRPr lang="en-ZA" dirty="0"/>
          </a:p>
        </p:txBody>
      </p:sp>
      <p:sp>
        <p:nvSpPr>
          <p:cNvPr id="6"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ARM © 2018</a:t>
            </a:r>
            <a:endParaRPr lang="en-ZA"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61586" y="6157362"/>
            <a:ext cx="1404000" cy="642567"/>
          </a:xfrm>
          <a:prstGeom prst="rect">
            <a:avLst/>
          </a:prstGeom>
        </p:spPr>
      </p:pic>
    </p:spTree>
    <p:extLst>
      <p:ext uri="{BB962C8B-B14F-4D97-AF65-F5344CB8AC3E}">
        <p14:creationId xmlns:p14="http://schemas.microsoft.com/office/powerpoint/2010/main" val="496032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Quotation Slide Opt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le 1"/>
          <p:cNvSpPr>
            <a:spLocks noGrp="1"/>
          </p:cNvSpPr>
          <p:nvPr>
            <p:ph type="ctrTitle" hasCustomPrompt="1"/>
          </p:nvPr>
        </p:nvSpPr>
        <p:spPr>
          <a:xfrm>
            <a:off x="586556" y="2420888"/>
            <a:ext cx="5857652" cy="2160240"/>
          </a:xfrm>
          <a:prstGeom prst="rect">
            <a:avLst/>
          </a:prstGeom>
        </p:spPr>
        <p:txBody>
          <a:bodyPr>
            <a:normAutofit/>
          </a:bodyPr>
          <a:lstStyle>
            <a:lvl1pPr algn="l">
              <a:lnSpc>
                <a:spcPct val="100000"/>
              </a:lnSpc>
              <a:defRPr sz="3600" baseline="0">
                <a:solidFill>
                  <a:schemeClr val="bg1"/>
                </a:solidFill>
              </a:defRPr>
            </a:lvl1pPr>
          </a:lstStyle>
          <a:p>
            <a:r>
              <a:rPr lang="en-US" dirty="0"/>
              <a:t>Statement copy here.</a:t>
            </a:r>
            <a:br>
              <a:rPr lang="en-US" dirty="0"/>
            </a:br>
            <a:r>
              <a:rPr lang="en-US" dirty="0"/>
              <a:t>Used for larger type on statement pages.</a:t>
            </a:r>
            <a:endParaRPr lang="en-ZA" dirty="0"/>
          </a:p>
        </p:txBody>
      </p:sp>
      <p:sp>
        <p:nvSpPr>
          <p:cNvPr id="7"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ARM © 2018</a:t>
            </a:r>
            <a:endParaRPr lang="en-ZA" dirty="0"/>
          </a:p>
        </p:txBody>
      </p:sp>
      <p:sp>
        <p:nvSpPr>
          <p:cNvPr id="8" name="Slide Number Placeholder 5"/>
          <p:cNvSpPr txBox="1">
            <a:spLocks/>
          </p:cNvSpPr>
          <p:nvPr userDrawn="1"/>
        </p:nvSpPr>
        <p:spPr>
          <a:xfrm>
            <a:off x="3829" y="6661869"/>
            <a:ext cx="539552" cy="1961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BEEA5B-591D-4C2E-A069-4A467A1A6B78}" type="slidenum">
              <a:rPr lang="en-ZA" smtClean="0"/>
              <a:pPr/>
              <a:t>‹#›</a:t>
            </a:fld>
            <a:r>
              <a:rPr lang="en-ZA"/>
              <a:t>;</a:t>
            </a:r>
            <a:endParaRPr lang="en-ZA" dirty="0"/>
          </a:p>
        </p:txBody>
      </p:sp>
      <p:pic>
        <p:nvPicPr>
          <p:cNvPr id="10" name="Picture 2" descr="\\jhbdata01\Clients A-M\A\ARM\ARM PPT\Elements from Studio\Divisional Logos Normal &amp; Reversed\PENSION.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61586" y="6157361"/>
            <a:ext cx="1404493" cy="64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ement/Quotation Slide Opt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le 1"/>
          <p:cNvSpPr>
            <a:spLocks noGrp="1"/>
          </p:cNvSpPr>
          <p:nvPr>
            <p:ph type="ctrTitle" hasCustomPrompt="1"/>
          </p:nvPr>
        </p:nvSpPr>
        <p:spPr>
          <a:xfrm>
            <a:off x="586556" y="2420888"/>
            <a:ext cx="5857652" cy="2160240"/>
          </a:xfrm>
          <a:prstGeom prst="rect">
            <a:avLst/>
          </a:prstGeom>
        </p:spPr>
        <p:txBody>
          <a:bodyPr>
            <a:normAutofit/>
          </a:bodyPr>
          <a:lstStyle>
            <a:lvl1pPr algn="l">
              <a:lnSpc>
                <a:spcPct val="100000"/>
              </a:lnSpc>
              <a:defRPr sz="3600" baseline="0">
                <a:solidFill>
                  <a:schemeClr val="bg1"/>
                </a:solidFill>
              </a:defRPr>
            </a:lvl1pPr>
          </a:lstStyle>
          <a:p>
            <a:r>
              <a:rPr lang="en-US" dirty="0"/>
              <a:t>Alt. Statement copy</a:t>
            </a:r>
            <a:br>
              <a:rPr lang="en-US" dirty="0"/>
            </a:br>
            <a:r>
              <a:rPr lang="en-US" dirty="0"/>
              <a:t>Used for larger type on statement pages.</a:t>
            </a:r>
            <a:endParaRPr lang="en-ZA" dirty="0"/>
          </a:p>
        </p:txBody>
      </p:sp>
      <p:sp>
        <p:nvSpPr>
          <p:cNvPr id="12"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ARM © 2018</a:t>
            </a:r>
            <a:endParaRPr lang="en-ZA" dirty="0"/>
          </a:p>
        </p:txBody>
      </p:sp>
      <p:sp>
        <p:nvSpPr>
          <p:cNvPr id="14" name="Slide Number Placeholder 5"/>
          <p:cNvSpPr txBox="1">
            <a:spLocks/>
          </p:cNvSpPr>
          <p:nvPr userDrawn="1"/>
        </p:nvSpPr>
        <p:spPr>
          <a:xfrm>
            <a:off x="3829" y="6661869"/>
            <a:ext cx="539552" cy="1961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BEEA5B-591D-4C2E-A069-4A467A1A6B78}" type="slidenum">
              <a:rPr lang="en-ZA" smtClean="0"/>
              <a:pPr/>
              <a:t>‹#›</a:t>
            </a:fld>
            <a:r>
              <a:rPr lang="en-ZA"/>
              <a:t>;</a:t>
            </a:r>
            <a:endParaRPr lang="en-ZA" dirty="0"/>
          </a:p>
        </p:txBody>
      </p:sp>
      <p:pic>
        <p:nvPicPr>
          <p:cNvPr id="7" name="Picture 2" descr="\\jhbdata01\Clients A-M\A\ARM\ARM PPT\Elements from Studio\Divisional Logos Normal &amp; Reversed\PENSION.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61586" y="6157361"/>
            <a:ext cx="1404493" cy="64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783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Slide Opt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 name="Title 1"/>
          <p:cNvSpPr>
            <a:spLocks noGrp="1"/>
          </p:cNvSpPr>
          <p:nvPr>
            <p:ph type="ctrTitle" hasCustomPrompt="1"/>
          </p:nvPr>
        </p:nvSpPr>
        <p:spPr>
          <a:xfrm>
            <a:off x="586556" y="3789040"/>
            <a:ext cx="5857652" cy="720080"/>
          </a:xfrm>
          <a:prstGeom prst="rect">
            <a:avLst/>
          </a:prstGeom>
        </p:spPr>
        <p:txBody>
          <a:bodyPr>
            <a:normAutofit/>
          </a:bodyPr>
          <a:lstStyle>
            <a:lvl1pPr algn="l">
              <a:defRPr sz="3600" baseline="0">
                <a:solidFill>
                  <a:schemeClr val="bg1"/>
                </a:solidFill>
              </a:defRPr>
            </a:lvl1pPr>
          </a:lstStyle>
          <a:p>
            <a:r>
              <a:rPr lang="en-US" dirty="0"/>
              <a:t>Pensions Divider</a:t>
            </a:r>
            <a:endParaRPr lang="en-ZA" dirty="0"/>
          </a:p>
        </p:txBody>
      </p:sp>
      <p:sp>
        <p:nvSpPr>
          <p:cNvPr id="19" name="Subtitle 2"/>
          <p:cNvSpPr>
            <a:spLocks noGrp="1"/>
          </p:cNvSpPr>
          <p:nvPr>
            <p:ph type="subTitle" idx="1" hasCustomPrompt="1"/>
          </p:nvPr>
        </p:nvSpPr>
        <p:spPr>
          <a:xfrm>
            <a:off x="585812" y="4437112"/>
            <a:ext cx="5858396" cy="576064"/>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 here</a:t>
            </a:r>
            <a:endParaRPr lang="en-ZA" dirty="0"/>
          </a:p>
        </p:txBody>
      </p:sp>
      <p:sp>
        <p:nvSpPr>
          <p:cNvPr id="10"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ARM © 2018</a:t>
            </a:r>
            <a:endParaRPr lang="en-ZA" dirty="0"/>
          </a:p>
        </p:txBody>
      </p:sp>
      <p:pic>
        <p:nvPicPr>
          <p:cNvPr id="7" name="Picture 2" descr="\\jhbdata01\Clients A-M\A\ARM\ARM PPT\Elements from Studio\Divisional Logos Normal &amp; Reversed\PENSION.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61586" y="6157361"/>
            <a:ext cx="1404493" cy="64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435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Divider Slide Opt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le 1"/>
          <p:cNvSpPr>
            <a:spLocks noGrp="1"/>
          </p:cNvSpPr>
          <p:nvPr>
            <p:ph type="ctrTitle" hasCustomPrompt="1"/>
          </p:nvPr>
        </p:nvSpPr>
        <p:spPr>
          <a:xfrm>
            <a:off x="586556" y="3789040"/>
            <a:ext cx="5857652" cy="720080"/>
          </a:xfrm>
          <a:prstGeom prst="rect">
            <a:avLst/>
          </a:prstGeom>
        </p:spPr>
        <p:txBody>
          <a:bodyPr>
            <a:normAutofit/>
          </a:bodyPr>
          <a:lstStyle>
            <a:lvl1pPr algn="l">
              <a:defRPr sz="3600">
                <a:solidFill>
                  <a:schemeClr val="bg1"/>
                </a:solidFill>
              </a:defRPr>
            </a:lvl1pPr>
          </a:lstStyle>
          <a:p>
            <a:r>
              <a:rPr lang="en-US" dirty="0"/>
              <a:t>Alt Divider heading</a:t>
            </a:r>
            <a:endParaRPr lang="en-ZA" dirty="0"/>
          </a:p>
        </p:txBody>
      </p:sp>
      <p:sp>
        <p:nvSpPr>
          <p:cNvPr id="12" name="Subtitle 2"/>
          <p:cNvSpPr>
            <a:spLocks noGrp="1"/>
          </p:cNvSpPr>
          <p:nvPr>
            <p:ph type="subTitle" idx="1" hasCustomPrompt="1"/>
          </p:nvPr>
        </p:nvSpPr>
        <p:spPr>
          <a:xfrm>
            <a:off x="585812" y="4437112"/>
            <a:ext cx="5858396" cy="576064"/>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 here</a:t>
            </a:r>
            <a:endParaRPr lang="en-ZA" dirty="0"/>
          </a:p>
        </p:txBody>
      </p:sp>
      <p:sp>
        <p:nvSpPr>
          <p:cNvPr id="9"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ARM © 2018</a:t>
            </a:r>
            <a:endParaRPr lang="en-ZA" dirty="0"/>
          </a:p>
        </p:txBody>
      </p:sp>
      <p:pic>
        <p:nvPicPr>
          <p:cNvPr id="7" name="Picture 2" descr="\\jhbdata01\Clients A-M\A\ARM\ARM PPT\Elements from Studio\Divisional Logos Normal &amp; Reversed\PENSION.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61586" y="6157361"/>
            <a:ext cx="1404493" cy="64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135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Slide Opt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itle 1"/>
          <p:cNvSpPr>
            <a:spLocks noGrp="1"/>
          </p:cNvSpPr>
          <p:nvPr>
            <p:ph type="ctrTitle" hasCustomPrompt="1"/>
          </p:nvPr>
        </p:nvSpPr>
        <p:spPr>
          <a:xfrm>
            <a:off x="586556" y="3789040"/>
            <a:ext cx="5857652" cy="720080"/>
          </a:xfrm>
          <a:prstGeom prst="rect">
            <a:avLst/>
          </a:prstGeom>
        </p:spPr>
        <p:txBody>
          <a:bodyPr>
            <a:normAutofit/>
          </a:bodyPr>
          <a:lstStyle>
            <a:lvl1pPr algn="l">
              <a:defRPr sz="3600">
                <a:solidFill>
                  <a:schemeClr val="bg1"/>
                </a:solidFill>
              </a:defRPr>
            </a:lvl1pPr>
          </a:lstStyle>
          <a:p>
            <a:r>
              <a:rPr lang="en-US" dirty="0"/>
              <a:t>Alt Divider heading</a:t>
            </a:r>
            <a:endParaRPr lang="en-ZA" dirty="0"/>
          </a:p>
        </p:txBody>
      </p:sp>
      <p:sp>
        <p:nvSpPr>
          <p:cNvPr id="12" name="Subtitle 2"/>
          <p:cNvSpPr>
            <a:spLocks noGrp="1"/>
          </p:cNvSpPr>
          <p:nvPr>
            <p:ph type="subTitle" idx="1" hasCustomPrompt="1"/>
          </p:nvPr>
        </p:nvSpPr>
        <p:spPr>
          <a:xfrm>
            <a:off x="585812" y="4437112"/>
            <a:ext cx="5858396" cy="576064"/>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 here</a:t>
            </a:r>
            <a:endParaRPr lang="en-ZA" dirty="0"/>
          </a:p>
        </p:txBody>
      </p:sp>
      <p:sp>
        <p:nvSpPr>
          <p:cNvPr id="9"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ARM © 2018</a:t>
            </a:r>
            <a:endParaRPr lang="en-ZA" dirty="0"/>
          </a:p>
        </p:txBody>
      </p:sp>
      <p:sp>
        <p:nvSpPr>
          <p:cNvPr id="10" name="Slide Number Placeholder 5"/>
          <p:cNvSpPr>
            <a:spLocks noGrp="1"/>
          </p:cNvSpPr>
          <p:nvPr>
            <p:ph type="sldNum" sz="quarter" idx="4"/>
          </p:nvPr>
        </p:nvSpPr>
        <p:spPr>
          <a:xfrm>
            <a:off x="8604448" y="6661869"/>
            <a:ext cx="539552" cy="196131"/>
          </a:xfrm>
          <a:prstGeom prst="rect">
            <a:avLst/>
          </a:prstGeom>
        </p:spPr>
        <p:txBody>
          <a:bodyPr vert="horz" lIns="91440" tIns="45720" rIns="91440" bIns="45720" rtlCol="0" anchor="ctr"/>
          <a:lstStyle>
            <a:lvl1pPr algn="r">
              <a:defRPr sz="1200">
                <a:solidFill>
                  <a:schemeClr val="tx1">
                    <a:tint val="75000"/>
                  </a:schemeClr>
                </a:solidFill>
              </a:defRPr>
            </a:lvl1pPr>
          </a:lstStyle>
          <a:p>
            <a:fld id="{4EBEEA5B-591D-4C2E-A069-4A467A1A6B78}" type="slidenum">
              <a:rPr lang="en-ZA" smtClean="0"/>
              <a:pPr/>
              <a:t>‹#›</a:t>
            </a:fld>
            <a:r>
              <a:rPr lang="en-ZA" dirty="0"/>
              <a:t>;</a:t>
            </a:r>
          </a:p>
        </p:txBody>
      </p:sp>
      <p:pic>
        <p:nvPicPr>
          <p:cNvPr id="13" name="Picture 2" descr="\\jhbdata01\Clients A-M\A\ARM\ARM PPT\Elements from Studio\Divisional Logos Normal &amp; Reversed\PENSION.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61586" y="6157361"/>
            <a:ext cx="1404493" cy="64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809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Slide Opt 1">
    <p:bg>
      <p:bgPr>
        <a:solidFill>
          <a:srgbClr val="A8005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2069976"/>
            <a:ext cx="3600400" cy="782960"/>
          </a:xfrm>
          <a:prstGeom prst="rect">
            <a:avLst/>
          </a:prstGeom>
        </p:spPr>
        <p:txBody>
          <a:bodyPr>
            <a:noAutofit/>
          </a:bodyPr>
          <a:lstStyle>
            <a:lvl1pPr>
              <a:lnSpc>
                <a:spcPct val="100000"/>
              </a:lnSpc>
              <a:defRPr sz="6000" i="0">
                <a:solidFill>
                  <a:srgbClr val="000000"/>
                </a:solidFill>
              </a:defRPr>
            </a:lvl1pPr>
          </a:lstStyle>
          <a:p>
            <a:r>
              <a:rPr lang="en-US" dirty="0"/>
              <a:t>Thank you</a:t>
            </a:r>
            <a:endParaRPr lang="en-ZA" dirty="0"/>
          </a:p>
        </p:txBody>
      </p:sp>
      <p:sp>
        <p:nvSpPr>
          <p:cNvPr id="9" name="Rectangle 8"/>
          <p:cNvSpPr/>
          <p:nvPr userDrawn="1"/>
        </p:nvSpPr>
        <p:spPr>
          <a:xfrm>
            <a:off x="180132" y="3212976"/>
            <a:ext cx="8784976" cy="3456384"/>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2" descr="\\jhbdata01\Clients A-M\A\ARM\ARM PPT\Elements from Studio\Divisional Logos Normal &amp; Reversed\PENSION.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52424" y="3731351"/>
            <a:ext cx="1856887" cy="84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4623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bout our Brand Slide 2">
    <p:spTree>
      <p:nvGrpSpPr>
        <p:cNvPr id="1" name=""/>
        <p:cNvGrpSpPr/>
        <p:nvPr/>
      </p:nvGrpSpPr>
      <p:grpSpPr>
        <a:xfrm>
          <a:off x="0" y="0"/>
          <a:ext cx="0" cy="0"/>
          <a:chOff x="0" y="0"/>
          <a:chExt cx="0" cy="0"/>
        </a:xfrm>
      </p:grpSpPr>
      <p:pic>
        <p:nvPicPr>
          <p:cNvPr id="5" name="Picture 4" descr="117225892.jpg"/>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Rectangle 3"/>
          <p:cNvSpPr/>
          <p:nvPr userDrawn="1"/>
        </p:nvSpPr>
        <p:spPr>
          <a:xfrm>
            <a:off x="154396" y="3541349"/>
            <a:ext cx="8856984" cy="3170022"/>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p:cNvSpPr txBox="1"/>
          <p:nvPr userDrawn="1"/>
        </p:nvSpPr>
        <p:spPr>
          <a:xfrm>
            <a:off x="539552" y="4149080"/>
            <a:ext cx="8280920" cy="1354217"/>
          </a:xfrm>
          <a:prstGeom prst="rect">
            <a:avLst/>
          </a:prstGeom>
          <a:noFill/>
        </p:spPr>
        <p:txBody>
          <a:bodyPr wrap="square" rtlCol="0">
            <a:spAutoFit/>
          </a:bodyPr>
          <a:lstStyle/>
          <a:p>
            <a:r>
              <a:rPr lang="en-ZA" sz="4100" dirty="0">
                <a:solidFill>
                  <a:srgbClr val="000000"/>
                </a:solidFill>
                <a:latin typeface="+mj-lt"/>
              </a:rPr>
              <a:t>Whatever</a:t>
            </a:r>
            <a:r>
              <a:rPr lang="en-ZA" sz="4100" baseline="0" dirty="0">
                <a:solidFill>
                  <a:srgbClr val="000000"/>
                </a:solidFill>
                <a:latin typeface="+mj-lt"/>
              </a:rPr>
              <a:t> your investing ambitions, we remain the </a:t>
            </a:r>
            <a:r>
              <a:rPr lang="en-ZA" sz="4100" i="1" baseline="0" dirty="0">
                <a:solidFill>
                  <a:srgbClr val="000000"/>
                </a:solidFill>
                <a:latin typeface="+mj-lt"/>
              </a:rPr>
              <a:t>solid foundation.</a:t>
            </a:r>
            <a:endParaRPr lang="en-ZA" sz="4100" i="1" dirty="0">
              <a:solidFill>
                <a:srgbClr val="000000"/>
              </a:solidFill>
              <a:latin typeface="+mj-lt"/>
            </a:endParaRPr>
          </a:p>
        </p:txBody>
      </p:sp>
    </p:spTree>
    <p:extLst>
      <p:ext uri="{BB962C8B-B14F-4D97-AF65-F5344CB8AC3E}">
        <p14:creationId xmlns:p14="http://schemas.microsoft.com/office/powerpoint/2010/main" val="3299539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Slide Opt 2">
    <p:bg>
      <p:bgRef idx="1001">
        <a:schemeClr val="bg1"/>
      </p:bgRef>
    </p:bg>
    <p:spTree>
      <p:nvGrpSpPr>
        <p:cNvPr id="1" name=""/>
        <p:cNvGrpSpPr/>
        <p:nvPr/>
      </p:nvGrpSpPr>
      <p:grpSpPr>
        <a:xfrm>
          <a:off x="0" y="0"/>
          <a:ext cx="0" cy="0"/>
          <a:chOff x="0" y="0"/>
          <a:chExt cx="0" cy="0"/>
        </a:xfrm>
      </p:grpSpPr>
      <p:pic>
        <p:nvPicPr>
          <p:cNvPr id="7" name="Picture 6" descr="109842570._02jpg"/>
          <p:cNvPicPr>
            <a:picLocks noChangeAspect="1"/>
          </p:cNvPicPr>
          <p:nvPr userDrawn="1"/>
        </p:nvPicPr>
        <p:blipFill rotWithShape="1">
          <a:blip r:embed="rId2" cstate="email">
            <a:extLst>
              <a:ext uri="{28A0092B-C50C-407E-A947-70E740481C1C}">
                <a14:useLocalDpi xmlns:a14="http://schemas.microsoft.com/office/drawing/2010/main"/>
              </a:ext>
            </a:extLst>
          </a:blip>
          <a:srcRect t="-113" b="-1"/>
          <a:stretch/>
        </p:blipFill>
        <p:spPr>
          <a:xfrm>
            <a:off x="0" y="0"/>
            <a:ext cx="9144000" cy="6876605"/>
          </a:xfrm>
          <a:prstGeom prst="rect">
            <a:avLst/>
          </a:prstGeom>
        </p:spPr>
      </p:pic>
      <p:sp>
        <p:nvSpPr>
          <p:cNvPr id="8" name="Rectangle 7"/>
          <p:cNvSpPr/>
          <p:nvPr userDrawn="1"/>
        </p:nvSpPr>
        <p:spPr>
          <a:xfrm>
            <a:off x="179512" y="188640"/>
            <a:ext cx="8784976" cy="3168352"/>
          </a:xfrm>
          <a:prstGeom prst="rect">
            <a:avLst/>
          </a:prstGeom>
          <a:solidFill>
            <a:srgbClr val="EEEB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ZA"/>
              <a:t>ARM © 2018</a:t>
            </a:r>
            <a:endParaRPr lang="en-ZA" dirty="0"/>
          </a:p>
        </p:txBody>
      </p:sp>
      <p:sp>
        <p:nvSpPr>
          <p:cNvPr id="12" name="Title 1"/>
          <p:cNvSpPr>
            <a:spLocks noGrp="1"/>
          </p:cNvSpPr>
          <p:nvPr>
            <p:ph type="title" hasCustomPrompt="1"/>
          </p:nvPr>
        </p:nvSpPr>
        <p:spPr>
          <a:xfrm>
            <a:off x="395536" y="2069976"/>
            <a:ext cx="3600400" cy="782960"/>
          </a:xfrm>
          <a:prstGeom prst="rect">
            <a:avLst/>
          </a:prstGeom>
        </p:spPr>
        <p:txBody>
          <a:bodyPr>
            <a:noAutofit/>
          </a:bodyPr>
          <a:lstStyle>
            <a:lvl1pPr>
              <a:lnSpc>
                <a:spcPct val="100000"/>
              </a:lnSpc>
              <a:defRPr sz="6000" i="0">
                <a:solidFill>
                  <a:srgbClr val="000000"/>
                </a:solidFill>
              </a:defRPr>
            </a:lvl1pPr>
          </a:lstStyle>
          <a:p>
            <a:r>
              <a:rPr lang="en-US" dirty="0"/>
              <a:t>Thank you</a:t>
            </a:r>
            <a:endParaRPr lang="en-ZA" dirty="0"/>
          </a:p>
        </p:txBody>
      </p:sp>
      <p:pic>
        <p:nvPicPr>
          <p:cNvPr id="10" name="Picture 2" descr="\\jhbdata01\Clients A-M\A\ARM\ARM PPT\Elements from Studio\Divisional Logos Normal &amp; Reversed\PENSION.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600367" y="764704"/>
            <a:ext cx="1856887" cy="84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9848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our Brand Slide 3">
    <p:spTree>
      <p:nvGrpSpPr>
        <p:cNvPr id="1" name=""/>
        <p:cNvGrpSpPr/>
        <p:nvPr/>
      </p:nvGrpSpPr>
      <p:grpSpPr>
        <a:xfrm>
          <a:off x="0" y="0"/>
          <a:ext cx="0" cy="0"/>
          <a:chOff x="0" y="0"/>
          <a:chExt cx="0" cy="0"/>
        </a:xfrm>
      </p:grpSpPr>
      <p:sp>
        <p:nvSpPr>
          <p:cNvPr id="4" name="Rectangle 3"/>
          <p:cNvSpPr/>
          <p:nvPr userDrawn="1"/>
        </p:nvSpPr>
        <p:spPr>
          <a:xfrm>
            <a:off x="-23446" y="0"/>
            <a:ext cx="9216000" cy="6858000"/>
          </a:xfrm>
          <a:prstGeom prst="rect">
            <a:avLst/>
          </a:prstGeom>
          <a:solidFill>
            <a:srgbClr val="576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ARM © 2013</a:t>
            </a:r>
          </a:p>
        </p:txBody>
      </p:sp>
      <p:sp>
        <p:nvSpPr>
          <p:cNvPr id="2" name="TextBox 1"/>
          <p:cNvSpPr txBox="1"/>
          <p:nvPr userDrawn="1"/>
        </p:nvSpPr>
        <p:spPr>
          <a:xfrm>
            <a:off x="755576" y="946463"/>
            <a:ext cx="4608512" cy="2554545"/>
          </a:xfrm>
          <a:prstGeom prst="rect">
            <a:avLst/>
          </a:prstGeom>
          <a:noFill/>
        </p:spPr>
        <p:txBody>
          <a:bodyPr wrap="square" rtlCol="0">
            <a:spAutoFit/>
          </a:bodyPr>
          <a:lstStyle/>
          <a:p>
            <a:r>
              <a:rPr lang="en-ZA" sz="8000" i="1" dirty="0">
                <a:solidFill>
                  <a:schemeClr val="tx2"/>
                </a:solidFill>
                <a:latin typeface="Times New Roman" pitchFamily="18" charset="0"/>
                <a:cs typeface="Times New Roman" pitchFamily="18" charset="0"/>
              </a:rPr>
              <a:t>Realising Ambitions.</a:t>
            </a:r>
          </a:p>
        </p:txBody>
      </p:sp>
      <p:sp>
        <p:nvSpPr>
          <p:cNvPr id="3" name="Rectangle 2"/>
          <p:cNvSpPr/>
          <p:nvPr userDrawn="1"/>
        </p:nvSpPr>
        <p:spPr>
          <a:xfrm>
            <a:off x="154396" y="4197642"/>
            <a:ext cx="8856984" cy="2473388"/>
          </a:xfrm>
          <a:prstGeom prst="rect">
            <a:avLst/>
          </a:prstGeom>
          <a:solidFill>
            <a:srgbClr val="44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userDrawn="1"/>
        </p:nvSpPr>
        <p:spPr>
          <a:xfrm>
            <a:off x="539552" y="4595644"/>
            <a:ext cx="7848872" cy="1877437"/>
          </a:xfrm>
          <a:prstGeom prst="rect">
            <a:avLst/>
          </a:prstGeom>
          <a:noFill/>
        </p:spPr>
        <p:txBody>
          <a:bodyPr wrap="square" rtlCol="0">
            <a:spAutoFit/>
          </a:bodyPr>
          <a:lstStyle/>
          <a:p>
            <a:r>
              <a:rPr lang="en-ZA" sz="2400" dirty="0">
                <a:solidFill>
                  <a:schemeClr val="accent1">
                    <a:lumMod val="40000"/>
                    <a:lumOff val="60000"/>
                  </a:schemeClr>
                </a:solidFill>
                <a:latin typeface="+mn-lt"/>
                <a:cs typeface="Arial" pitchFamily="34" charset="0"/>
              </a:rPr>
              <a:t>At ARM,</a:t>
            </a:r>
            <a:r>
              <a:rPr lang="en-ZA" sz="2400" baseline="0" dirty="0">
                <a:solidFill>
                  <a:schemeClr val="accent1">
                    <a:lumMod val="40000"/>
                    <a:lumOff val="60000"/>
                  </a:schemeClr>
                </a:solidFill>
                <a:latin typeface="+mn-lt"/>
                <a:cs typeface="Arial" pitchFamily="34" charset="0"/>
              </a:rPr>
              <a:t> this is the driving force behind the work that we do for our clients.</a:t>
            </a:r>
          </a:p>
          <a:p>
            <a:endParaRPr lang="en-ZA" sz="2400" baseline="0" dirty="0">
              <a:solidFill>
                <a:schemeClr val="accent1">
                  <a:lumMod val="40000"/>
                  <a:lumOff val="60000"/>
                </a:schemeClr>
              </a:solidFill>
              <a:latin typeface="Arial" pitchFamily="34" charset="0"/>
              <a:cs typeface="Arial" pitchFamily="34" charset="0"/>
            </a:endParaRPr>
          </a:p>
          <a:p>
            <a:r>
              <a:rPr lang="en-ZA" sz="4400" i="1" baseline="0" dirty="0">
                <a:solidFill>
                  <a:schemeClr val="accent1">
                    <a:lumMod val="40000"/>
                    <a:lumOff val="60000"/>
                  </a:schemeClr>
                </a:solidFill>
                <a:latin typeface="Times New Roman" pitchFamily="18" charset="0"/>
                <a:cs typeface="Times New Roman" pitchFamily="18" charset="0"/>
              </a:rPr>
              <a:t>What are your ambitions?</a:t>
            </a:r>
            <a:endParaRPr lang="en-ZA" sz="4400" i="1"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0390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bout our Brand Slide 3">
    <p:spTree>
      <p:nvGrpSpPr>
        <p:cNvPr id="1" name=""/>
        <p:cNvGrpSpPr/>
        <p:nvPr/>
      </p:nvGrpSpPr>
      <p:grpSpPr>
        <a:xfrm>
          <a:off x="0" y="0"/>
          <a:ext cx="0" cy="0"/>
          <a:chOff x="0" y="0"/>
          <a:chExt cx="0" cy="0"/>
        </a:xfrm>
      </p:grpSpPr>
      <p:sp>
        <p:nvSpPr>
          <p:cNvPr id="4" name="Rectangle 3"/>
          <p:cNvSpPr/>
          <p:nvPr userDrawn="1"/>
        </p:nvSpPr>
        <p:spPr>
          <a:xfrm>
            <a:off x="-23446" y="0"/>
            <a:ext cx="9216000" cy="6858000"/>
          </a:xfrm>
          <a:prstGeom prst="rect">
            <a:avLst/>
          </a:prstGeom>
          <a:solidFill>
            <a:srgbClr val="4F7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ARM © 2013</a:t>
            </a:r>
          </a:p>
        </p:txBody>
      </p:sp>
      <p:sp>
        <p:nvSpPr>
          <p:cNvPr id="2" name="TextBox 1"/>
          <p:cNvSpPr txBox="1"/>
          <p:nvPr userDrawn="1"/>
        </p:nvSpPr>
        <p:spPr>
          <a:xfrm>
            <a:off x="611560" y="1870953"/>
            <a:ext cx="7848872" cy="2062103"/>
          </a:xfrm>
          <a:prstGeom prst="rect">
            <a:avLst/>
          </a:prstGeom>
          <a:noFill/>
        </p:spPr>
        <p:txBody>
          <a:bodyPr wrap="square" rtlCol="0">
            <a:spAutoFit/>
          </a:bodyPr>
          <a:lstStyle/>
          <a:p>
            <a:pPr algn="ctr"/>
            <a:r>
              <a:rPr lang="en-ZA" sz="4400" i="1" dirty="0">
                <a:solidFill>
                  <a:schemeClr val="tx2"/>
                </a:solidFill>
                <a:latin typeface="Times New Roman" pitchFamily="18" charset="0"/>
                <a:cs typeface="Times New Roman" pitchFamily="18" charset="0"/>
              </a:rPr>
              <a:t>Ambition</a:t>
            </a:r>
            <a:r>
              <a:rPr lang="en-ZA" sz="4400" i="1" baseline="0" dirty="0">
                <a:solidFill>
                  <a:schemeClr val="tx2"/>
                </a:solidFill>
                <a:latin typeface="Times New Roman" pitchFamily="18" charset="0"/>
                <a:cs typeface="Times New Roman" pitchFamily="18" charset="0"/>
              </a:rPr>
              <a:t> never comes to an end.</a:t>
            </a:r>
          </a:p>
          <a:p>
            <a:pPr algn="ctr"/>
            <a:endParaRPr lang="en-ZA" sz="4400" i="1" baseline="0" dirty="0">
              <a:solidFill>
                <a:schemeClr val="tx2"/>
              </a:solidFill>
              <a:latin typeface="Times New Roman" pitchFamily="18" charset="0"/>
              <a:cs typeface="Times New Roman" pitchFamily="18" charset="0"/>
            </a:endParaRPr>
          </a:p>
          <a:p>
            <a:pPr algn="l"/>
            <a:r>
              <a:rPr lang="en-ZA" sz="2000" i="0" baseline="0" dirty="0">
                <a:solidFill>
                  <a:schemeClr val="accent2">
                    <a:lumMod val="40000"/>
                    <a:lumOff val="60000"/>
                  </a:schemeClr>
                </a:solidFill>
                <a:latin typeface="+mn-lt"/>
                <a:cs typeface="Arial" pitchFamily="34" charset="0"/>
              </a:rPr>
              <a:t>At ARM we recognise this. We understand that as you work through</a:t>
            </a:r>
          </a:p>
          <a:p>
            <a:pPr algn="l"/>
            <a:r>
              <a:rPr lang="en-ZA" sz="2000" i="0" baseline="0" dirty="0">
                <a:solidFill>
                  <a:schemeClr val="accent2">
                    <a:lumMod val="40000"/>
                    <a:lumOff val="60000"/>
                  </a:schemeClr>
                </a:solidFill>
                <a:latin typeface="+mn-lt"/>
                <a:cs typeface="Arial" pitchFamily="34" charset="0"/>
              </a:rPr>
              <a:t>the seasons of your life, that your ambitions grow and change.</a:t>
            </a:r>
            <a:endParaRPr lang="en-ZA" sz="2000" i="0" dirty="0">
              <a:solidFill>
                <a:schemeClr val="accent2">
                  <a:lumMod val="40000"/>
                  <a:lumOff val="60000"/>
                </a:schemeClr>
              </a:solidFill>
              <a:latin typeface="+mn-lt"/>
              <a:cs typeface="Arial" pitchFamily="34" charset="0"/>
            </a:endParaRPr>
          </a:p>
        </p:txBody>
      </p:sp>
      <p:sp>
        <p:nvSpPr>
          <p:cNvPr id="3" name="Rectangle 2"/>
          <p:cNvSpPr/>
          <p:nvPr userDrawn="1"/>
        </p:nvSpPr>
        <p:spPr>
          <a:xfrm>
            <a:off x="164086" y="4197642"/>
            <a:ext cx="8856984" cy="2473388"/>
          </a:xfrm>
          <a:prstGeom prst="rect">
            <a:avLst/>
          </a:prstGeom>
          <a:solidFill>
            <a:srgbClr val="37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endParaRPr lang="en-ZA" sz="2400" dirty="0">
              <a:solidFill>
                <a:schemeClr val="accent1">
                  <a:lumMod val="40000"/>
                  <a:lumOff val="60000"/>
                </a:schemeClr>
              </a:solidFill>
              <a:latin typeface="Arial" pitchFamily="34" charset="0"/>
              <a:cs typeface="Arial" pitchFamily="34" charset="0"/>
            </a:endParaRPr>
          </a:p>
        </p:txBody>
      </p:sp>
      <p:sp>
        <p:nvSpPr>
          <p:cNvPr id="7" name="TextBox 6"/>
          <p:cNvSpPr txBox="1"/>
          <p:nvPr userDrawn="1"/>
        </p:nvSpPr>
        <p:spPr>
          <a:xfrm>
            <a:off x="611560" y="4797152"/>
            <a:ext cx="7848872" cy="147732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a:solidFill>
                  <a:schemeClr val="accent2">
                    <a:lumMod val="60000"/>
                    <a:lumOff val="40000"/>
                  </a:schemeClr>
                </a:solidFill>
                <a:latin typeface="+mn-lt"/>
                <a:cs typeface="Arial" pitchFamily="34" charset="0"/>
              </a:rPr>
              <a:t>Your goals and ambitions may change as the seasons of your life progress, but we remain</a:t>
            </a:r>
            <a:r>
              <a:rPr lang="en-ZA" sz="2400" baseline="0" dirty="0">
                <a:solidFill>
                  <a:schemeClr val="accent2">
                    <a:lumMod val="60000"/>
                    <a:lumOff val="40000"/>
                  </a:schemeClr>
                </a:solidFill>
                <a:latin typeface="+mn-lt"/>
                <a:cs typeface="Arial" pitchFamily="34" charset="0"/>
              </a:rPr>
              <a:t> the solid foundation on which your future is built.</a:t>
            </a:r>
            <a:endParaRPr lang="en-ZA" sz="2400" dirty="0">
              <a:solidFill>
                <a:schemeClr val="accent2">
                  <a:lumMod val="60000"/>
                  <a:lumOff val="40000"/>
                </a:schemeClr>
              </a:solidFill>
              <a:latin typeface="+mn-lt"/>
              <a:cs typeface="Arial" pitchFamily="34" charset="0"/>
            </a:endParaRPr>
          </a:p>
          <a:p>
            <a:endParaRPr lang="en-ZA" dirty="0">
              <a:latin typeface="+mn-lt"/>
            </a:endParaRPr>
          </a:p>
        </p:txBody>
      </p:sp>
    </p:spTree>
    <p:extLst>
      <p:ext uri="{BB962C8B-B14F-4D97-AF65-F5344CB8AC3E}">
        <p14:creationId xmlns:p14="http://schemas.microsoft.com/office/powerpoint/2010/main" val="89634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About our Brand Slide 3">
    <p:spTree>
      <p:nvGrpSpPr>
        <p:cNvPr id="1" name=""/>
        <p:cNvGrpSpPr/>
        <p:nvPr/>
      </p:nvGrpSpPr>
      <p:grpSpPr>
        <a:xfrm>
          <a:off x="0" y="0"/>
          <a:ext cx="0" cy="0"/>
          <a:chOff x="0" y="0"/>
          <a:chExt cx="0" cy="0"/>
        </a:xfrm>
      </p:grpSpPr>
      <p:sp>
        <p:nvSpPr>
          <p:cNvPr id="4" name="Rectangle 3"/>
          <p:cNvSpPr/>
          <p:nvPr userDrawn="1"/>
        </p:nvSpPr>
        <p:spPr>
          <a:xfrm>
            <a:off x="-72000" y="0"/>
            <a:ext cx="9216000" cy="6858000"/>
          </a:xfrm>
          <a:prstGeom prst="rect">
            <a:avLst/>
          </a:prstGeom>
          <a:solidFill>
            <a:srgbClr val="576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119227" y="0"/>
            <a:ext cx="8856984" cy="2882553"/>
          </a:xfrm>
          <a:prstGeom prst="rect">
            <a:avLst/>
          </a:prstGeom>
          <a:solidFill>
            <a:srgbClr val="445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ARM © 2013</a:t>
            </a:r>
          </a:p>
        </p:txBody>
      </p:sp>
      <p:sp>
        <p:nvSpPr>
          <p:cNvPr id="2" name="TextBox 1"/>
          <p:cNvSpPr txBox="1"/>
          <p:nvPr userDrawn="1"/>
        </p:nvSpPr>
        <p:spPr>
          <a:xfrm>
            <a:off x="683568" y="1988840"/>
            <a:ext cx="4608512" cy="584775"/>
          </a:xfrm>
          <a:prstGeom prst="rect">
            <a:avLst/>
          </a:prstGeom>
          <a:noFill/>
        </p:spPr>
        <p:txBody>
          <a:bodyPr wrap="square" rtlCol="0">
            <a:spAutoFit/>
          </a:bodyPr>
          <a:lstStyle/>
          <a:p>
            <a:r>
              <a:rPr lang="en-ZA" sz="3200" i="0" dirty="0">
                <a:solidFill>
                  <a:schemeClr val="accent1">
                    <a:lumMod val="40000"/>
                    <a:lumOff val="60000"/>
                  </a:schemeClr>
                </a:solidFill>
                <a:latin typeface="+mn-lt"/>
                <a:cs typeface="Arial" pitchFamily="34" charset="0"/>
              </a:rPr>
              <a:t>Our Vision</a:t>
            </a:r>
          </a:p>
        </p:txBody>
      </p:sp>
      <p:sp>
        <p:nvSpPr>
          <p:cNvPr id="5" name="TextBox 4"/>
          <p:cNvSpPr txBox="1"/>
          <p:nvPr userDrawn="1"/>
        </p:nvSpPr>
        <p:spPr>
          <a:xfrm>
            <a:off x="683568" y="3515910"/>
            <a:ext cx="7848872" cy="2657138"/>
          </a:xfrm>
          <a:prstGeom prst="rect">
            <a:avLst/>
          </a:prstGeom>
          <a:noFill/>
        </p:spPr>
        <p:txBody>
          <a:bodyPr wrap="square" rtlCol="0">
            <a:spAutoFit/>
          </a:bodyPr>
          <a:lstStyle/>
          <a:p>
            <a:pPr>
              <a:lnSpc>
                <a:spcPts val="5000"/>
              </a:lnSpc>
            </a:pPr>
            <a:r>
              <a:rPr lang="en-ZA" sz="4600" i="0" dirty="0">
                <a:solidFill>
                  <a:schemeClr val="accent1">
                    <a:lumMod val="40000"/>
                    <a:lumOff val="60000"/>
                  </a:schemeClr>
                </a:solidFill>
                <a:latin typeface="Times New Roman" pitchFamily="18" charset="0"/>
                <a:cs typeface="Times New Roman" pitchFamily="18" charset="0"/>
              </a:rPr>
              <a:t>To</a:t>
            </a:r>
            <a:r>
              <a:rPr lang="en-ZA" sz="4600" i="0" baseline="0" dirty="0">
                <a:solidFill>
                  <a:schemeClr val="accent1">
                    <a:lumMod val="40000"/>
                    <a:lumOff val="60000"/>
                  </a:schemeClr>
                </a:solidFill>
                <a:latin typeface="Times New Roman" pitchFamily="18" charset="0"/>
                <a:cs typeface="Times New Roman" pitchFamily="18" charset="0"/>
              </a:rPr>
              <a:t> be the preferred financial partner in West Africa; providing access to </a:t>
            </a:r>
            <a:r>
              <a:rPr lang="en-ZA" sz="4600" i="1" baseline="0" dirty="0">
                <a:solidFill>
                  <a:schemeClr val="accent1">
                    <a:lumMod val="40000"/>
                    <a:lumOff val="60000"/>
                  </a:schemeClr>
                </a:solidFill>
                <a:latin typeface="Times New Roman" pitchFamily="18" charset="0"/>
                <a:cs typeface="Times New Roman" pitchFamily="18" charset="0"/>
              </a:rPr>
              <a:t>global wealth creation opportunities.</a:t>
            </a:r>
            <a:endParaRPr lang="en-ZA" sz="4600" i="1" dirty="0">
              <a:solidFill>
                <a:schemeClr val="accent1">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7463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About our Brand Slide 3">
    <p:spTree>
      <p:nvGrpSpPr>
        <p:cNvPr id="1" name=""/>
        <p:cNvGrpSpPr/>
        <p:nvPr/>
      </p:nvGrpSpPr>
      <p:grpSpPr>
        <a:xfrm>
          <a:off x="0" y="0"/>
          <a:ext cx="0" cy="0"/>
          <a:chOff x="0" y="0"/>
          <a:chExt cx="0" cy="0"/>
        </a:xfrm>
      </p:grpSpPr>
      <p:sp>
        <p:nvSpPr>
          <p:cNvPr id="4" name="Rectangle 3"/>
          <p:cNvSpPr/>
          <p:nvPr userDrawn="1"/>
        </p:nvSpPr>
        <p:spPr>
          <a:xfrm>
            <a:off x="-72000" y="0"/>
            <a:ext cx="9216000" cy="6858000"/>
          </a:xfrm>
          <a:prstGeom prst="rect">
            <a:avLst/>
          </a:prstGeom>
          <a:solidFill>
            <a:srgbClr val="6E2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119227" y="0"/>
            <a:ext cx="8856984" cy="2882553"/>
          </a:xfrm>
          <a:prstGeom prst="rect">
            <a:avLst/>
          </a:prstGeom>
          <a:solidFill>
            <a:srgbClr val="52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ARM © 2013</a:t>
            </a:r>
          </a:p>
        </p:txBody>
      </p:sp>
      <p:sp>
        <p:nvSpPr>
          <p:cNvPr id="2" name="TextBox 1"/>
          <p:cNvSpPr txBox="1"/>
          <p:nvPr userDrawn="1"/>
        </p:nvSpPr>
        <p:spPr>
          <a:xfrm>
            <a:off x="683568" y="1988840"/>
            <a:ext cx="4608512" cy="584775"/>
          </a:xfrm>
          <a:prstGeom prst="rect">
            <a:avLst/>
          </a:prstGeom>
          <a:noFill/>
        </p:spPr>
        <p:txBody>
          <a:bodyPr wrap="square" rtlCol="0">
            <a:spAutoFit/>
          </a:bodyPr>
          <a:lstStyle/>
          <a:p>
            <a:r>
              <a:rPr lang="en-ZA" sz="3200" i="0" dirty="0">
                <a:solidFill>
                  <a:schemeClr val="accent5">
                    <a:lumMod val="20000"/>
                    <a:lumOff val="80000"/>
                  </a:schemeClr>
                </a:solidFill>
                <a:latin typeface="+mn-lt"/>
                <a:cs typeface="Arial" pitchFamily="34" charset="0"/>
              </a:rPr>
              <a:t>Our Mission</a:t>
            </a:r>
          </a:p>
        </p:txBody>
      </p:sp>
      <p:sp>
        <p:nvSpPr>
          <p:cNvPr id="5" name="TextBox 4"/>
          <p:cNvSpPr txBox="1"/>
          <p:nvPr userDrawn="1"/>
        </p:nvSpPr>
        <p:spPr>
          <a:xfrm>
            <a:off x="683568" y="3573016"/>
            <a:ext cx="7272808" cy="2657138"/>
          </a:xfrm>
          <a:prstGeom prst="rect">
            <a:avLst/>
          </a:prstGeom>
          <a:noFill/>
        </p:spPr>
        <p:txBody>
          <a:bodyPr wrap="square" rtlCol="0">
            <a:spAutoFit/>
          </a:bodyPr>
          <a:lstStyle/>
          <a:p>
            <a:pPr>
              <a:lnSpc>
                <a:spcPts val="5000"/>
              </a:lnSpc>
            </a:pPr>
            <a:r>
              <a:rPr lang="en-ZA" sz="4600" i="0" baseline="0" dirty="0">
                <a:solidFill>
                  <a:schemeClr val="accent5">
                    <a:lumMod val="20000"/>
                    <a:lumOff val="80000"/>
                  </a:schemeClr>
                </a:solidFill>
                <a:latin typeface="Times New Roman" pitchFamily="18" charset="0"/>
                <a:cs typeface="Times New Roman" pitchFamily="18" charset="0"/>
              </a:rPr>
              <a:t>We seek </a:t>
            </a:r>
            <a:r>
              <a:rPr lang="en-ZA" sz="4600" i="1" baseline="0" dirty="0">
                <a:solidFill>
                  <a:schemeClr val="accent5">
                    <a:lumMod val="20000"/>
                    <a:lumOff val="80000"/>
                  </a:schemeClr>
                </a:solidFill>
                <a:latin typeface="Times New Roman" pitchFamily="18" charset="0"/>
                <a:cs typeface="Times New Roman" pitchFamily="18" charset="0"/>
              </a:rPr>
              <a:t>optimum</a:t>
            </a:r>
            <a:r>
              <a:rPr lang="en-ZA" sz="4600" i="0" baseline="0" dirty="0">
                <a:solidFill>
                  <a:schemeClr val="accent5">
                    <a:lumMod val="20000"/>
                    <a:lumOff val="80000"/>
                  </a:schemeClr>
                </a:solidFill>
                <a:latin typeface="Times New Roman" pitchFamily="18" charset="0"/>
                <a:cs typeface="Times New Roman" pitchFamily="18" charset="0"/>
              </a:rPr>
              <a:t> wealth creation opportunities for those who entrust us with their assets.</a:t>
            </a:r>
            <a:endParaRPr lang="en-ZA" sz="4600" i="0" dirty="0">
              <a:solidFill>
                <a:schemeClr val="accent5">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0070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bout our Brand Slide 6">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2541" y="-27384"/>
            <a:ext cx="9176541" cy="6917352"/>
          </a:xfrm>
          <a:prstGeom prst="rect">
            <a:avLst/>
          </a:prstGeom>
        </p:spPr>
      </p:pic>
      <p:sp>
        <p:nvSpPr>
          <p:cNvPr id="6"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ARM © 2013</a:t>
            </a:r>
          </a:p>
        </p:txBody>
      </p:sp>
      <p:sp>
        <p:nvSpPr>
          <p:cNvPr id="4" name="Rectangle 3"/>
          <p:cNvSpPr/>
          <p:nvPr userDrawn="1"/>
        </p:nvSpPr>
        <p:spPr>
          <a:xfrm>
            <a:off x="164764" y="3507872"/>
            <a:ext cx="8820000" cy="3204000"/>
          </a:xfrm>
          <a:prstGeom prst="rect">
            <a:avLst/>
          </a:prstGeom>
          <a:solidFill>
            <a:srgbClr val="EEECE1">
              <a:alpha val="70000"/>
            </a:srgb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0" i="1" u="none" strike="noStrike" kern="0" cap="none" spc="0" normalizeH="0" baseline="0" noProof="0" dirty="0">
              <a:ln>
                <a:noFill/>
              </a:ln>
              <a:solidFill>
                <a:prstClr val="black"/>
              </a:solidFill>
              <a:effectLst/>
              <a:uLnTx/>
              <a:uFillTx/>
              <a:latin typeface="Baskerville Old Face" pitchFamily="18" charset="0"/>
              <a:ea typeface="+mn-ea"/>
              <a:cs typeface="+mn-cs"/>
            </a:endParaRPr>
          </a:p>
        </p:txBody>
      </p:sp>
      <p:sp>
        <p:nvSpPr>
          <p:cNvPr id="5" name="TextBox 4"/>
          <p:cNvSpPr txBox="1"/>
          <p:nvPr userDrawn="1"/>
        </p:nvSpPr>
        <p:spPr>
          <a:xfrm>
            <a:off x="565841" y="4092312"/>
            <a:ext cx="7966600" cy="2123658"/>
          </a:xfrm>
          <a:prstGeom prst="rect">
            <a:avLst/>
          </a:prstGeom>
          <a:noFill/>
        </p:spPr>
        <p:txBody>
          <a:bodyPr wrap="square" rtlCol="0">
            <a:spAutoFit/>
          </a:bodyPr>
          <a:lstStyle/>
          <a:p>
            <a:r>
              <a:rPr lang="en-US" sz="4400" dirty="0">
                <a:solidFill>
                  <a:prstClr val="black"/>
                </a:solidFill>
                <a:latin typeface="+mj-lt"/>
              </a:rPr>
              <a:t>Today’s pension fund intelligence is tomorrow’s </a:t>
            </a:r>
            <a:r>
              <a:rPr lang="en-US" sz="4400" i="1" dirty="0">
                <a:solidFill>
                  <a:prstClr val="black"/>
                </a:solidFill>
                <a:latin typeface="+mj-lt"/>
              </a:rPr>
              <a:t>secure retirement</a:t>
            </a:r>
          </a:p>
          <a:p>
            <a:endParaRPr lang="en-ZA" sz="4400" dirty="0">
              <a:solidFill>
                <a:prstClr val="black"/>
              </a:solidFill>
              <a:latin typeface="Calibri"/>
            </a:endParaRPr>
          </a:p>
        </p:txBody>
      </p:sp>
      <p:pic>
        <p:nvPicPr>
          <p:cNvPr id="10" name="Picture 2" descr="\\jhbdata01\Clients A-M\A\ARM\ARM PPT\Elements from Studio\Divisional Logos Normal &amp; Reversed\PENSION.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61586" y="5949279"/>
            <a:ext cx="1404493" cy="64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36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38820" y="226740"/>
            <a:ext cx="6781452" cy="1143000"/>
          </a:xfrm>
          <a:prstGeom prst="rect">
            <a:avLst/>
          </a:prstGeom>
        </p:spPr>
        <p:txBody>
          <a:bodyPr vert="horz" lIns="91440" tIns="45720" rIns="91440" bIns="45720" rtlCol="0" anchor="ctr">
            <a:normAutofit/>
          </a:bodyPr>
          <a:lstStyle/>
          <a:p>
            <a:r>
              <a:rPr lang="en-US" dirty="0"/>
              <a:t>Main heading here</a:t>
            </a:r>
            <a:endParaRPr lang="en-ZA" dirty="0"/>
          </a:p>
        </p:txBody>
      </p:sp>
      <p:sp>
        <p:nvSpPr>
          <p:cNvPr id="8" name="Text Placeholder 2"/>
          <p:cNvSpPr>
            <a:spLocks noGrp="1"/>
          </p:cNvSpPr>
          <p:nvPr>
            <p:ph type="body" idx="1"/>
          </p:nvPr>
        </p:nvSpPr>
        <p:spPr>
          <a:xfrm>
            <a:off x="238820" y="1562100"/>
            <a:ext cx="8640960" cy="46032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9"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ARM © 2013</a:t>
            </a:r>
          </a:p>
        </p:txBody>
      </p:sp>
      <p:sp>
        <p:nvSpPr>
          <p:cNvPr id="6" name="Slide Number Placeholder 5"/>
          <p:cNvSpPr txBox="1">
            <a:spLocks/>
          </p:cNvSpPr>
          <p:nvPr userDrawn="1"/>
        </p:nvSpPr>
        <p:spPr>
          <a:xfrm>
            <a:off x="3829" y="6661869"/>
            <a:ext cx="539552" cy="1961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BEEA5B-591D-4C2E-A069-4A467A1A6B78}" type="slidenum">
              <a:rPr lang="en-ZA" smtClean="0"/>
              <a:pPr/>
              <a:t>‹#›</a:t>
            </a:fld>
            <a:endParaRPr lang="en-ZA" dirty="0"/>
          </a:p>
        </p:txBody>
      </p:sp>
    </p:spTree>
    <p:extLst>
      <p:ext uri="{BB962C8B-B14F-4D97-AF65-F5344CB8AC3E}">
        <p14:creationId xmlns:p14="http://schemas.microsoft.com/office/powerpoint/2010/main" val="206942953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75" r:id="rId3"/>
    <p:sldLayoutId id="2147483676" r:id="rId4"/>
    <p:sldLayoutId id="2147483671" r:id="rId5"/>
    <p:sldLayoutId id="2147483672" r:id="rId6"/>
    <p:sldLayoutId id="2147483673" r:id="rId7"/>
    <p:sldLayoutId id="2147483674" r:id="rId8"/>
    <p:sldLayoutId id="2147483670" r:id="rId9"/>
    <p:sldLayoutId id="2147483659" r:id="rId10"/>
    <p:sldLayoutId id="2147483660" r:id="rId11"/>
    <p:sldLayoutId id="2147483661" r:id="rId12"/>
    <p:sldLayoutId id="2147483662" r:id="rId13"/>
    <p:sldLayoutId id="2147483664" r:id="rId14"/>
    <p:sldLayoutId id="2147483663" r:id="rId15"/>
    <p:sldLayoutId id="2147483665" r:id="rId16"/>
    <p:sldLayoutId id="2147483666" r:id="rId17"/>
    <p:sldLayoutId id="2147483667" r:id="rId18"/>
    <p:sldLayoutId id="2147483668" r:id="rId19"/>
    <p:sldLayoutId id="2147483669" r:id="rId20"/>
  </p:sldLayoutIdLst>
  <p:txStyles>
    <p:titleStyle>
      <a:lvl1pPr algn="l" defTabSz="914400" rtl="0" eaLnBrk="1" latinLnBrk="0" hangingPunct="1">
        <a:spcBef>
          <a:spcPct val="0"/>
        </a:spcBef>
        <a:buNone/>
        <a:defRPr sz="32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38820" y="226740"/>
            <a:ext cx="6781452" cy="1143000"/>
          </a:xfrm>
          <a:prstGeom prst="rect">
            <a:avLst/>
          </a:prstGeom>
        </p:spPr>
        <p:txBody>
          <a:bodyPr vert="horz" lIns="91440" tIns="45720" rIns="91440" bIns="45720" rtlCol="0" anchor="ctr">
            <a:normAutofit/>
          </a:bodyPr>
          <a:lstStyle/>
          <a:p>
            <a:r>
              <a:rPr lang="en-US" dirty="0"/>
              <a:t>Main heading here</a:t>
            </a:r>
            <a:endParaRPr lang="en-ZA" dirty="0"/>
          </a:p>
        </p:txBody>
      </p:sp>
      <p:sp>
        <p:nvSpPr>
          <p:cNvPr id="8" name="Text Placeholder 2"/>
          <p:cNvSpPr>
            <a:spLocks noGrp="1"/>
          </p:cNvSpPr>
          <p:nvPr>
            <p:ph type="body" idx="1"/>
          </p:nvPr>
        </p:nvSpPr>
        <p:spPr>
          <a:xfrm>
            <a:off x="238820" y="1562100"/>
            <a:ext cx="8640960" cy="46032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9" name="Footer Placeholder 4"/>
          <p:cNvSpPr>
            <a:spLocks noGrp="1"/>
          </p:cNvSpPr>
          <p:nvPr>
            <p:ph type="ftr" sz="quarter" idx="3"/>
          </p:nvPr>
        </p:nvSpPr>
        <p:spPr>
          <a:xfrm>
            <a:off x="3124200" y="6669360"/>
            <a:ext cx="2895600" cy="1886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ARM © 2018</a:t>
            </a:r>
            <a:endParaRPr lang="en-ZA" dirty="0"/>
          </a:p>
        </p:txBody>
      </p:sp>
      <p:sp>
        <p:nvSpPr>
          <p:cNvPr id="6" name="Slide Number Placeholder 5"/>
          <p:cNvSpPr txBox="1">
            <a:spLocks/>
          </p:cNvSpPr>
          <p:nvPr userDrawn="1"/>
        </p:nvSpPr>
        <p:spPr>
          <a:xfrm>
            <a:off x="3829" y="6661869"/>
            <a:ext cx="539552" cy="19613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BEEA5B-591D-4C2E-A069-4A467A1A6B78}" type="slidenum">
              <a:rPr lang="en-ZA" smtClean="0"/>
              <a:pPr/>
              <a:t>‹#›</a:t>
            </a:fld>
            <a:endParaRPr lang="en-ZA" dirty="0"/>
          </a:p>
        </p:txBody>
      </p:sp>
    </p:spTree>
    <p:extLst>
      <p:ext uri="{BB962C8B-B14F-4D97-AF65-F5344CB8AC3E}">
        <p14:creationId xmlns:p14="http://schemas.microsoft.com/office/powerpoint/2010/main" val="1865654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Lst>
  <p:hf sldNum="0" hdr="0" dt="0"/>
  <p:txStyles>
    <p:titleStyle>
      <a:lvl1pPr algn="l" defTabSz="914400" rtl="0" eaLnBrk="1" latinLnBrk="0" hangingPunct="1">
        <a:spcBef>
          <a:spcPct val="0"/>
        </a:spcBef>
        <a:buNone/>
        <a:defRPr sz="32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2858C85-1E1C-4DC2-8854-98B2C7A8B375}"/>
              </a:ext>
            </a:extLst>
          </p:cNvPr>
          <p:cNvSpPr txBox="1">
            <a:spLocks/>
          </p:cNvSpPr>
          <p:nvPr/>
        </p:nvSpPr>
        <p:spPr>
          <a:xfrm>
            <a:off x="251520" y="2636912"/>
            <a:ext cx="6696744" cy="158417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bg1"/>
                </a:solidFill>
                <a:latin typeface="Times New Roman" pitchFamily="18" charset="0"/>
                <a:ea typeface="+mj-ea"/>
                <a:cs typeface="Times New Roman" pitchFamily="18" charset="0"/>
              </a:defRPr>
            </a:lvl1pPr>
          </a:lstStyle>
          <a:p>
            <a:pPr>
              <a:defRPr/>
            </a:pPr>
            <a:r>
              <a:rPr lang="en-ZA" sz="2800" dirty="0">
                <a:latin typeface="Avenir"/>
              </a:rPr>
              <a:t>Pension Asset Risk Management in the face of uncertainties</a:t>
            </a:r>
          </a:p>
        </p:txBody>
      </p:sp>
      <p:sp>
        <p:nvSpPr>
          <p:cNvPr id="5" name="Footer Placeholder 3">
            <a:extLst>
              <a:ext uri="{FF2B5EF4-FFF2-40B4-BE49-F238E27FC236}">
                <a16:creationId xmlns:a16="http://schemas.microsoft.com/office/drawing/2014/main" id="{DEA5A85B-4BCD-4F58-B4BF-2C6632DDFBFE}"/>
              </a:ext>
            </a:extLst>
          </p:cNvPr>
          <p:cNvSpPr>
            <a:spLocks noGrp="1"/>
          </p:cNvSpPr>
          <p:nvPr>
            <p:ph type="ftr" sz="quarter" idx="3"/>
          </p:nvPr>
        </p:nvSpPr>
        <p:spPr>
          <a:xfrm>
            <a:off x="2555776" y="6649162"/>
            <a:ext cx="2895600" cy="18864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900" b="0" i="0" u="none" strike="noStrike" kern="1200" cap="none" spc="0" normalizeH="0" baseline="0" noProof="0" dirty="0">
                <a:ln>
                  <a:noFill/>
                </a:ln>
                <a:solidFill>
                  <a:srgbClr val="AA9B8E">
                    <a:tint val="75000"/>
                  </a:srgbClr>
                </a:solidFill>
                <a:effectLst/>
                <a:uLnTx/>
                <a:uFillTx/>
                <a:latin typeface="Avenir"/>
                <a:ea typeface="+mn-ea"/>
                <a:cs typeface="+mn-cs"/>
              </a:rPr>
              <a:t>ARM Pensions © 2020</a:t>
            </a:r>
          </a:p>
        </p:txBody>
      </p:sp>
    </p:spTree>
    <p:extLst>
      <p:ext uri="{BB962C8B-B14F-4D97-AF65-F5344CB8AC3E}">
        <p14:creationId xmlns:p14="http://schemas.microsoft.com/office/powerpoint/2010/main" val="217306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F6E5-B929-41CF-8465-14459974471E}"/>
              </a:ext>
            </a:extLst>
          </p:cNvPr>
          <p:cNvSpPr>
            <a:spLocks noGrp="1"/>
          </p:cNvSpPr>
          <p:nvPr>
            <p:ph type="title"/>
          </p:nvPr>
        </p:nvSpPr>
        <p:spPr/>
        <p:txBody>
          <a:bodyPr vert="horz" lIns="91440" tIns="45720" rIns="91440" bIns="45720" rtlCol="0" anchor="ctr">
            <a:normAutofit/>
          </a:bodyPr>
          <a:lstStyle/>
          <a:p>
            <a:r>
              <a:rPr lang="en-US" sz="2400" i="1" dirty="0">
                <a:solidFill>
                  <a:srgbClr val="1B1B1B"/>
                </a:solidFill>
                <a:latin typeface="Avenir"/>
              </a:rPr>
              <a:t>How to mitigate some of the risks</a:t>
            </a:r>
          </a:p>
        </p:txBody>
      </p:sp>
      <p:sp>
        <p:nvSpPr>
          <p:cNvPr id="15" name="Rectangle 14">
            <a:extLst>
              <a:ext uri="{FF2B5EF4-FFF2-40B4-BE49-F238E27FC236}">
                <a16:creationId xmlns:a16="http://schemas.microsoft.com/office/drawing/2014/main" id="{A75838AB-EBC0-487B-A973-16D13B65F4EA}"/>
              </a:ext>
            </a:extLst>
          </p:cNvPr>
          <p:cNvSpPr/>
          <p:nvPr/>
        </p:nvSpPr>
        <p:spPr>
          <a:xfrm>
            <a:off x="264347" y="1340767"/>
            <a:ext cx="8633673" cy="504055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C0B4EA64-C1A2-4458-8288-17D68F1FECEB}"/>
              </a:ext>
            </a:extLst>
          </p:cNvPr>
          <p:cNvSpPr txBox="1"/>
          <p:nvPr/>
        </p:nvSpPr>
        <p:spPr>
          <a:xfrm>
            <a:off x="245980" y="1584665"/>
            <a:ext cx="8556126" cy="5119287"/>
          </a:xfrm>
          <a:prstGeom prst="rect">
            <a:avLst/>
          </a:prstGeom>
          <a:noFill/>
        </p:spPr>
        <p:txBody>
          <a:bodyPr wrap="square" rtlCol="0">
            <a:spAutoFit/>
          </a:bodyPr>
          <a:lstStyle/>
          <a:p>
            <a:pPr marL="342900" indent="-342900" algn="just">
              <a:lnSpc>
                <a:spcPct val="107000"/>
              </a:lnSpc>
              <a:spcAft>
                <a:spcPts val="800"/>
              </a:spcAft>
              <a:buFont typeface="Symbol" panose="05050102010706020507" pitchFamily="18" charset="2"/>
              <a:buChar char=""/>
            </a:pPr>
            <a:r>
              <a:rPr lang="en-US" sz="1400" b="1" dirty="0">
                <a:solidFill>
                  <a:srgbClr val="191919"/>
                </a:solidFill>
                <a:latin typeface="Avenir"/>
                <a:cs typeface="Times New Roman" panose="02020603050405020304" pitchFamily="18" charset="0"/>
              </a:rPr>
              <a:t>Market Development</a:t>
            </a:r>
          </a:p>
          <a:p>
            <a:pPr marL="800100" lvl="1" indent="-342900" algn="just">
              <a:lnSpc>
                <a:spcPct val="107000"/>
              </a:lnSpc>
              <a:spcAft>
                <a:spcPts val="800"/>
              </a:spcAft>
              <a:buFont typeface="Wingdings" panose="05000000000000000000" pitchFamily="2" charset="2"/>
              <a:buChar char="v"/>
            </a:pPr>
            <a:r>
              <a:rPr lang="en-US" sz="1400" dirty="0">
                <a:solidFill>
                  <a:srgbClr val="191919"/>
                </a:solidFill>
                <a:latin typeface="Avenir"/>
                <a:cs typeface="Times New Roman" panose="02020603050405020304" pitchFamily="18" charset="0"/>
              </a:rPr>
              <a:t>Increased collaboration among different stakeholders across the investment value chain (Investment bankers, brokers, regulators, pension funds)  to create new investment products (Inflation indexed bonds, ETFs, dollar linked products, etc.)</a:t>
            </a:r>
          </a:p>
          <a:p>
            <a:pPr marL="800100" lvl="1" indent="-342900" algn="just">
              <a:spcAft>
                <a:spcPts val="800"/>
              </a:spcAft>
              <a:buFont typeface="Wingdings" panose="05000000000000000000" pitchFamily="2" charset="2"/>
              <a:buChar char="v"/>
            </a:pPr>
            <a:r>
              <a:rPr lang="en-US" sz="1400" dirty="0">
                <a:solidFill>
                  <a:schemeClr val="tx2">
                    <a:lumMod val="10000"/>
                  </a:schemeClr>
                </a:solidFill>
                <a:latin typeface="Avenir"/>
                <a:cs typeface="Calibri" panose="020F0502020204030204" pitchFamily="34" charset="0"/>
              </a:rPr>
              <a:t>Market development work with stakeholders to improve the supply and quality of alternative assets e.g. infrastructure funds, inflation linked instruments, PE funds, REITs, 40-50year Bonds Instruments, etc.</a:t>
            </a:r>
          </a:p>
          <a:p>
            <a:pPr marL="742950" lvl="1" indent="-285750" algn="just">
              <a:lnSpc>
                <a:spcPct val="107000"/>
              </a:lnSpc>
              <a:spcAft>
                <a:spcPts val="800"/>
              </a:spcAft>
              <a:buFont typeface="Wingdings" panose="05000000000000000000" pitchFamily="2" charset="2"/>
              <a:buChar char="v"/>
            </a:pPr>
            <a:r>
              <a:rPr lang="en-US" sz="1400" dirty="0">
                <a:solidFill>
                  <a:srgbClr val="191919"/>
                </a:solidFill>
                <a:latin typeface="Avenir"/>
                <a:cs typeface="Times New Roman" panose="02020603050405020304" pitchFamily="18" charset="0"/>
              </a:rPr>
              <a:t>Engagement with  all regulators (ability to invest a portion of pension assets offshore)</a:t>
            </a:r>
          </a:p>
          <a:p>
            <a:pPr marL="342900" lvl="0" indent="-342900" algn="just">
              <a:lnSpc>
                <a:spcPct val="107000"/>
              </a:lnSpc>
              <a:spcAft>
                <a:spcPts val="800"/>
              </a:spcAft>
              <a:buFont typeface="Wingdings" panose="05000000000000000000" pitchFamily="2" charset="2"/>
              <a:buChar char="§"/>
            </a:pPr>
            <a:r>
              <a:rPr lang="en-US" sz="1400" dirty="0">
                <a:solidFill>
                  <a:srgbClr val="191919"/>
                </a:solidFill>
                <a:latin typeface="Avenir"/>
                <a:cs typeface="Times New Roman" panose="02020603050405020304" pitchFamily="18" charset="0"/>
              </a:rPr>
              <a:t>Increased advocacy for improvement in corporate governance will lead to increased supply of credit worthy corporates</a:t>
            </a:r>
          </a:p>
          <a:p>
            <a:pPr marL="342900" indent="-342900" algn="just">
              <a:lnSpc>
                <a:spcPct val="107000"/>
              </a:lnSpc>
              <a:spcAft>
                <a:spcPts val="800"/>
              </a:spcAft>
              <a:buFont typeface="Wingdings" panose="05000000000000000000" pitchFamily="2" charset="2"/>
              <a:buChar char="§"/>
            </a:pPr>
            <a:r>
              <a:rPr lang="en-US" sz="1400" dirty="0">
                <a:solidFill>
                  <a:schemeClr val="tx2">
                    <a:lumMod val="10000"/>
                  </a:schemeClr>
                </a:solidFill>
                <a:ea typeface="Calibri" panose="020F0502020204030204" pitchFamily="34" charset="0"/>
                <a:cs typeface="Calibri" panose="020F0502020204030204" pitchFamily="34" charset="0"/>
              </a:rPr>
              <a:t>Stakeholders must also develop adequate business continuity plan, contingent plans and resilient operations for long-run benefit of the industry</a:t>
            </a:r>
          </a:p>
          <a:p>
            <a:pPr marL="342900" indent="-342900" algn="just">
              <a:lnSpc>
                <a:spcPct val="107000"/>
              </a:lnSpc>
              <a:spcAft>
                <a:spcPts val="800"/>
              </a:spcAft>
              <a:buFont typeface="Wingdings" panose="05000000000000000000" pitchFamily="2" charset="2"/>
              <a:buChar char="§"/>
            </a:pPr>
            <a:r>
              <a:rPr lang="en-US" sz="1400" dirty="0">
                <a:solidFill>
                  <a:srgbClr val="191919"/>
                </a:solidFill>
                <a:cs typeface="Times New Roman" panose="02020603050405020304" pitchFamily="18" charset="0"/>
              </a:rPr>
              <a:t>Improve industry engagement and skillset across the industry (operators, regulators and the general public) through trainings and workshops</a:t>
            </a:r>
          </a:p>
          <a:p>
            <a:pPr marL="342900" indent="-342900" algn="just">
              <a:lnSpc>
                <a:spcPct val="107000"/>
              </a:lnSpc>
              <a:spcAft>
                <a:spcPts val="800"/>
              </a:spcAft>
              <a:buFont typeface="Wingdings" panose="05000000000000000000" pitchFamily="2" charset="2"/>
              <a:buChar char="§"/>
            </a:pPr>
            <a:r>
              <a:rPr lang="en-US" sz="1400" dirty="0">
                <a:solidFill>
                  <a:srgbClr val="191919"/>
                </a:solidFill>
                <a:latin typeface="Avenir"/>
                <a:cs typeface="Times New Roman" panose="02020603050405020304" pitchFamily="18" charset="0"/>
              </a:rPr>
              <a:t>Adapting the parameters to economic and actuarial realities is an ongoing task of both pension fund managers and political bodies – in normal as well as exceptional times. (i.e. mortality rate, payout, retirement age ,etc.)</a:t>
            </a:r>
          </a:p>
          <a:p>
            <a:pPr marL="285750" indent="-285750" algn="just">
              <a:lnSpc>
                <a:spcPct val="107000"/>
              </a:lnSpc>
              <a:spcAft>
                <a:spcPts val="800"/>
              </a:spcAft>
              <a:buFont typeface="Wingdings" panose="05000000000000000000" pitchFamily="2" charset="2"/>
              <a:buChar char="§"/>
            </a:pPr>
            <a:r>
              <a:rPr lang="af-ZA" sz="1400" b="1" dirty="0">
                <a:solidFill>
                  <a:srgbClr val="191919"/>
                </a:solidFill>
              </a:rPr>
              <a:t>Increased awareness and sensitization of contributors by stakeholders on the need to embrace early financial  planning(supplement RSAs with voluntary contributions, other investment assets,etc.) ALM</a:t>
            </a:r>
          </a:p>
          <a:p>
            <a:pPr marL="285750" indent="-285750" algn="just">
              <a:lnSpc>
                <a:spcPct val="107000"/>
              </a:lnSpc>
              <a:spcAft>
                <a:spcPts val="800"/>
              </a:spcAft>
              <a:buFont typeface="Wingdings" panose="05000000000000000000" pitchFamily="2" charset="2"/>
              <a:buChar char="§"/>
            </a:pPr>
            <a:endParaRPr lang="en-US" sz="1400" dirty="0">
              <a:solidFill>
                <a:srgbClr val="191919"/>
              </a:solidFill>
              <a:latin typeface="+mj-lt"/>
              <a:cs typeface="Times New Roman" panose="02020603050405020304" pitchFamily="18" charset="0"/>
            </a:endParaRPr>
          </a:p>
        </p:txBody>
      </p:sp>
      <p:sp>
        <p:nvSpPr>
          <p:cNvPr id="7" name="TextBox 6">
            <a:extLst>
              <a:ext uri="{FF2B5EF4-FFF2-40B4-BE49-F238E27FC236}">
                <a16:creationId xmlns:a16="http://schemas.microsoft.com/office/drawing/2014/main" id="{264F0BD3-EF84-48D5-93F2-95DE34B0E88F}"/>
              </a:ext>
            </a:extLst>
          </p:cNvPr>
          <p:cNvSpPr txBox="1"/>
          <p:nvPr/>
        </p:nvSpPr>
        <p:spPr>
          <a:xfrm>
            <a:off x="2414405" y="6523408"/>
            <a:ext cx="4572000" cy="276999"/>
          </a:xfrm>
          <a:prstGeom prst="rect">
            <a:avLst/>
          </a:prstGeom>
          <a:noFill/>
        </p:spPr>
        <p:txBody>
          <a:bodyPr wrap="square">
            <a:spAutoFit/>
          </a:bodyPr>
          <a:lstStyle/>
          <a:p>
            <a:pPr algn="ctr"/>
            <a:r>
              <a:rPr lang="en-ZA" sz="1200" dirty="0"/>
              <a:t>ARM © 2020</a:t>
            </a:r>
          </a:p>
        </p:txBody>
      </p:sp>
    </p:spTree>
    <p:extLst>
      <p:ext uri="{BB962C8B-B14F-4D97-AF65-F5344CB8AC3E}">
        <p14:creationId xmlns:p14="http://schemas.microsoft.com/office/powerpoint/2010/main" val="522598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a:t>Thank you</a:t>
            </a:r>
          </a:p>
        </p:txBody>
      </p:sp>
      <p:sp>
        <p:nvSpPr>
          <p:cNvPr id="4" name="Footer Placeholder 3">
            <a:extLst>
              <a:ext uri="{FF2B5EF4-FFF2-40B4-BE49-F238E27FC236}">
                <a16:creationId xmlns:a16="http://schemas.microsoft.com/office/drawing/2014/main" id="{3C7B7E18-4070-4A3A-8AAB-FDD4349BE1E7}"/>
              </a:ext>
            </a:extLst>
          </p:cNvPr>
          <p:cNvSpPr txBox="1">
            <a:spLocks/>
          </p:cNvSpPr>
          <p:nvPr/>
        </p:nvSpPr>
        <p:spPr>
          <a:xfrm>
            <a:off x="3124200" y="6525344"/>
            <a:ext cx="2895600" cy="1886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ZA" sz="900">
                <a:solidFill>
                  <a:srgbClr val="AA9B8E">
                    <a:tint val="75000"/>
                  </a:srgbClr>
                </a:solidFill>
                <a:latin typeface="Avenir"/>
              </a:rPr>
              <a:t>ARM Pensions © 2020</a:t>
            </a:r>
            <a:endParaRPr lang="en-ZA" sz="900" dirty="0">
              <a:solidFill>
                <a:srgbClr val="AA9B8E">
                  <a:tint val="75000"/>
                </a:srgbClr>
              </a:solidFill>
              <a:latin typeface="Avenir"/>
            </a:endParaRPr>
          </a:p>
        </p:txBody>
      </p:sp>
    </p:spTree>
    <p:extLst>
      <p:ext uri="{BB962C8B-B14F-4D97-AF65-F5344CB8AC3E}">
        <p14:creationId xmlns:p14="http://schemas.microsoft.com/office/powerpoint/2010/main" val="100426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8859C-2BAC-4434-8A9F-17F655B024FB}"/>
              </a:ext>
            </a:extLst>
          </p:cNvPr>
          <p:cNvSpPr>
            <a:spLocks noGrp="1"/>
          </p:cNvSpPr>
          <p:nvPr>
            <p:ph type="title"/>
          </p:nvPr>
        </p:nvSpPr>
        <p:spPr/>
        <p:txBody>
          <a:bodyPr>
            <a:normAutofit/>
          </a:bodyPr>
          <a:lstStyle/>
          <a:p>
            <a:r>
              <a:rPr lang="af-ZA" sz="2400" b="1" dirty="0">
                <a:solidFill>
                  <a:srgbClr val="191919"/>
                </a:solidFill>
                <a:latin typeface="Avenir"/>
              </a:rPr>
              <a:t>Executive Summary</a:t>
            </a:r>
            <a:endParaRPr lang="en-NG" sz="2400" dirty="0"/>
          </a:p>
        </p:txBody>
      </p:sp>
      <p:sp>
        <p:nvSpPr>
          <p:cNvPr id="3" name="Content Placeholder 2">
            <a:extLst>
              <a:ext uri="{FF2B5EF4-FFF2-40B4-BE49-F238E27FC236}">
                <a16:creationId xmlns:a16="http://schemas.microsoft.com/office/drawing/2014/main" id="{307F8CF1-87FC-477A-840E-07840CB53DB9}"/>
              </a:ext>
            </a:extLst>
          </p:cNvPr>
          <p:cNvSpPr>
            <a:spLocks noGrp="1"/>
          </p:cNvSpPr>
          <p:nvPr>
            <p:ph idx="1"/>
          </p:nvPr>
        </p:nvSpPr>
        <p:spPr>
          <a:xfrm>
            <a:off x="204953" y="1394768"/>
            <a:ext cx="8640960" cy="5274592"/>
          </a:xfrm>
        </p:spPr>
        <p:txBody>
          <a:bodyPr>
            <a:normAutofit lnSpcReduction="10000"/>
          </a:bodyPr>
          <a:lstStyle/>
          <a:p>
            <a:pPr marL="0" indent="0">
              <a:buNone/>
            </a:pPr>
            <a:endParaRPr lang="af-ZA" dirty="0"/>
          </a:p>
          <a:p>
            <a:pPr marL="0" indent="0">
              <a:buNone/>
            </a:pPr>
            <a:r>
              <a:rPr lang="en-US" sz="1600" i="0" dirty="0">
                <a:solidFill>
                  <a:srgbClr val="000000"/>
                </a:solidFill>
                <a:effectLst/>
              </a:rPr>
              <a:t>G</a:t>
            </a:r>
            <a:r>
              <a:rPr lang="en-US" sz="1600" i="0" dirty="0">
                <a:solidFill>
                  <a:srgbClr val="191919"/>
                </a:solidFill>
                <a:effectLst/>
              </a:rPr>
              <a:t>lobal pension assets have been on the rise across the world despite several challenges. Nigeria pension assets grew by 18% in 2019.</a:t>
            </a:r>
          </a:p>
          <a:p>
            <a:pPr marL="0" indent="0">
              <a:buNone/>
            </a:pPr>
            <a:endParaRPr lang="en-US" sz="2400" i="0" dirty="0">
              <a:solidFill>
                <a:srgbClr val="000000"/>
              </a:solidFill>
              <a:effectLst/>
            </a:endParaRPr>
          </a:p>
          <a:p>
            <a:pPr marL="0" indent="0">
              <a:buNone/>
            </a:pPr>
            <a:endParaRPr lang="en-US" sz="1600" dirty="0">
              <a:solidFill>
                <a:srgbClr val="191919"/>
              </a:solidFill>
            </a:endParaRPr>
          </a:p>
          <a:p>
            <a:pPr marL="0" indent="0">
              <a:buNone/>
            </a:pPr>
            <a:r>
              <a:rPr lang="en-US" sz="1600" i="0" dirty="0">
                <a:solidFill>
                  <a:srgbClr val="191919"/>
                </a:solidFill>
                <a:effectLst/>
              </a:rPr>
              <a:t>Defined contribution (DC) is settling in as the dominant global pension model.</a:t>
            </a:r>
            <a:r>
              <a:rPr lang="en-US" sz="1600" dirty="0">
                <a:solidFill>
                  <a:srgbClr val="191919"/>
                </a:solidFill>
              </a:rPr>
              <a:t> DC assets outstripped DB assets across the aggregate of the six largest pension markets in 2019 in historic first. This</a:t>
            </a:r>
            <a:r>
              <a:rPr lang="en-US" sz="1600" i="0" dirty="0">
                <a:solidFill>
                  <a:srgbClr val="191919"/>
                </a:solidFill>
                <a:effectLst/>
              </a:rPr>
              <a:t> has implications on the quality of lives of </a:t>
            </a:r>
            <a:r>
              <a:rPr lang="en-US" sz="1600" dirty="0">
                <a:solidFill>
                  <a:srgbClr val="191919"/>
                </a:solidFill>
              </a:rPr>
              <a:t>contributors at retirement </a:t>
            </a:r>
            <a:r>
              <a:rPr lang="en-US" sz="1600" i="0" dirty="0">
                <a:solidFill>
                  <a:srgbClr val="191919"/>
                </a:solidFill>
                <a:effectLst/>
              </a:rPr>
              <a:t>as the retirement risks( investment, market, longevity risks, etc.) have been transferred  from the corporate and government sectors to the contributors.</a:t>
            </a:r>
          </a:p>
          <a:p>
            <a:pPr marL="0" indent="0">
              <a:buNone/>
            </a:pPr>
            <a:endParaRPr lang="en-US" sz="1600" dirty="0">
              <a:solidFill>
                <a:srgbClr val="000000"/>
              </a:solidFill>
            </a:endParaRPr>
          </a:p>
          <a:p>
            <a:pPr marL="0" indent="0">
              <a:buNone/>
            </a:pPr>
            <a:r>
              <a:rPr lang="en-US" sz="1600" dirty="0">
                <a:solidFill>
                  <a:srgbClr val="191919"/>
                </a:solidFill>
              </a:rPr>
              <a:t>Pension assets are exposed to different risk across the world. These risks have dire consequences on the retirement income of contributors .In Nigeria, whilst the pension assets have grown by c. 21% annually in the past decade, the growth in the value of the assets when converted to USD has only been about 11% over the same period. </a:t>
            </a:r>
          </a:p>
          <a:p>
            <a:pPr marL="0" indent="0">
              <a:buNone/>
            </a:pPr>
            <a:endParaRPr lang="en-US" sz="1600" dirty="0">
              <a:solidFill>
                <a:srgbClr val="191919"/>
              </a:solidFill>
            </a:endParaRPr>
          </a:p>
          <a:p>
            <a:pPr marL="0" indent="0">
              <a:buNone/>
            </a:pPr>
            <a:endParaRPr lang="af-ZA" sz="1600" dirty="0">
              <a:solidFill>
                <a:srgbClr val="191919"/>
              </a:solidFill>
            </a:endParaRPr>
          </a:p>
          <a:p>
            <a:pPr marL="0" indent="0">
              <a:buNone/>
            </a:pPr>
            <a:r>
              <a:rPr lang="af-ZA" sz="1600" dirty="0">
                <a:solidFill>
                  <a:srgbClr val="191919"/>
                </a:solidFill>
              </a:rPr>
              <a:t>All stakeholders in the Financial sector industry have a pivotal role to play in monitoring the current and emerging risks with a view to mitigitating the risks. This is important in order to ensure that contributors maintain a reasonable standard of living at retirement.</a:t>
            </a:r>
            <a:endParaRPr lang="en-US" sz="1600" dirty="0">
              <a:solidFill>
                <a:srgbClr val="191919"/>
              </a:solidFill>
            </a:endParaRPr>
          </a:p>
        </p:txBody>
      </p:sp>
      <p:sp>
        <p:nvSpPr>
          <p:cNvPr id="4" name="Footer Placeholder 3">
            <a:extLst>
              <a:ext uri="{FF2B5EF4-FFF2-40B4-BE49-F238E27FC236}">
                <a16:creationId xmlns:a16="http://schemas.microsoft.com/office/drawing/2014/main" id="{C754F3E4-6FAC-4A38-BC7F-E2A4568C6E67}"/>
              </a:ext>
            </a:extLst>
          </p:cNvPr>
          <p:cNvSpPr>
            <a:spLocks noGrp="1"/>
          </p:cNvSpPr>
          <p:nvPr>
            <p:ph type="ftr" sz="quarter" idx="3"/>
          </p:nvPr>
        </p:nvSpPr>
        <p:spPr/>
        <p:txBody>
          <a:bodyPr/>
          <a:lstStyle/>
          <a:p>
            <a:r>
              <a:rPr lang="en-ZA" dirty="0"/>
              <a:t>ARM © 2020</a:t>
            </a:r>
          </a:p>
        </p:txBody>
      </p:sp>
      <p:sp>
        <p:nvSpPr>
          <p:cNvPr id="7" name="Rectangle 6">
            <a:extLst>
              <a:ext uri="{FF2B5EF4-FFF2-40B4-BE49-F238E27FC236}">
                <a16:creationId xmlns:a16="http://schemas.microsoft.com/office/drawing/2014/main" id="{71009939-4CD4-457F-873E-78ADF6484ECD}"/>
              </a:ext>
            </a:extLst>
          </p:cNvPr>
          <p:cNvSpPr/>
          <p:nvPr/>
        </p:nvSpPr>
        <p:spPr>
          <a:xfrm>
            <a:off x="238820" y="1312520"/>
            <a:ext cx="2460972" cy="534009"/>
          </a:xfrm>
          <a:prstGeom prst="rect">
            <a:avLst/>
          </a:prstGeom>
          <a:solidFill>
            <a:srgbClr val="740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0" dirty="0">
                <a:solidFill>
                  <a:schemeClr val="bg1"/>
                </a:solidFill>
                <a:effectLst/>
              </a:rPr>
              <a:t>Assets Growth</a:t>
            </a:r>
            <a:endParaRPr lang="en-NG" dirty="0">
              <a:solidFill>
                <a:schemeClr val="bg1"/>
              </a:solidFill>
            </a:endParaRPr>
          </a:p>
        </p:txBody>
      </p:sp>
      <p:sp>
        <p:nvSpPr>
          <p:cNvPr id="13" name="TextBox 12">
            <a:extLst>
              <a:ext uri="{FF2B5EF4-FFF2-40B4-BE49-F238E27FC236}">
                <a16:creationId xmlns:a16="http://schemas.microsoft.com/office/drawing/2014/main" id="{84E65A7D-9828-40B3-9202-0244738DD1F4}"/>
              </a:ext>
            </a:extLst>
          </p:cNvPr>
          <p:cNvSpPr txBox="1"/>
          <p:nvPr/>
        </p:nvSpPr>
        <p:spPr>
          <a:xfrm>
            <a:off x="298087" y="3429000"/>
            <a:ext cx="8973079" cy="338554"/>
          </a:xfrm>
          <a:prstGeom prst="rect">
            <a:avLst/>
          </a:prstGeom>
          <a:noFill/>
        </p:spPr>
        <p:txBody>
          <a:bodyPr wrap="square">
            <a:spAutoFit/>
          </a:bodyPr>
          <a:lstStyle/>
          <a:p>
            <a:r>
              <a:rPr lang="en-US" sz="1600" i="0" dirty="0">
                <a:solidFill>
                  <a:srgbClr val="000000"/>
                </a:solidFill>
                <a:effectLst/>
              </a:rPr>
              <a:t>.</a:t>
            </a:r>
            <a:endParaRPr lang="en-NG" sz="1600" dirty="0"/>
          </a:p>
        </p:txBody>
      </p:sp>
      <p:sp>
        <p:nvSpPr>
          <p:cNvPr id="15" name="Rectangle 14">
            <a:extLst>
              <a:ext uri="{FF2B5EF4-FFF2-40B4-BE49-F238E27FC236}">
                <a16:creationId xmlns:a16="http://schemas.microsoft.com/office/drawing/2014/main" id="{CE4D7109-69D6-48B2-9D61-03555B5CC87A}"/>
              </a:ext>
            </a:extLst>
          </p:cNvPr>
          <p:cNvSpPr/>
          <p:nvPr/>
        </p:nvSpPr>
        <p:spPr>
          <a:xfrm>
            <a:off x="251348" y="2424900"/>
            <a:ext cx="2604988" cy="534009"/>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0" dirty="0">
                <a:solidFill>
                  <a:schemeClr val="bg1"/>
                </a:solidFill>
                <a:effectLst/>
              </a:rPr>
              <a:t>Changing Pension model</a:t>
            </a:r>
            <a:endParaRPr lang="en-NG" dirty="0">
              <a:solidFill>
                <a:schemeClr val="bg1"/>
              </a:solidFill>
            </a:endParaRPr>
          </a:p>
        </p:txBody>
      </p:sp>
      <p:sp>
        <p:nvSpPr>
          <p:cNvPr id="22" name="Rectangle 21">
            <a:extLst>
              <a:ext uri="{FF2B5EF4-FFF2-40B4-BE49-F238E27FC236}">
                <a16:creationId xmlns:a16="http://schemas.microsoft.com/office/drawing/2014/main" id="{2C8CBEE0-AFFF-4504-B1A6-FF5DF3435D42}"/>
              </a:ext>
            </a:extLst>
          </p:cNvPr>
          <p:cNvSpPr/>
          <p:nvPr/>
        </p:nvSpPr>
        <p:spPr>
          <a:xfrm>
            <a:off x="251348" y="4049851"/>
            <a:ext cx="2460972" cy="375587"/>
          </a:xfrm>
          <a:prstGeom prst="rect">
            <a:avLst/>
          </a:prstGeom>
          <a:solidFill>
            <a:srgbClr val="740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venir"/>
              </a:rPr>
              <a:t>Risk</a:t>
            </a:r>
            <a:endParaRPr lang="en-NG" dirty="0">
              <a:solidFill>
                <a:schemeClr val="bg1"/>
              </a:solidFill>
              <a:latin typeface="Avenir"/>
            </a:endParaRPr>
          </a:p>
        </p:txBody>
      </p:sp>
      <p:sp>
        <p:nvSpPr>
          <p:cNvPr id="24" name="Rectangle 23">
            <a:extLst>
              <a:ext uri="{FF2B5EF4-FFF2-40B4-BE49-F238E27FC236}">
                <a16:creationId xmlns:a16="http://schemas.microsoft.com/office/drawing/2014/main" id="{3D16C834-761A-4EFE-A5FE-D1DA652FC338}"/>
              </a:ext>
            </a:extLst>
          </p:cNvPr>
          <p:cNvSpPr/>
          <p:nvPr/>
        </p:nvSpPr>
        <p:spPr>
          <a:xfrm>
            <a:off x="271116" y="5359605"/>
            <a:ext cx="2460972" cy="375587"/>
          </a:xfrm>
          <a:prstGeom prst="rect">
            <a:avLst/>
          </a:prstGeom>
          <a:solidFill>
            <a:srgbClr val="740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venir"/>
              </a:rPr>
              <a:t>Looking Forward</a:t>
            </a:r>
            <a:endParaRPr lang="en-NG" dirty="0">
              <a:solidFill>
                <a:schemeClr val="bg1"/>
              </a:solidFill>
              <a:latin typeface="Avenir"/>
            </a:endParaRPr>
          </a:p>
        </p:txBody>
      </p:sp>
    </p:spTree>
    <p:extLst>
      <p:ext uri="{BB962C8B-B14F-4D97-AF65-F5344CB8AC3E}">
        <p14:creationId xmlns:p14="http://schemas.microsoft.com/office/powerpoint/2010/main" val="323712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3122573" y="5858005"/>
            <a:ext cx="2894093" cy="141406"/>
          </a:xfrm>
          <a:prstGeom prst="rect">
            <a:avLst/>
          </a:prstGeom>
        </p:spPr>
        <p:txBody>
          <a:bodyPr vert="horz" lIns="68544" tIns="34272" rIns="68544" bIns="34272" rtlCol="0" anchor="ctr"/>
          <a:lstStyle>
            <a:defPPr>
              <a:defRPr lang="en-US"/>
            </a:defPPr>
            <a:lvl1pPr marL="0" algn="ctr" defTabSz="685434" rtl="0" eaLnBrk="1" latinLnBrk="0" hangingPunct="1">
              <a:defRPr sz="900" kern="1200">
                <a:solidFill>
                  <a:schemeClr val="tx1">
                    <a:tint val="75000"/>
                  </a:schemeClr>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a:lstStyle>
          <a:p>
            <a:r>
              <a:rPr lang="en-ZA"/>
              <a:t>ARM © 2020</a:t>
            </a:r>
          </a:p>
        </p:txBody>
      </p:sp>
      <p:sp>
        <p:nvSpPr>
          <p:cNvPr id="5" name="Slide Number Placeholder 4"/>
          <p:cNvSpPr>
            <a:spLocks noGrp="1"/>
          </p:cNvSpPr>
          <p:nvPr>
            <p:ph type="sldNum" sz="quarter" idx="4"/>
          </p:nvPr>
        </p:nvSpPr>
        <p:spPr>
          <a:xfrm>
            <a:off x="8599969" y="5852391"/>
            <a:ext cx="539271" cy="147022"/>
          </a:xfrm>
          <a:prstGeom prst="rect">
            <a:avLst/>
          </a:prstGeom>
        </p:spPr>
        <p:txBody>
          <a:bodyPr vert="horz" lIns="68544" tIns="34272" rIns="68544" bIns="34272" rtlCol="0" anchor="ctr"/>
          <a:lstStyle>
            <a:defPPr>
              <a:defRPr lang="en-US"/>
            </a:defPPr>
            <a:lvl1pPr marL="0" algn="r" defTabSz="685434" rtl="0" eaLnBrk="1" latinLnBrk="0" hangingPunct="1">
              <a:defRPr sz="900" kern="1200">
                <a:solidFill>
                  <a:schemeClr val="tx1">
                    <a:tint val="75000"/>
                  </a:schemeClr>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a:lstStyle>
          <a:p>
            <a:fld id="{4EBEEA5B-591D-4C2E-A069-4A467A1A6B78}" type="slidenum">
              <a:rPr lang="en-ZA" smtClean="0"/>
              <a:pPr/>
              <a:t>3</a:t>
            </a:fld>
            <a:endParaRPr lang="en-ZA"/>
          </a:p>
        </p:txBody>
      </p:sp>
      <p:sp>
        <p:nvSpPr>
          <p:cNvPr id="6" name="Strapline"/>
          <p:cNvSpPr txBox="1">
            <a:spLocks/>
          </p:cNvSpPr>
          <p:nvPr/>
        </p:nvSpPr>
        <p:spPr>
          <a:xfrm>
            <a:off x="335880" y="1813629"/>
            <a:ext cx="7349458" cy="349296"/>
          </a:xfrm>
          <a:prstGeom prst="rect">
            <a:avLst/>
          </a:prstGeom>
        </p:spPr>
        <p:txBody>
          <a:bodyPr vert="horz" lIns="0" tIns="0" rIns="0" bIns="0" rtlCol="0" anchor="ctr">
            <a:noAutofit/>
          </a:bodyPr>
          <a:lstStyle>
            <a:lvl1pPr marL="0" indent="0" algn="l" defTabSz="990571" rtl="0" eaLnBrk="1" latinLnBrk="0" hangingPunct="1">
              <a:spcBef>
                <a:spcPts val="0"/>
              </a:spcBef>
              <a:spcAft>
                <a:spcPts val="1083"/>
              </a:spcAft>
              <a:buSzPct val="100000"/>
              <a:buFont typeface="Arial" panose="020B0604020202020204" pitchFamily="34" charset="0"/>
              <a:buNone/>
              <a:defRPr sz="1400" b="0" kern="1200">
                <a:solidFill>
                  <a:srgbClr val="575757"/>
                </a:solidFill>
                <a:latin typeface="+mn-lt"/>
                <a:ea typeface="+mn-ea"/>
                <a:cs typeface="+mn-cs"/>
              </a:defRPr>
            </a:lvl1pPr>
            <a:lvl2pPr marL="0" indent="0" algn="l" defTabSz="990571" rtl="0" eaLnBrk="1" latinLnBrk="0" hangingPunct="1">
              <a:spcBef>
                <a:spcPts val="0"/>
              </a:spcBef>
              <a:spcAft>
                <a:spcPts val="1083"/>
              </a:spcAft>
              <a:buClrTx/>
              <a:buSzPct val="100000"/>
              <a:buFont typeface="Arial"/>
              <a:buNone/>
              <a:defRPr lang="en-US" sz="1000" b="1" kern="1200" dirty="0" smtClean="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sz="13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sz="13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sz="13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sz="1300" kern="1200" baseline="0">
                <a:solidFill>
                  <a:schemeClr val="tx1"/>
                </a:solidFill>
                <a:latin typeface="+mn-lt"/>
                <a:ea typeface="+mn-ea"/>
                <a:cs typeface="+mn-cs"/>
              </a:defRPr>
            </a:lvl9pPr>
          </a:lstStyle>
          <a:p>
            <a:pPr>
              <a:defRPr/>
            </a:pPr>
            <a:r>
              <a:rPr lang="en-US" altLang="en-US" sz="1049" i="1" dirty="0">
                <a:solidFill>
                  <a:schemeClr val="tx2">
                    <a:lumMod val="10000"/>
                  </a:schemeClr>
                </a:solidFill>
                <a:latin typeface="Arial" panose="020B0604020202020204" pitchFamily="34" charset="0"/>
                <a:cs typeface="Arial" panose="020B0604020202020204" pitchFamily="34" charset="0"/>
              </a:rPr>
              <a:t>The Nigerian pension industry is one of the fastest growing sectors in the Nigerian financial services industry</a:t>
            </a:r>
            <a:endParaRPr lang="en-US" sz="1049" i="1" dirty="0">
              <a:solidFill>
                <a:schemeClr val="tx2">
                  <a:lumMod val="10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a:off x="4329946" y="2190860"/>
            <a:ext cx="16792" cy="2769447"/>
          </a:xfrm>
          <a:prstGeom prst="line">
            <a:avLst/>
          </a:prstGeom>
          <a:noFill/>
          <a:ln w="28575" cap="flat" cmpd="sng" algn="ctr">
            <a:solidFill>
              <a:srgbClr val="C00000"/>
            </a:solidFill>
            <a:prstDash val="solid"/>
          </a:ln>
          <a:effectLst/>
        </p:spPr>
      </p:cxnSp>
      <p:cxnSp>
        <p:nvCxnSpPr>
          <p:cNvPr id="8" name="Straight Connector 7"/>
          <p:cNvCxnSpPr/>
          <p:nvPr/>
        </p:nvCxnSpPr>
        <p:spPr>
          <a:xfrm>
            <a:off x="921483" y="3679678"/>
            <a:ext cx="7265696" cy="0"/>
          </a:xfrm>
          <a:prstGeom prst="line">
            <a:avLst/>
          </a:prstGeom>
          <a:noFill/>
          <a:ln w="9525" cap="flat" cmpd="sng" algn="ctr">
            <a:solidFill>
              <a:srgbClr val="53565A"/>
            </a:solidFill>
            <a:prstDash val="solid"/>
          </a:ln>
          <a:effectLst/>
        </p:spPr>
      </p:cxnSp>
      <p:sp>
        <p:nvSpPr>
          <p:cNvPr id="9" name="Oval 8"/>
          <p:cNvSpPr>
            <a:spLocks noChangeAspect="1"/>
          </p:cNvSpPr>
          <p:nvPr/>
        </p:nvSpPr>
        <p:spPr bwMode="gray">
          <a:xfrm>
            <a:off x="3903922" y="3124092"/>
            <a:ext cx="944990" cy="834579"/>
          </a:xfrm>
          <a:prstGeom prst="ellipse">
            <a:avLst/>
          </a:prstGeom>
          <a:solidFill>
            <a:sysClr val="window" lastClr="FFFFFF"/>
          </a:solidFill>
          <a:ln w="19050" algn="ctr">
            <a:solidFill>
              <a:srgbClr val="996679"/>
            </a:solidFill>
            <a:miter lim="800000"/>
            <a:headEnd/>
            <a:tailEnd/>
          </a:ln>
        </p:spPr>
        <p:txBody>
          <a:bodyPr wrap="square" lIns="66640" tIns="66640" rIns="66640" bIns="66640" rtlCol="0" anchor="ctr"/>
          <a:lstStyle/>
          <a:p>
            <a:pPr algn="ctr" defTabSz="590296">
              <a:lnSpc>
                <a:spcPct val="106000"/>
              </a:lnSpc>
              <a:defRPr/>
            </a:pPr>
            <a:endParaRPr lang="en-US" sz="900" b="1" kern="0">
              <a:solidFill>
                <a:prstClr val="white"/>
              </a:solidFill>
              <a:latin typeface="Verdana"/>
            </a:endParaRPr>
          </a:p>
        </p:txBody>
      </p:sp>
      <p:grpSp>
        <p:nvGrpSpPr>
          <p:cNvPr id="10" name="Group 9"/>
          <p:cNvGrpSpPr/>
          <p:nvPr/>
        </p:nvGrpSpPr>
        <p:grpSpPr>
          <a:xfrm>
            <a:off x="2229889" y="2512109"/>
            <a:ext cx="489305" cy="390009"/>
            <a:chOff x="1936750" y="2820988"/>
            <a:chExt cx="1066800" cy="1042987"/>
          </a:xfrm>
          <a:solidFill>
            <a:srgbClr val="009A44"/>
          </a:solidFill>
        </p:grpSpPr>
        <p:sp>
          <p:nvSpPr>
            <p:cNvPr id="11" name="Freeform 224"/>
            <p:cNvSpPr>
              <a:spLocks/>
            </p:cNvSpPr>
            <p:nvPr/>
          </p:nvSpPr>
          <p:spPr bwMode="auto">
            <a:xfrm>
              <a:off x="1936750" y="3762375"/>
              <a:ext cx="1066800" cy="101600"/>
            </a:xfrm>
            <a:custGeom>
              <a:avLst/>
              <a:gdLst>
                <a:gd name="T0" fmla="*/ 16124 w 16128"/>
                <a:gd name="T1" fmla="*/ 840 h 1524"/>
                <a:gd name="T2" fmla="*/ 16104 w 16128"/>
                <a:gd name="T3" fmla="*/ 953 h 1524"/>
                <a:gd name="T4" fmla="*/ 16069 w 16128"/>
                <a:gd name="T5" fmla="*/ 1059 h 1524"/>
                <a:gd name="T6" fmla="*/ 16018 w 16128"/>
                <a:gd name="T7" fmla="*/ 1158 h 1524"/>
                <a:gd name="T8" fmla="*/ 15954 w 16128"/>
                <a:gd name="T9" fmla="*/ 1247 h 1524"/>
                <a:gd name="T10" fmla="*/ 15878 w 16128"/>
                <a:gd name="T11" fmla="*/ 1325 h 1524"/>
                <a:gd name="T12" fmla="*/ 15791 w 16128"/>
                <a:gd name="T13" fmla="*/ 1394 h 1524"/>
                <a:gd name="T14" fmla="*/ 15696 w 16128"/>
                <a:gd name="T15" fmla="*/ 1448 h 1524"/>
                <a:gd name="T16" fmla="*/ 15593 w 16128"/>
                <a:gd name="T17" fmla="*/ 1490 h 1524"/>
                <a:gd name="T18" fmla="*/ 15482 w 16128"/>
                <a:gd name="T19" fmla="*/ 1515 h 1524"/>
                <a:gd name="T20" fmla="*/ 15366 w 16128"/>
                <a:gd name="T21" fmla="*/ 1524 h 1524"/>
                <a:gd name="T22" fmla="*/ 682 w 16128"/>
                <a:gd name="T23" fmla="*/ 1520 h 1524"/>
                <a:gd name="T24" fmla="*/ 570 w 16128"/>
                <a:gd name="T25" fmla="*/ 1500 h 1524"/>
                <a:gd name="T26" fmla="*/ 465 w 16128"/>
                <a:gd name="T27" fmla="*/ 1464 h 1524"/>
                <a:gd name="T28" fmla="*/ 366 w 16128"/>
                <a:gd name="T29" fmla="*/ 1414 h 1524"/>
                <a:gd name="T30" fmla="*/ 276 w 16128"/>
                <a:gd name="T31" fmla="*/ 1349 h 1524"/>
                <a:gd name="T32" fmla="*/ 198 w 16128"/>
                <a:gd name="T33" fmla="*/ 1274 h 1524"/>
                <a:gd name="T34" fmla="*/ 130 w 16128"/>
                <a:gd name="T35" fmla="*/ 1188 h 1524"/>
                <a:gd name="T36" fmla="*/ 75 w 16128"/>
                <a:gd name="T37" fmla="*/ 1092 h 1524"/>
                <a:gd name="T38" fmla="*/ 34 w 16128"/>
                <a:gd name="T39" fmla="*/ 989 h 1524"/>
                <a:gd name="T40" fmla="*/ 9 w 16128"/>
                <a:gd name="T41" fmla="*/ 878 h 1524"/>
                <a:gd name="T42" fmla="*/ 0 w 16128"/>
                <a:gd name="T43" fmla="*/ 762 h 1524"/>
                <a:gd name="T44" fmla="*/ 9 w 16128"/>
                <a:gd name="T45" fmla="*/ 646 h 1524"/>
                <a:gd name="T46" fmla="*/ 34 w 16128"/>
                <a:gd name="T47" fmla="*/ 535 h 1524"/>
                <a:gd name="T48" fmla="*/ 75 w 16128"/>
                <a:gd name="T49" fmla="*/ 433 h 1524"/>
                <a:gd name="T50" fmla="*/ 130 w 16128"/>
                <a:gd name="T51" fmla="*/ 337 h 1524"/>
                <a:gd name="T52" fmla="*/ 198 w 16128"/>
                <a:gd name="T53" fmla="*/ 250 h 1524"/>
                <a:gd name="T54" fmla="*/ 276 w 16128"/>
                <a:gd name="T55" fmla="*/ 173 h 1524"/>
                <a:gd name="T56" fmla="*/ 366 w 16128"/>
                <a:gd name="T57" fmla="*/ 110 h 1524"/>
                <a:gd name="T58" fmla="*/ 465 w 16128"/>
                <a:gd name="T59" fmla="*/ 59 h 1524"/>
                <a:gd name="T60" fmla="*/ 570 w 16128"/>
                <a:gd name="T61" fmla="*/ 23 h 1524"/>
                <a:gd name="T62" fmla="*/ 682 w 16128"/>
                <a:gd name="T63" fmla="*/ 3 h 1524"/>
                <a:gd name="T64" fmla="*/ 15366 w 16128"/>
                <a:gd name="T65" fmla="*/ 0 h 1524"/>
                <a:gd name="T66" fmla="*/ 15482 w 16128"/>
                <a:gd name="T67" fmla="*/ 8 h 1524"/>
                <a:gd name="T68" fmla="*/ 15593 w 16128"/>
                <a:gd name="T69" fmla="*/ 34 h 1524"/>
                <a:gd name="T70" fmla="*/ 15696 w 16128"/>
                <a:gd name="T71" fmla="*/ 74 h 1524"/>
                <a:gd name="T72" fmla="*/ 15791 w 16128"/>
                <a:gd name="T73" fmla="*/ 130 h 1524"/>
                <a:gd name="T74" fmla="*/ 15878 w 16128"/>
                <a:gd name="T75" fmla="*/ 197 h 1524"/>
                <a:gd name="T76" fmla="*/ 15954 w 16128"/>
                <a:gd name="T77" fmla="*/ 277 h 1524"/>
                <a:gd name="T78" fmla="*/ 16018 w 16128"/>
                <a:gd name="T79" fmla="*/ 367 h 1524"/>
                <a:gd name="T80" fmla="*/ 16069 w 16128"/>
                <a:gd name="T81" fmla="*/ 466 h 1524"/>
                <a:gd name="T82" fmla="*/ 16104 w 16128"/>
                <a:gd name="T83" fmla="*/ 572 h 1524"/>
                <a:gd name="T84" fmla="*/ 16124 w 16128"/>
                <a:gd name="T85" fmla="*/ 685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8" h="1524">
                  <a:moveTo>
                    <a:pt x="16128" y="762"/>
                  </a:moveTo>
                  <a:lnTo>
                    <a:pt x="16127" y="802"/>
                  </a:lnTo>
                  <a:lnTo>
                    <a:pt x="16124" y="840"/>
                  </a:lnTo>
                  <a:lnTo>
                    <a:pt x="16119" y="878"/>
                  </a:lnTo>
                  <a:lnTo>
                    <a:pt x="16112" y="916"/>
                  </a:lnTo>
                  <a:lnTo>
                    <a:pt x="16104" y="953"/>
                  </a:lnTo>
                  <a:lnTo>
                    <a:pt x="16094" y="989"/>
                  </a:lnTo>
                  <a:lnTo>
                    <a:pt x="16082" y="1024"/>
                  </a:lnTo>
                  <a:lnTo>
                    <a:pt x="16069" y="1059"/>
                  </a:lnTo>
                  <a:lnTo>
                    <a:pt x="16052" y="1092"/>
                  </a:lnTo>
                  <a:lnTo>
                    <a:pt x="16036" y="1125"/>
                  </a:lnTo>
                  <a:lnTo>
                    <a:pt x="16018" y="1158"/>
                  </a:lnTo>
                  <a:lnTo>
                    <a:pt x="15998" y="1188"/>
                  </a:lnTo>
                  <a:lnTo>
                    <a:pt x="15977" y="1217"/>
                  </a:lnTo>
                  <a:lnTo>
                    <a:pt x="15954" y="1247"/>
                  </a:lnTo>
                  <a:lnTo>
                    <a:pt x="15929" y="1274"/>
                  </a:lnTo>
                  <a:lnTo>
                    <a:pt x="15905" y="1301"/>
                  </a:lnTo>
                  <a:lnTo>
                    <a:pt x="15878" y="1325"/>
                  </a:lnTo>
                  <a:lnTo>
                    <a:pt x="15851" y="1349"/>
                  </a:lnTo>
                  <a:lnTo>
                    <a:pt x="15822" y="1373"/>
                  </a:lnTo>
                  <a:lnTo>
                    <a:pt x="15791" y="1394"/>
                  </a:lnTo>
                  <a:lnTo>
                    <a:pt x="15761" y="1414"/>
                  </a:lnTo>
                  <a:lnTo>
                    <a:pt x="15729" y="1432"/>
                  </a:lnTo>
                  <a:lnTo>
                    <a:pt x="15696" y="1448"/>
                  </a:lnTo>
                  <a:lnTo>
                    <a:pt x="15662" y="1464"/>
                  </a:lnTo>
                  <a:lnTo>
                    <a:pt x="15627" y="1478"/>
                  </a:lnTo>
                  <a:lnTo>
                    <a:pt x="15593" y="1490"/>
                  </a:lnTo>
                  <a:lnTo>
                    <a:pt x="15556" y="1500"/>
                  </a:lnTo>
                  <a:lnTo>
                    <a:pt x="15519" y="1508"/>
                  </a:lnTo>
                  <a:lnTo>
                    <a:pt x="15482" y="1515"/>
                  </a:lnTo>
                  <a:lnTo>
                    <a:pt x="15444" y="1520"/>
                  </a:lnTo>
                  <a:lnTo>
                    <a:pt x="15405" y="1523"/>
                  </a:lnTo>
                  <a:lnTo>
                    <a:pt x="15366" y="1524"/>
                  </a:lnTo>
                  <a:lnTo>
                    <a:pt x="760" y="1524"/>
                  </a:lnTo>
                  <a:lnTo>
                    <a:pt x="721" y="1523"/>
                  </a:lnTo>
                  <a:lnTo>
                    <a:pt x="682" y="1520"/>
                  </a:lnTo>
                  <a:lnTo>
                    <a:pt x="644" y="1515"/>
                  </a:lnTo>
                  <a:lnTo>
                    <a:pt x="607" y="1508"/>
                  </a:lnTo>
                  <a:lnTo>
                    <a:pt x="570" y="1500"/>
                  </a:lnTo>
                  <a:lnTo>
                    <a:pt x="533" y="1490"/>
                  </a:lnTo>
                  <a:lnTo>
                    <a:pt x="498" y="1478"/>
                  </a:lnTo>
                  <a:lnTo>
                    <a:pt x="465" y="1464"/>
                  </a:lnTo>
                  <a:lnTo>
                    <a:pt x="430" y="1448"/>
                  </a:lnTo>
                  <a:lnTo>
                    <a:pt x="397" y="1432"/>
                  </a:lnTo>
                  <a:lnTo>
                    <a:pt x="366" y="1414"/>
                  </a:lnTo>
                  <a:lnTo>
                    <a:pt x="335" y="1394"/>
                  </a:lnTo>
                  <a:lnTo>
                    <a:pt x="305" y="1373"/>
                  </a:lnTo>
                  <a:lnTo>
                    <a:pt x="276" y="1349"/>
                  </a:lnTo>
                  <a:lnTo>
                    <a:pt x="249" y="1325"/>
                  </a:lnTo>
                  <a:lnTo>
                    <a:pt x="223" y="1301"/>
                  </a:lnTo>
                  <a:lnTo>
                    <a:pt x="198" y="1274"/>
                  </a:lnTo>
                  <a:lnTo>
                    <a:pt x="173" y="1247"/>
                  </a:lnTo>
                  <a:lnTo>
                    <a:pt x="151" y="1217"/>
                  </a:lnTo>
                  <a:lnTo>
                    <a:pt x="130" y="1188"/>
                  </a:lnTo>
                  <a:lnTo>
                    <a:pt x="110" y="1158"/>
                  </a:lnTo>
                  <a:lnTo>
                    <a:pt x="92" y="1125"/>
                  </a:lnTo>
                  <a:lnTo>
                    <a:pt x="75" y="1092"/>
                  </a:lnTo>
                  <a:lnTo>
                    <a:pt x="59" y="1059"/>
                  </a:lnTo>
                  <a:lnTo>
                    <a:pt x="46" y="1024"/>
                  </a:lnTo>
                  <a:lnTo>
                    <a:pt x="34" y="989"/>
                  </a:lnTo>
                  <a:lnTo>
                    <a:pt x="24" y="953"/>
                  </a:lnTo>
                  <a:lnTo>
                    <a:pt x="15" y="916"/>
                  </a:lnTo>
                  <a:lnTo>
                    <a:pt x="9" y="878"/>
                  </a:lnTo>
                  <a:lnTo>
                    <a:pt x="4" y="840"/>
                  </a:lnTo>
                  <a:lnTo>
                    <a:pt x="1" y="802"/>
                  </a:lnTo>
                  <a:lnTo>
                    <a:pt x="0" y="762"/>
                  </a:lnTo>
                  <a:lnTo>
                    <a:pt x="1" y="723"/>
                  </a:lnTo>
                  <a:lnTo>
                    <a:pt x="4" y="685"/>
                  </a:lnTo>
                  <a:lnTo>
                    <a:pt x="9" y="646"/>
                  </a:lnTo>
                  <a:lnTo>
                    <a:pt x="15" y="609"/>
                  </a:lnTo>
                  <a:lnTo>
                    <a:pt x="24" y="572"/>
                  </a:lnTo>
                  <a:lnTo>
                    <a:pt x="34" y="535"/>
                  </a:lnTo>
                  <a:lnTo>
                    <a:pt x="46" y="500"/>
                  </a:lnTo>
                  <a:lnTo>
                    <a:pt x="59" y="466"/>
                  </a:lnTo>
                  <a:lnTo>
                    <a:pt x="75" y="433"/>
                  </a:lnTo>
                  <a:lnTo>
                    <a:pt x="92" y="399"/>
                  </a:lnTo>
                  <a:lnTo>
                    <a:pt x="110" y="367"/>
                  </a:lnTo>
                  <a:lnTo>
                    <a:pt x="130" y="337"/>
                  </a:lnTo>
                  <a:lnTo>
                    <a:pt x="151" y="306"/>
                  </a:lnTo>
                  <a:lnTo>
                    <a:pt x="173" y="277"/>
                  </a:lnTo>
                  <a:lnTo>
                    <a:pt x="198" y="250"/>
                  </a:lnTo>
                  <a:lnTo>
                    <a:pt x="223" y="224"/>
                  </a:lnTo>
                  <a:lnTo>
                    <a:pt x="249" y="197"/>
                  </a:lnTo>
                  <a:lnTo>
                    <a:pt x="276" y="173"/>
                  </a:lnTo>
                  <a:lnTo>
                    <a:pt x="305" y="151"/>
                  </a:lnTo>
                  <a:lnTo>
                    <a:pt x="335" y="130"/>
                  </a:lnTo>
                  <a:lnTo>
                    <a:pt x="366" y="110"/>
                  </a:lnTo>
                  <a:lnTo>
                    <a:pt x="397" y="92"/>
                  </a:lnTo>
                  <a:lnTo>
                    <a:pt x="430" y="74"/>
                  </a:lnTo>
                  <a:lnTo>
                    <a:pt x="465" y="59"/>
                  </a:lnTo>
                  <a:lnTo>
                    <a:pt x="498" y="46"/>
                  </a:lnTo>
                  <a:lnTo>
                    <a:pt x="533" y="34"/>
                  </a:lnTo>
                  <a:lnTo>
                    <a:pt x="570" y="23"/>
                  </a:lnTo>
                  <a:lnTo>
                    <a:pt x="607" y="15"/>
                  </a:lnTo>
                  <a:lnTo>
                    <a:pt x="644" y="8"/>
                  </a:lnTo>
                  <a:lnTo>
                    <a:pt x="682" y="3"/>
                  </a:lnTo>
                  <a:lnTo>
                    <a:pt x="721" y="0"/>
                  </a:lnTo>
                  <a:lnTo>
                    <a:pt x="760" y="0"/>
                  </a:lnTo>
                  <a:lnTo>
                    <a:pt x="15366" y="0"/>
                  </a:lnTo>
                  <a:lnTo>
                    <a:pt x="15405" y="0"/>
                  </a:lnTo>
                  <a:lnTo>
                    <a:pt x="15444" y="3"/>
                  </a:lnTo>
                  <a:lnTo>
                    <a:pt x="15482" y="8"/>
                  </a:lnTo>
                  <a:lnTo>
                    <a:pt x="15519" y="15"/>
                  </a:lnTo>
                  <a:lnTo>
                    <a:pt x="15556" y="23"/>
                  </a:lnTo>
                  <a:lnTo>
                    <a:pt x="15593" y="34"/>
                  </a:lnTo>
                  <a:lnTo>
                    <a:pt x="15627" y="46"/>
                  </a:lnTo>
                  <a:lnTo>
                    <a:pt x="15662" y="59"/>
                  </a:lnTo>
                  <a:lnTo>
                    <a:pt x="15696" y="74"/>
                  </a:lnTo>
                  <a:lnTo>
                    <a:pt x="15729" y="92"/>
                  </a:lnTo>
                  <a:lnTo>
                    <a:pt x="15761" y="110"/>
                  </a:lnTo>
                  <a:lnTo>
                    <a:pt x="15791" y="130"/>
                  </a:lnTo>
                  <a:lnTo>
                    <a:pt x="15822" y="151"/>
                  </a:lnTo>
                  <a:lnTo>
                    <a:pt x="15851" y="173"/>
                  </a:lnTo>
                  <a:lnTo>
                    <a:pt x="15878" y="197"/>
                  </a:lnTo>
                  <a:lnTo>
                    <a:pt x="15905" y="224"/>
                  </a:lnTo>
                  <a:lnTo>
                    <a:pt x="15929" y="250"/>
                  </a:lnTo>
                  <a:lnTo>
                    <a:pt x="15954" y="277"/>
                  </a:lnTo>
                  <a:lnTo>
                    <a:pt x="15977" y="306"/>
                  </a:lnTo>
                  <a:lnTo>
                    <a:pt x="15998" y="337"/>
                  </a:lnTo>
                  <a:lnTo>
                    <a:pt x="16018" y="367"/>
                  </a:lnTo>
                  <a:lnTo>
                    <a:pt x="16036" y="399"/>
                  </a:lnTo>
                  <a:lnTo>
                    <a:pt x="16052" y="433"/>
                  </a:lnTo>
                  <a:lnTo>
                    <a:pt x="16069" y="466"/>
                  </a:lnTo>
                  <a:lnTo>
                    <a:pt x="16082" y="500"/>
                  </a:lnTo>
                  <a:lnTo>
                    <a:pt x="16094" y="535"/>
                  </a:lnTo>
                  <a:lnTo>
                    <a:pt x="16104" y="572"/>
                  </a:lnTo>
                  <a:lnTo>
                    <a:pt x="16112" y="609"/>
                  </a:lnTo>
                  <a:lnTo>
                    <a:pt x="16119" y="646"/>
                  </a:lnTo>
                  <a:lnTo>
                    <a:pt x="16124" y="685"/>
                  </a:lnTo>
                  <a:lnTo>
                    <a:pt x="16127" y="723"/>
                  </a:lnTo>
                  <a:lnTo>
                    <a:pt x="16128" y="7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defTabSz="590296"/>
              <a:endParaRPr lang="en-ZA" sz="900">
                <a:solidFill>
                  <a:prstClr val="black"/>
                </a:solidFill>
                <a:latin typeface="Verdana"/>
              </a:endParaRPr>
            </a:p>
          </p:txBody>
        </p:sp>
        <p:sp>
          <p:nvSpPr>
            <p:cNvPr id="12" name="Freeform 225"/>
            <p:cNvSpPr>
              <a:spLocks/>
            </p:cNvSpPr>
            <p:nvPr/>
          </p:nvSpPr>
          <p:spPr bwMode="auto">
            <a:xfrm>
              <a:off x="1955800" y="3159125"/>
              <a:ext cx="301625" cy="541337"/>
            </a:xfrm>
            <a:custGeom>
              <a:avLst/>
              <a:gdLst>
                <a:gd name="T0" fmla="*/ 4536 w 4541"/>
                <a:gd name="T1" fmla="*/ 7210 h 8179"/>
                <a:gd name="T2" fmla="*/ 4508 w 4541"/>
                <a:gd name="T3" fmla="*/ 7369 h 8179"/>
                <a:gd name="T4" fmla="*/ 4458 w 4541"/>
                <a:gd name="T5" fmla="*/ 7520 h 8179"/>
                <a:gd name="T6" fmla="*/ 4386 w 4541"/>
                <a:gd name="T7" fmla="*/ 7659 h 8179"/>
                <a:gd name="T8" fmla="*/ 4296 w 4541"/>
                <a:gd name="T9" fmla="*/ 7787 h 8179"/>
                <a:gd name="T10" fmla="*/ 4190 w 4541"/>
                <a:gd name="T11" fmla="*/ 7899 h 8179"/>
                <a:gd name="T12" fmla="*/ 4069 w 4541"/>
                <a:gd name="T13" fmla="*/ 7995 h 8179"/>
                <a:gd name="T14" fmla="*/ 3934 w 4541"/>
                <a:gd name="T15" fmla="*/ 8074 h 8179"/>
                <a:gd name="T16" fmla="*/ 3787 w 4541"/>
                <a:gd name="T17" fmla="*/ 8132 h 8179"/>
                <a:gd name="T18" fmla="*/ 3632 w 4541"/>
                <a:gd name="T19" fmla="*/ 8167 h 8179"/>
                <a:gd name="T20" fmla="*/ 3469 w 4541"/>
                <a:gd name="T21" fmla="*/ 8179 h 8179"/>
                <a:gd name="T22" fmla="*/ 966 w 4541"/>
                <a:gd name="T23" fmla="*/ 8173 h 8179"/>
                <a:gd name="T24" fmla="*/ 807 w 4541"/>
                <a:gd name="T25" fmla="*/ 8145 h 8179"/>
                <a:gd name="T26" fmla="*/ 657 w 4541"/>
                <a:gd name="T27" fmla="*/ 8095 h 8179"/>
                <a:gd name="T28" fmla="*/ 517 w 4541"/>
                <a:gd name="T29" fmla="*/ 8023 h 8179"/>
                <a:gd name="T30" fmla="*/ 391 w 4541"/>
                <a:gd name="T31" fmla="*/ 7933 h 8179"/>
                <a:gd name="T32" fmla="*/ 280 w 4541"/>
                <a:gd name="T33" fmla="*/ 7826 h 8179"/>
                <a:gd name="T34" fmla="*/ 184 w 4541"/>
                <a:gd name="T35" fmla="*/ 7703 h 8179"/>
                <a:gd name="T36" fmla="*/ 106 w 4541"/>
                <a:gd name="T37" fmla="*/ 7568 h 8179"/>
                <a:gd name="T38" fmla="*/ 49 w 4541"/>
                <a:gd name="T39" fmla="*/ 7422 h 8179"/>
                <a:gd name="T40" fmla="*/ 12 w 4541"/>
                <a:gd name="T41" fmla="*/ 7266 h 8179"/>
                <a:gd name="T42" fmla="*/ 0 w 4541"/>
                <a:gd name="T43" fmla="*/ 7101 h 8179"/>
                <a:gd name="T44" fmla="*/ 5 w 4541"/>
                <a:gd name="T45" fmla="*/ 966 h 8179"/>
                <a:gd name="T46" fmla="*/ 35 w 4541"/>
                <a:gd name="T47" fmla="*/ 807 h 8179"/>
                <a:gd name="T48" fmla="*/ 85 w 4541"/>
                <a:gd name="T49" fmla="*/ 657 h 8179"/>
                <a:gd name="T50" fmla="*/ 156 w 4541"/>
                <a:gd name="T51" fmla="*/ 519 h 8179"/>
                <a:gd name="T52" fmla="*/ 245 w 4541"/>
                <a:gd name="T53" fmla="*/ 393 h 8179"/>
                <a:gd name="T54" fmla="*/ 352 w 4541"/>
                <a:gd name="T55" fmla="*/ 280 h 8179"/>
                <a:gd name="T56" fmla="*/ 474 w 4541"/>
                <a:gd name="T57" fmla="*/ 184 h 8179"/>
                <a:gd name="T58" fmla="*/ 609 w 4541"/>
                <a:gd name="T59" fmla="*/ 107 h 8179"/>
                <a:gd name="T60" fmla="*/ 755 w 4541"/>
                <a:gd name="T61" fmla="*/ 49 h 8179"/>
                <a:gd name="T62" fmla="*/ 912 w 4541"/>
                <a:gd name="T63" fmla="*/ 12 h 8179"/>
                <a:gd name="T64" fmla="*/ 1076 w 4541"/>
                <a:gd name="T65" fmla="*/ 0 h 8179"/>
                <a:gd name="T66" fmla="*/ 3579 w 4541"/>
                <a:gd name="T67" fmla="*/ 6 h 8179"/>
                <a:gd name="T68" fmla="*/ 3737 w 4541"/>
                <a:gd name="T69" fmla="*/ 35 h 8179"/>
                <a:gd name="T70" fmla="*/ 3886 w 4541"/>
                <a:gd name="T71" fmla="*/ 85 h 8179"/>
                <a:gd name="T72" fmla="*/ 4024 w 4541"/>
                <a:gd name="T73" fmla="*/ 157 h 8179"/>
                <a:gd name="T74" fmla="*/ 4150 w 4541"/>
                <a:gd name="T75" fmla="*/ 247 h 8179"/>
                <a:gd name="T76" fmla="*/ 4263 w 4541"/>
                <a:gd name="T77" fmla="*/ 353 h 8179"/>
                <a:gd name="T78" fmla="*/ 4358 w 4541"/>
                <a:gd name="T79" fmla="*/ 475 h 8179"/>
                <a:gd name="T80" fmla="*/ 4436 w 4541"/>
                <a:gd name="T81" fmla="*/ 610 h 8179"/>
                <a:gd name="T82" fmla="*/ 4493 w 4541"/>
                <a:gd name="T83" fmla="*/ 756 h 8179"/>
                <a:gd name="T84" fmla="*/ 4529 w 4541"/>
                <a:gd name="T85" fmla="*/ 912 h 8179"/>
                <a:gd name="T86" fmla="*/ 4541 w 4541"/>
                <a:gd name="T87" fmla="*/ 1076 h 8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41" h="8179">
                  <a:moveTo>
                    <a:pt x="4541" y="7100"/>
                  </a:moveTo>
                  <a:lnTo>
                    <a:pt x="4540" y="7157"/>
                  </a:lnTo>
                  <a:lnTo>
                    <a:pt x="4536" y="7210"/>
                  </a:lnTo>
                  <a:lnTo>
                    <a:pt x="4529" y="7265"/>
                  </a:lnTo>
                  <a:lnTo>
                    <a:pt x="4520" y="7318"/>
                  </a:lnTo>
                  <a:lnTo>
                    <a:pt x="4508" y="7369"/>
                  </a:lnTo>
                  <a:lnTo>
                    <a:pt x="4493" y="7421"/>
                  </a:lnTo>
                  <a:lnTo>
                    <a:pt x="4476" y="7470"/>
                  </a:lnTo>
                  <a:lnTo>
                    <a:pt x="4458" y="7520"/>
                  </a:lnTo>
                  <a:lnTo>
                    <a:pt x="4436" y="7568"/>
                  </a:lnTo>
                  <a:lnTo>
                    <a:pt x="4412" y="7615"/>
                  </a:lnTo>
                  <a:lnTo>
                    <a:pt x="4386" y="7659"/>
                  </a:lnTo>
                  <a:lnTo>
                    <a:pt x="4358" y="7703"/>
                  </a:lnTo>
                  <a:lnTo>
                    <a:pt x="4329" y="7746"/>
                  </a:lnTo>
                  <a:lnTo>
                    <a:pt x="4296" y="7787"/>
                  </a:lnTo>
                  <a:lnTo>
                    <a:pt x="4263" y="7826"/>
                  </a:lnTo>
                  <a:lnTo>
                    <a:pt x="4227" y="7863"/>
                  </a:lnTo>
                  <a:lnTo>
                    <a:pt x="4190" y="7899"/>
                  </a:lnTo>
                  <a:lnTo>
                    <a:pt x="4150" y="7933"/>
                  </a:lnTo>
                  <a:lnTo>
                    <a:pt x="4111" y="7965"/>
                  </a:lnTo>
                  <a:lnTo>
                    <a:pt x="4069" y="7995"/>
                  </a:lnTo>
                  <a:lnTo>
                    <a:pt x="4024" y="8024"/>
                  </a:lnTo>
                  <a:lnTo>
                    <a:pt x="3979" y="8049"/>
                  </a:lnTo>
                  <a:lnTo>
                    <a:pt x="3934" y="8074"/>
                  </a:lnTo>
                  <a:lnTo>
                    <a:pt x="3886" y="8095"/>
                  </a:lnTo>
                  <a:lnTo>
                    <a:pt x="3838" y="8114"/>
                  </a:lnTo>
                  <a:lnTo>
                    <a:pt x="3787" y="8132"/>
                  </a:lnTo>
                  <a:lnTo>
                    <a:pt x="3737" y="8146"/>
                  </a:lnTo>
                  <a:lnTo>
                    <a:pt x="3685" y="8158"/>
                  </a:lnTo>
                  <a:lnTo>
                    <a:pt x="3632" y="8167"/>
                  </a:lnTo>
                  <a:lnTo>
                    <a:pt x="3579" y="8174"/>
                  </a:lnTo>
                  <a:lnTo>
                    <a:pt x="3524" y="8178"/>
                  </a:lnTo>
                  <a:lnTo>
                    <a:pt x="3469" y="8179"/>
                  </a:lnTo>
                  <a:lnTo>
                    <a:pt x="1076" y="8179"/>
                  </a:lnTo>
                  <a:lnTo>
                    <a:pt x="1020" y="8177"/>
                  </a:lnTo>
                  <a:lnTo>
                    <a:pt x="966" y="8173"/>
                  </a:lnTo>
                  <a:lnTo>
                    <a:pt x="912" y="8167"/>
                  </a:lnTo>
                  <a:lnTo>
                    <a:pt x="859" y="8157"/>
                  </a:lnTo>
                  <a:lnTo>
                    <a:pt x="807" y="8145"/>
                  </a:lnTo>
                  <a:lnTo>
                    <a:pt x="756" y="8131"/>
                  </a:lnTo>
                  <a:lnTo>
                    <a:pt x="705" y="8114"/>
                  </a:lnTo>
                  <a:lnTo>
                    <a:pt x="657" y="8095"/>
                  </a:lnTo>
                  <a:lnTo>
                    <a:pt x="609" y="8073"/>
                  </a:lnTo>
                  <a:lnTo>
                    <a:pt x="563" y="8048"/>
                  </a:lnTo>
                  <a:lnTo>
                    <a:pt x="517" y="8023"/>
                  </a:lnTo>
                  <a:lnTo>
                    <a:pt x="474" y="7995"/>
                  </a:lnTo>
                  <a:lnTo>
                    <a:pt x="432" y="7965"/>
                  </a:lnTo>
                  <a:lnTo>
                    <a:pt x="391" y="7933"/>
                  </a:lnTo>
                  <a:lnTo>
                    <a:pt x="352" y="7899"/>
                  </a:lnTo>
                  <a:lnTo>
                    <a:pt x="315" y="7863"/>
                  </a:lnTo>
                  <a:lnTo>
                    <a:pt x="280" y="7826"/>
                  </a:lnTo>
                  <a:lnTo>
                    <a:pt x="245" y="7787"/>
                  </a:lnTo>
                  <a:lnTo>
                    <a:pt x="214" y="7746"/>
                  </a:lnTo>
                  <a:lnTo>
                    <a:pt x="184" y="7703"/>
                  </a:lnTo>
                  <a:lnTo>
                    <a:pt x="156" y="7660"/>
                  </a:lnTo>
                  <a:lnTo>
                    <a:pt x="130" y="7615"/>
                  </a:lnTo>
                  <a:lnTo>
                    <a:pt x="106" y="7568"/>
                  </a:lnTo>
                  <a:lnTo>
                    <a:pt x="85" y="7521"/>
                  </a:lnTo>
                  <a:lnTo>
                    <a:pt x="65" y="7471"/>
                  </a:lnTo>
                  <a:lnTo>
                    <a:pt x="49" y="7422"/>
                  </a:lnTo>
                  <a:lnTo>
                    <a:pt x="35" y="7370"/>
                  </a:lnTo>
                  <a:lnTo>
                    <a:pt x="23" y="7318"/>
                  </a:lnTo>
                  <a:lnTo>
                    <a:pt x="12" y="7266"/>
                  </a:lnTo>
                  <a:lnTo>
                    <a:pt x="5" y="7211"/>
                  </a:lnTo>
                  <a:lnTo>
                    <a:pt x="2" y="7157"/>
                  </a:lnTo>
                  <a:lnTo>
                    <a:pt x="0" y="7101"/>
                  </a:lnTo>
                  <a:lnTo>
                    <a:pt x="0" y="1076"/>
                  </a:lnTo>
                  <a:lnTo>
                    <a:pt x="2" y="1021"/>
                  </a:lnTo>
                  <a:lnTo>
                    <a:pt x="5" y="966"/>
                  </a:lnTo>
                  <a:lnTo>
                    <a:pt x="12" y="912"/>
                  </a:lnTo>
                  <a:lnTo>
                    <a:pt x="23" y="860"/>
                  </a:lnTo>
                  <a:lnTo>
                    <a:pt x="35" y="807"/>
                  </a:lnTo>
                  <a:lnTo>
                    <a:pt x="49" y="756"/>
                  </a:lnTo>
                  <a:lnTo>
                    <a:pt x="65" y="707"/>
                  </a:lnTo>
                  <a:lnTo>
                    <a:pt x="85" y="657"/>
                  </a:lnTo>
                  <a:lnTo>
                    <a:pt x="106" y="610"/>
                  </a:lnTo>
                  <a:lnTo>
                    <a:pt x="130" y="563"/>
                  </a:lnTo>
                  <a:lnTo>
                    <a:pt x="156" y="519"/>
                  </a:lnTo>
                  <a:lnTo>
                    <a:pt x="184" y="475"/>
                  </a:lnTo>
                  <a:lnTo>
                    <a:pt x="214" y="432"/>
                  </a:lnTo>
                  <a:lnTo>
                    <a:pt x="245" y="393"/>
                  </a:lnTo>
                  <a:lnTo>
                    <a:pt x="280" y="353"/>
                  </a:lnTo>
                  <a:lnTo>
                    <a:pt x="315" y="315"/>
                  </a:lnTo>
                  <a:lnTo>
                    <a:pt x="352" y="280"/>
                  </a:lnTo>
                  <a:lnTo>
                    <a:pt x="391" y="247"/>
                  </a:lnTo>
                  <a:lnTo>
                    <a:pt x="432" y="214"/>
                  </a:lnTo>
                  <a:lnTo>
                    <a:pt x="474" y="184"/>
                  </a:lnTo>
                  <a:lnTo>
                    <a:pt x="516" y="157"/>
                  </a:lnTo>
                  <a:lnTo>
                    <a:pt x="562" y="131"/>
                  </a:lnTo>
                  <a:lnTo>
                    <a:pt x="609" y="107"/>
                  </a:lnTo>
                  <a:lnTo>
                    <a:pt x="657" y="85"/>
                  </a:lnTo>
                  <a:lnTo>
                    <a:pt x="705" y="66"/>
                  </a:lnTo>
                  <a:lnTo>
                    <a:pt x="755" y="49"/>
                  </a:lnTo>
                  <a:lnTo>
                    <a:pt x="807" y="35"/>
                  </a:lnTo>
                  <a:lnTo>
                    <a:pt x="858" y="23"/>
                  </a:lnTo>
                  <a:lnTo>
                    <a:pt x="912" y="12"/>
                  </a:lnTo>
                  <a:lnTo>
                    <a:pt x="965" y="6"/>
                  </a:lnTo>
                  <a:lnTo>
                    <a:pt x="1019" y="2"/>
                  </a:lnTo>
                  <a:lnTo>
                    <a:pt x="1076" y="0"/>
                  </a:lnTo>
                  <a:lnTo>
                    <a:pt x="3469" y="0"/>
                  </a:lnTo>
                  <a:lnTo>
                    <a:pt x="3524" y="2"/>
                  </a:lnTo>
                  <a:lnTo>
                    <a:pt x="3579" y="6"/>
                  </a:lnTo>
                  <a:lnTo>
                    <a:pt x="3632" y="12"/>
                  </a:lnTo>
                  <a:lnTo>
                    <a:pt x="3685" y="23"/>
                  </a:lnTo>
                  <a:lnTo>
                    <a:pt x="3737" y="35"/>
                  </a:lnTo>
                  <a:lnTo>
                    <a:pt x="3787" y="49"/>
                  </a:lnTo>
                  <a:lnTo>
                    <a:pt x="3838" y="66"/>
                  </a:lnTo>
                  <a:lnTo>
                    <a:pt x="3886" y="85"/>
                  </a:lnTo>
                  <a:lnTo>
                    <a:pt x="3934" y="107"/>
                  </a:lnTo>
                  <a:lnTo>
                    <a:pt x="3979" y="131"/>
                  </a:lnTo>
                  <a:lnTo>
                    <a:pt x="4024" y="157"/>
                  </a:lnTo>
                  <a:lnTo>
                    <a:pt x="4069" y="184"/>
                  </a:lnTo>
                  <a:lnTo>
                    <a:pt x="4111" y="214"/>
                  </a:lnTo>
                  <a:lnTo>
                    <a:pt x="4150" y="247"/>
                  </a:lnTo>
                  <a:lnTo>
                    <a:pt x="4190" y="280"/>
                  </a:lnTo>
                  <a:lnTo>
                    <a:pt x="4227" y="315"/>
                  </a:lnTo>
                  <a:lnTo>
                    <a:pt x="4263" y="353"/>
                  </a:lnTo>
                  <a:lnTo>
                    <a:pt x="4296" y="393"/>
                  </a:lnTo>
                  <a:lnTo>
                    <a:pt x="4329" y="432"/>
                  </a:lnTo>
                  <a:lnTo>
                    <a:pt x="4358" y="475"/>
                  </a:lnTo>
                  <a:lnTo>
                    <a:pt x="4386" y="519"/>
                  </a:lnTo>
                  <a:lnTo>
                    <a:pt x="4412" y="563"/>
                  </a:lnTo>
                  <a:lnTo>
                    <a:pt x="4436" y="610"/>
                  </a:lnTo>
                  <a:lnTo>
                    <a:pt x="4458" y="657"/>
                  </a:lnTo>
                  <a:lnTo>
                    <a:pt x="4476" y="707"/>
                  </a:lnTo>
                  <a:lnTo>
                    <a:pt x="4493" y="756"/>
                  </a:lnTo>
                  <a:lnTo>
                    <a:pt x="4508" y="807"/>
                  </a:lnTo>
                  <a:lnTo>
                    <a:pt x="4520" y="860"/>
                  </a:lnTo>
                  <a:lnTo>
                    <a:pt x="4529" y="912"/>
                  </a:lnTo>
                  <a:lnTo>
                    <a:pt x="4536" y="966"/>
                  </a:lnTo>
                  <a:lnTo>
                    <a:pt x="4540" y="1021"/>
                  </a:lnTo>
                  <a:lnTo>
                    <a:pt x="4541" y="1076"/>
                  </a:lnTo>
                  <a:lnTo>
                    <a:pt x="4541" y="7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defTabSz="590296"/>
              <a:endParaRPr lang="en-ZA" sz="900">
                <a:solidFill>
                  <a:prstClr val="black"/>
                </a:solidFill>
                <a:latin typeface="Verdana"/>
              </a:endParaRPr>
            </a:p>
          </p:txBody>
        </p:sp>
        <p:sp>
          <p:nvSpPr>
            <p:cNvPr id="13" name="Freeform 226"/>
            <p:cNvSpPr>
              <a:spLocks/>
            </p:cNvSpPr>
            <p:nvPr/>
          </p:nvSpPr>
          <p:spPr bwMode="auto">
            <a:xfrm>
              <a:off x="2319338" y="2990850"/>
              <a:ext cx="301625" cy="709612"/>
            </a:xfrm>
            <a:custGeom>
              <a:avLst/>
              <a:gdLst>
                <a:gd name="T0" fmla="*/ 4537 w 4542"/>
                <a:gd name="T1" fmla="*/ 9746 h 10715"/>
                <a:gd name="T2" fmla="*/ 4509 w 4542"/>
                <a:gd name="T3" fmla="*/ 9905 h 10715"/>
                <a:gd name="T4" fmla="*/ 4457 w 4542"/>
                <a:gd name="T5" fmla="*/ 10056 h 10715"/>
                <a:gd name="T6" fmla="*/ 4386 w 4542"/>
                <a:gd name="T7" fmla="*/ 10195 h 10715"/>
                <a:gd name="T8" fmla="*/ 4296 w 4542"/>
                <a:gd name="T9" fmla="*/ 10323 h 10715"/>
                <a:gd name="T10" fmla="*/ 4188 w 4542"/>
                <a:gd name="T11" fmla="*/ 10435 h 10715"/>
                <a:gd name="T12" fmla="*/ 4066 w 4542"/>
                <a:gd name="T13" fmla="*/ 10531 h 10715"/>
                <a:gd name="T14" fmla="*/ 3931 w 4542"/>
                <a:gd name="T15" fmla="*/ 10610 h 10715"/>
                <a:gd name="T16" fmla="*/ 3784 w 4542"/>
                <a:gd name="T17" fmla="*/ 10668 h 10715"/>
                <a:gd name="T18" fmla="*/ 3628 w 4542"/>
                <a:gd name="T19" fmla="*/ 10703 h 10715"/>
                <a:gd name="T20" fmla="*/ 3464 w 4542"/>
                <a:gd name="T21" fmla="*/ 10715 h 10715"/>
                <a:gd name="T22" fmla="*/ 966 w 4542"/>
                <a:gd name="T23" fmla="*/ 10709 h 10715"/>
                <a:gd name="T24" fmla="*/ 807 w 4542"/>
                <a:gd name="T25" fmla="*/ 10681 h 10715"/>
                <a:gd name="T26" fmla="*/ 658 w 4542"/>
                <a:gd name="T27" fmla="*/ 10631 h 10715"/>
                <a:gd name="T28" fmla="*/ 519 w 4542"/>
                <a:gd name="T29" fmla="*/ 10559 h 10715"/>
                <a:gd name="T30" fmla="*/ 392 w 4542"/>
                <a:gd name="T31" fmla="*/ 10469 h 10715"/>
                <a:gd name="T32" fmla="*/ 280 w 4542"/>
                <a:gd name="T33" fmla="*/ 10362 h 10715"/>
                <a:gd name="T34" fmla="*/ 184 w 4542"/>
                <a:gd name="T35" fmla="*/ 10239 h 10715"/>
                <a:gd name="T36" fmla="*/ 106 w 4542"/>
                <a:gd name="T37" fmla="*/ 10104 h 10715"/>
                <a:gd name="T38" fmla="*/ 48 w 4542"/>
                <a:gd name="T39" fmla="*/ 9958 h 10715"/>
                <a:gd name="T40" fmla="*/ 12 w 4542"/>
                <a:gd name="T41" fmla="*/ 9802 h 10715"/>
                <a:gd name="T42" fmla="*/ 0 w 4542"/>
                <a:gd name="T43" fmla="*/ 9637 h 10715"/>
                <a:gd name="T44" fmla="*/ 5 w 4542"/>
                <a:gd name="T45" fmla="*/ 967 h 10715"/>
                <a:gd name="T46" fmla="*/ 33 w 4542"/>
                <a:gd name="T47" fmla="*/ 807 h 10715"/>
                <a:gd name="T48" fmla="*/ 85 w 4542"/>
                <a:gd name="T49" fmla="*/ 658 h 10715"/>
                <a:gd name="T50" fmla="*/ 156 w 4542"/>
                <a:gd name="T51" fmla="*/ 520 h 10715"/>
                <a:gd name="T52" fmla="*/ 246 w 4542"/>
                <a:gd name="T53" fmla="*/ 393 h 10715"/>
                <a:gd name="T54" fmla="*/ 353 w 4542"/>
                <a:gd name="T55" fmla="*/ 281 h 10715"/>
                <a:gd name="T56" fmla="*/ 476 w 4542"/>
                <a:gd name="T57" fmla="*/ 185 h 10715"/>
                <a:gd name="T58" fmla="*/ 610 w 4542"/>
                <a:gd name="T59" fmla="*/ 107 h 10715"/>
                <a:gd name="T60" fmla="*/ 757 w 4542"/>
                <a:gd name="T61" fmla="*/ 49 h 10715"/>
                <a:gd name="T62" fmla="*/ 912 w 4542"/>
                <a:gd name="T63" fmla="*/ 12 h 10715"/>
                <a:gd name="T64" fmla="*/ 1075 w 4542"/>
                <a:gd name="T65" fmla="*/ 0 h 10715"/>
                <a:gd name="T66" fmla="*/ 3574 w 4542"/>
                <a:gd name="T67" fmla="*/ 5 h 10715"/>
                <a:gd name="T68" fmla="*/ 3733 w 4542"/>
                <a:gd name="T69" fmla="*/ 35 h 10715"/>
                <a:gd name="T70" fmla="*/ 3883 w 4542"/>
                <a:gd name="T71" fmla="*/ 85 h 10715"/>
                <a:gd name="T72" fmla="*/ 4022 w 4542"/>
                <a:gd name="T73" fmla="*/ 157 h 10715"/>
                <a:gd name="T74" fmla="*/ 4149 w 4542"/>
                <a:gd name="T75" fmla="*/ 246 h 10715"/>
                <a:gd name="T76" fmla="*/ 4262 w 4542"/>
                <a:gd name="T77" fmla="*/ 353 h 10715"/>
                <a:gd name="T78" fmla="*/ 4358 w 4542"/>
                <a:gd name="T79" fmla="*/ 475 h 10715"/>
                <a:gd name="T80" fmla="*/ 4436 w 4542"/>
                <a:gd name="T81" fmla="*/ 611 h 10715"/>
                <a:gd name="T82" fmla="*/ 4494 w 4542"/>
                <a:gd name="T83" fmla="*/ 757 h 10715"/>
                <a:gd name="T84" fmla="*/ 4530 w 4542"/>
                <a:gd name="T85" fmla="*/ 912 h 10715"/>
                <a:gd name="T86" fmla="*/ 4542 w 4542"/>
                <a:gd name="T87" fmla="*/ 1077 h 10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42" h="10715">
                  <a:moveTo>
                    <a:pt x="4542" y="9636"/>
                  </a:moveTo>
                  <a:lnTo>
                    <a:pt x="4541" y="9693"/>
                  </a:lnTo>
                  <a:lnTo>
                    <a:pt x="4537" y="9746"/>
                  </a:lnTo>
                  <a:lnTo>
                    <a:pt x="4530" y="9801"/>
                  </a:lnTo>
                  <a:lnTo>
                    <a:pt x="4521" y="9854"/>
                  </a:lnTo>
                  <a:lnTo>
                    <a:pt x="4509" y="9905"/>
                  </a:lnTo>
                  <a:lnTo>
                    <a:pt x="4494" y="9957"/>
                  </a:lnTo>
                  <a:lnTo>
                    <a:pt x="4477" y="10006"/>
                  </a:lnTo>
                  <a:lnTo>
                    <a:pt x="4457" y="10056"/>
                  </a:lnTo>
                  <a:lnTo>
                    <a:pt x="4436" y="10104"/>
                  </a:lnTo>
                  <a:lnTo>
                    <a:pt x="4412" y="10151"/>
                  </a:lnTo>
                  <a:lnTo>
                    <a:pt x="4386" y="10195"/>
                  </a:lnTo>
                  <a:lnTo>
                    <a:pt x="4358" y="10239"/>
                  </a:lnTo>
                  <a:lnTo>
                    <a:pt x="4327" y="10282"/>
                  </a:lnTo>
                  <a:lnTo>
                    <a:pt x="4296" y="10323"/>
                  </a:lnTo>
                  <a:lnTo>
                    <a:pt x="4262" y="10362"/>
                  </a:lnTo>
                  <a:lnTo>
                    <a:pt x="4226" y="10399"/>
                  </a:lnTo>
                  <a:lnTo>
                    <a:pt x="4188" y="10435"/>
                  </a:lnTo>
                  <a:lnTo>
                    <a:pt x="4149" y="10469"/>
                  </a:lnTo>
                  <a:lnTo>
                    <a:pt x="4109" y="10501"/>
                  </a:lnTo>
                  <a:lnTo>
                    <a:pt x="4066" y="10531"/>
                  </a:lnTo>
                  <a:lnTo>
                    <a:pt x="4022" y="10560"/>
                  </a:lnTo>
                  <a:lnTo>
                    <a:pt x="3977" y="10585"/>
                  </a:lnTo>
                  <a:lnTo>
                    <a:pt x="3931" y="10610"/>
                  </a:lnTo>
                  <a:lnTo>
                    <a:pt x="3883" y="10631"/>
                  </a:lnTo>
                  <a:lnTo>
                    <a:pt x="3834" y="10650"/>
                  </a:lnTo>
                  <a:lnTo>
                    <a:pt x="3784" y="10668"/>
                  </a:lnTo>
                  <a:lnTo>
                    <a:pt x="3733" y="10682"/>
                  </a:lnTo>
                  <a:lnTo>
                    <a:pt x="3681" y="10694"/>
                  </a:lnTo>
                  <a:lnTo>
                    <a:pt x="3628" y="10703"/>
                  </a:lnTo>
                  <a:lnTo>
                    <a:pt x="3574" y="10710"/>
                  </a:lnTo>
                  <a:lnTo>
                    <a:pt x="3519" y="10714"/>
                  </a:lnTo>
                  <a:lnTo>
                    <a:pt x="3464" y="10715"/>
                  </a:lnTo>
                  <a:lnTo>
                    <a:pt x="1076" y="10715"/>
                  </a:lnTo>
                  <a:lnTo>
                    <a:pt x="1020" y="10713"/>
                  </a:lnTo>
                  <a:lnTo>
                    <a:pt x="966" y="10709"/>
                  </a:lnTo>
                  <a:lnTo>
                    <a:pt x="912" y="10703"/>
                  </a:lnTo>
                  <a:lnTo>
                    <a:pt x="860" y="10693"/>
                  </a:lnTo>
                  <a:lnTo>
                    <a:pt x="807" y="10681"/>
                  </a:lnTo>
                  <a:lnTo>
                    <a:pt x="757" y="10667"/>
                  </a:lnTo>
                  <a:lnTo>
                    <a:pt x="707" y="10650"/>
                  </a:lnTo>
                  <a:lnTo>
                    <a:pt x="658" y="10631"/>
                  </a:lnTo>
                  <a:lnTo>
                    <a:pt x="610" y="10609"/>
                  </a:lnTo>
                  <a:lnTo>
                    <a:pt x="564" y="10584"/>
                  </a:lnTo>
                  <a:lnTo>
                    <a:pt x="519" y="10559"/>
                  </a:lnTo>
                  <a:lnTo>
                    <a:pt x="476" y="10531"/>
                  </a:lnTo>
                  <a:lnTo>
                    <a:pt x="433" y="10501"/>
                  </a:lnTo>
                  <a:lnTo>
                    <a:pt x="392" y="10469"/>
                  </a:lnTo>
                  <a:lnTo>
                    <a:pt x="353" y="10435"/>
                  </a:lnTo>
                  <a:lnTo>
                    <a:pt x="316" y="10399"/>
                  </a:lnTo>
                  <a:lnTo>
                    <a:pt x="280" y="10362"/>
                  </a:lnTo>
                  <a:lnTo>
                    <a:pt x="246" y="10323"/>
                  </a:lnTo>
                  <a:lnTo>
                    <a:pt x="215" y="10282"/>
                  </a:lnTo>
                  <a:lnTo>
                    <a:pt x="184" y="10239"/>
                  </a:lnTo>
                  <a:lnTo>
                    <a:pt x="156" y="10196"/>
                  </a:lnTo>
                  <a:lnTo>
                    <a:pt x="130" y="10151"/>
                  </a:lnTo>
                  <a:lnTo>
                    <a:pt x="106" y="10104"/>
                  </a:lnTo>
                  <a:lnTo>
                    <a:pt x="85" y="10057"/>
                  </a:lnTo>
                  <a:lnTo>
                    <a:pt x="65" y="10007"/>
                  </a:lnTo>
                  <a:lnTo>
                    <a:pt x="48" y="9958"/>
                  </a:lnTo>
                  <a:lnTo>
                    <a:pt x="33" y="9906"/>
                  </a:lnTo>
                  <a:lnTo>
                    <a:pt x="21" y="9854"/>
                  </a:lnTo>
                  <a:lnTo>
                    <a:pt x="12" y="9802"/>
                  </a:lnTo>
                  <a:lnTo>
                    <a:pt x="5" y="9747"/>
                  </a:lnTo>
                  <a:lnTo>
                    <a:pt x="1" y="9693"/>
                  </a:lnTo>
                  <a:lnTo>
                    <a:pt x="0" y="9637"/>
                  </a:lnTo>
                  <a:lnTo>
                    <a:pt x="0" y="1077"/>
                  </a:lnTo>
                  <a:lnTo>
                    <a:pt x="1" y="1021"/>
                  </a:lnTo>
                  <a:lnTo>
                    <a:pt x="5" y="967"/>
                  </a:lnTo>
                  <a:lnTo>
                    <a:pt x="12" y="912"/>
                  </a:lnTo>
                  <a:lnTo>
                    <a:pt x="21" y="860"/>
                  </a:lnTo>
                  <a:lnTo>
                    <a:pt x="33" y="807"/>
                  </a:lnTo>
                  <a:lnTo>
                    <a:pt x="48" y="757"/>
                  </a:lnTo>
                  <a:lnTo>
                    <a:pt x="65" y="708"/>
                  </a:lnTo>
                  <a:lnTo>
                    <a:pt x="85" y="658"/>
                  </a:lnTo>
                  <a:lnTo>
                    <a:pt x="106" y="611"/>
                  </a:lnTo>
                  <a:lnTo>
                    <a:pt x="130" y="564"/>
                  </a:lnTo>
                  <a:lnTo>
                    <a:pt x="156" y="520"/>
                  </a:lnTo>
                  <a:lnTo>
                    <a:pt x="184" y="475"/>
                  </a:lnTo>
                  <a:lnTo>
                    <a:pt x="215" y="433"/>
                  </a:lnTo>
                  <a:lnTo>
                    <a:pt x="246" y="393"/>
                  </a:lnTo>
                  <a:lnTo>
                    <a:pt x="280" y="353"/>
                  </a:lnTo>
                  <a:lnTo>
                    <a:pt x="315" y="316"/>
                  </a:lnTo>
                  <a:lnTo>
                    <a:pt x="353" y="281"/>
                  </a:lnTo>
                  <a:lnTo>
                    <a:pt x="392" y="246"/>
                  </a:lnTo>
                  <a:lnTo>
                    <a:pt x="433" y="214"/>
                  </a:lnTo>
                  <a:lnTo>
                    <a:pt x="476" y="185"/>
                  </a:lnTo>
                  <a:lnTo>
                    <a:pt x="519" y="157"/>
                  </a:lnTo>
                  <a:lnTo>
                    <a:pt x="563" y="130"/>
                  </a:lnTo>
                  <a:lnTo>
                    <a:pt x="610" y="107"/>
                  </a:lnTo>
                  <a:lnTo>
                    <a:pt x="658" y="85"/>
                  </a:lnTo>
                  <a:lnTo>
                    <a:pt x="707" y="66"/>
                  </a:lnTo>
                  <a:lnTo>
                    <a:pt x="757" y="49"/>
                  </a:lnTo>
                  <a:lnTo>
                    <a:pt x="807" y="35"/>
                  </a:lnTo>
                  <a:lnTo>
                    <a:pt x="859" y="23"/>
                  </a:lnTo>
                  <a:lnTo>
                    <a:pt x="912" y="12"/>
                  </a:lnTo>
                  <a:lnTo>
                    <a:pt x="966" y="5"/>
                  </a:lnTo>
                  <a:lnTo>
                    <a:pt x="1020" y="2"/>
                  </a:lnTo>
                  <a:lnTo>
                    <a:pt x="1075" y="0"/>
                  </a:lnTo>
                  <a:lnTo>
                    <a:pt x="3464" y="0"/>
                  </a:lnTo>
                  <a:lnTo>
                    <a:pt x="3519" y="2"/>
                  </a:lnTo>
                  <a:lnTo>
                    <a:pt x="3574" y="5"/>
                  </a:lnTo>
                  <a:lnTo>
                    <a:pt x="3628" y="12"/>
                  </a:lnTo>
                  <a:lnTo>
                    <a:pt x="3681" y="23"/>
                  </a:lnTo>
                  <a:lnTo>
                    <a:pt x="3733" y="35"/>
                  </a:lnTo>
                  <a:lnTo>
                    <a:pt x="3784" y="49"/>
                  </a:lnTo>
                  <a:lnTo>
                    <a:pt x="3834" y="66"/>
                  </a:lnTo>
                  <a:lnTo>
                    <a:pt x="3883" y="85"/>
                  </a:lnTo>
                  <a:lnTo>
                    <a:pt x="3931" y="107"/>
                  </a:lnTo>
                  <a:lnTo>
                    <a:pt x="3977" y="130"/>
                  </a:lnTo>
                  <a:lnTo>
                    <a:pt x="4022" y="157"/>
                  </a:lnTo>
                  <a:lnTo>
                    <a:pt x="4066" y="185"/>
                  </a:lnTo>
                  <a:lnTo>
                    <a:pt x="4109" y="214"/>
                  </a:lnTo>
                  <a:lnTo>
                    <a:pt x="4149" y="246"/>
                  </a:lnTo>
                  <a:lnTo>
                    <a:pt x="4188" y="281"/>
                  </a:lnTo>
                  <a:lnTo>
                    <a:pt x="4226" y="316"/>
                  </a:lnTo>
                  <a:lnTo>
                    <a:pt x="4262" y="353"/>
                  </a:lnTo>
                  <a:lnTo>
                    <a:pt x="4296" y="393"/>
                  </a:lnTo>
                  <a:lnTo>
                    <a:pt x="4327" y="433"/>
                  </a:lnTo>
                  <a:lnTo>
                    <a:pt x="4358" y="475"/>
                  </a:lnTo>
                  <a:lnTo>
                    <a:pt x="4386" y="520"/>
                  </a:lnTo>
                  <a:lnTo>
                    <a:pt x="4412" y="564"/>
                  </a:lnTo>
                  <a:lnTo>
                    <a:pt x="4436" y="611"/>
                  </a:lnTo>
                  <a:lnTo>
                    <a:pt x="4457" y="658"/>
                  </a:lnTo>
                  <a:lnTo>
                    <a:pt x="4477" y="708"/>
                  </a:lnTo>
                  <a:lnTo>
                    <a:pt x="4494" y="757"/>
                  </a:lnTo>
                  <a:lnTo>
                    <a:pt x="4509" y="807"/>
                  </a:lnTo>
                  <a:lnTo>
                    <a:pt x="4521" y="860"/>
                  </a:lnTo>
                  <a:lnTo>
                    <a:pt x="4530" y="912"/>
                  </a:lnTo>
                  <a:lnTo>
                    <a:pt x="4537" y="967"/>
                  </a:lnTo>
                  <a:lnTo>
                    <a:pt x="4541" y="1021"/>
                  </a:lnTo>
                  <a:lnTo>
                    <a:pt x="4542" y="1077"/>
                  </a:lnTo>
                  <a:lnTo>
                    <a:pt x="4542" y="96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defTabSz="590296"/>
              <a:endParaRPr lang="en-ZA" sz="900">
                <a:solidFill>
                  <a:prstClr val="black"/>
                </a:solidFill>
                <a:latin typeface="Verdana"/>
              </a:endParaRPr>
            </a:p>
          </p:txBody>
        </p:sp>
        <p:sp>
          <p:nvSpPr>
            <p:cNvPr id="14" name="Freeform 227"/>
            <p:cNvSpPr>
              <a:spLocks/>
            </p:cNvSpPr>
            <p:nvPr/>
          </p:nvSpPr>
          <p:spPr bwMode="auto">
            <a:xfrm>
              <a:off x="2682875" y="2820988"/>
              <a:ext cx="300038" cy="879475"/>
            </a:xfrm>
            <a:custGeom>
              <a:avLst/>
              <a:gdLst>
                <a:gd name="T0" fmla="*/ 4535 w 4540"/>
                <a:gd name="T1" fmla="*/ 12319 h 13288"/>
                <a:gd name="T2" fmla="*/ 4506 w 4540"/>
                <a:gd name="T3" fmla="*/ 12478 h 13288"/>
                <a:gd name="T4" fmla="*/ 4456 w 4540"/>
                <a:gd name="T5" fmla="*/ 12629 h 13288"/>
                <a:gd name="T6" fmla="*/ 4385 w 4540"/>
                <a:gd name="T7" fmla="*/ 12768 h 13288"/>
                <a:gd name="T8" fmla="*/ 4296 w 4540"/>
                <a:gd name="T9" fmla="*/ 12896 h 13288"/>
                <a:gd name="T10" fmla="*/ 4190 w 4540"/>
                <a:gd name="T11" fmla="*/ 13008 h 13288"/>
                <a:gd name="T12" fmla="*/ 4068 w 4540"/>
                <a:gd name="T13" fmla="*/ 13104 h 13288"/>
                <a:gd name="T14" fmla="*/ 3933 w 4540"/>
                <a:gd name="T15" fmla="*/ 13183 h 13288"/>
                <a:gd name="T16" fmla="*/ 3787 w 4540"/>
                <a:gd name="T17" fmla="*/ 13241 h 13288"/>
                <a:gd name="T18" fmla="*/ 3630 w 4540"/>
                <a:gd name="T19" fmla="*/ 13276 h 13288"/>
                <a:gd name="T20" fmla="*/ 3467 w 4540"/>
                <a:gd name="T21" fmla="*/ 13288 h 13288"/>
                <a:gd name="T22" fmla="*/ 969 w 4540"/>
                <a:gd name="T23" fmla="*/ 13282 h 13288"/>
                <a:gd name="T24" fmla="*/ 811 w 4540"/>
                <a:gd name="T25" fmla="*/ 13254 h 13288"/>
                <a:gd name="T26" fmla="*/ 661 w 4540"/>
                <a:gd name="T27" fmla="*/ 13204 h 13288"/>
                <a:gd name="T28" fmla="*/ 521 w 4540"/>
                <a:gd name="T29" fmla="*/ 13132 h 13288"/>
                <a:gd name="T30" fmla="*/ 394 w 4540"/>
                <a:gd name="T31" fmla="*/ 13042 h 13288"/>
                <a:gd name="T32" fmla="*/ 282 w 4540"/>
                <a:gd name="T33" fmla="*/ 12935 h 13288"/>
                <a:gd name="T34" fmla="*/ 185 w 4540"/>
                <a:gd name="T35" fmla="*/ 12812 h 13288"/>
                <a:gd name="T36" fmla="*/ 106 w 4540"/>
                <a:gd name="T37" fmla="*/ 12677 h 13288"/>
                <a:gd name="T38" fmla="*/ 49 w 4540"/>
                <a:gd name="T39" fmla="*/ 12531 h 13288"/>
                <a:gd name="T40" fmla="*/ 13 w 4540"/>
                <a:gd name="T41" fmla="*/ 12375 h 13288"/>
                <a:gd name="T42" fmla="*/ 0 w 4540"/>
                <a:gd name="T43" fmla="*/ 12210 h 13288"/>
                <a:gd name="T44" fmla="*/ 5 w 4540"/>
                <a:gd name="T45" fmla="*/ 965 h 13288"/>
                <a:gd name="T46" fmla="*/ 34 w 4540"/>
                <a:gd name="T47" fmla="*/ 806 h 13288"/>
                <a:gd name="T48" fmla="*/ 84 w 4540"/>
                <a:gd name="T49" fmla="*/ 657 h 13288"/>
                <a:gd name="T50" fmla="*/ 156 w 4540"/>
                <a:gd name="T51" fmla="*/ 517 h 13288"/>
                <a:gd name="T52" fmla="*/ 248 w 4540"/>
                <a:gd name="T53" fmla="*/ 391 h 13288"/>
                <a:gd name="T54" fmla="*/ 354 w 4540"/>
                <a:gd name="T55" fmla="*/ 279 h 13288"/>
                <a:gd name="T56" fmla="*/ 476 w 4540"/>
                <a:gd name="T57" fmla="*/ 184 h 13288"/>
                <a:gd name="T58" fmla="*/ 612 w 4540"/>
                <a:gd name="T59" fmla="*/ 106 h 13288"/>
                <a:gd name="T60" fmla="*/ 760 w 4540"/>
                <a:gd name="T61" fmla="*/ 48 h 13288"/>
                <a:gd name="T62" fmla="*/ 916 w 4540"/>
                <a:gd name="T63" fmla="*/ 12 h 13288"/>
                <a:gd name="T64" fmla="*/ 1079 w 4540"/>
                <a:gd name="T65" fmla="*/ 0 h 13288"/>
                <a:gd name="T66" fmla="*/ 3577 w 4540"/>
                <a:gd name="T67" fmla="*/ 5 h 13288"/>
                <a:gd name="T68" fmla="*/ 3736 w 4540"/>
                <a:gd name="T69" fmla="*/ 34 h 13288"/>
                <a:gd name="T70" fmla="*/ 3885 w 4540"/>
                <a:gd name="T71" fmla="*/ 85 h 13288"/>
                <a:gd name="T72" fmla="*/ 4024 w 4540"/>
                <a:gd name="T73" fmla="*/ 155 h 13288"/>
                <a:gd name="T74" fmla="*/ 4150 w 4540"/>
                <a:gd name="T75" fmla="*/ 245 h 13288"/>
                <a:gd name="T76" fmla="*/ 4261 w 4540"/>
                <a:gd name="T77" fmla="*/ 352 h 13288"/>
                <a:gd name="T78" fmla="*/ 4357 w 4540"/>
                <a:gd name="T79" fmla="*/ 474 h 13288"/>
                <a:gd name="T80" fmla="*/ 4434 w 4540"/>
                <a:gd name="T81" fmla="*/ 609 h 13288"/>
                <a:gd name="T82" fmla="*/ 4491 w 4540"/>
                <a:gd name="T83" fmla="*/ 756 h 13288"/>
                <a:gd name="T84" fmla="*/ 4527 w 4540"/>
                <a:gd name="T85" fmla="*/ 911 h 13288"/>
                <a:gd name="T86" fmla="*/ 4540 w 4540"/>
                <a:gd name="T87" fmla="*/ 1075 h 13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40" h="13288">
                  <a:moveTo>
                    <a:pt x="4540" y="12209"/>
                  </a:moveTo>
                  <a:lnTo>
                    <a:pt x="4539" y="12266"/>
                  </a:lnTo>
                  <a:lnTo>
                    <a:pt x="4535" y="12319"/>
                  </a:lnTo>
                  <a:lnTo>
                    <a:pt x="4527" y="12374"/>
                  </a:lnTo>
                  <a:lnTo>
                    <a:pt x="4518" y="12427"/>
                  </a:lnTo>
                  <a:lnTo>
                    <a:pt x="4506" y="12478"/>
                  </a:lnTo>
                  <a:lnTo>
                    <a:pt x="4491" y="12530"/>
                  </a:lnTo>
                  <a:lnTo>
                    <a:pt x="4475" y="12579"/>
                  </a:lnTo>
                  <a:lnTo>
                    <a:pt x="4456" y="12629"/>
                  </a:lnTo>
                  <a:lnTo>
                    <a:pt x="4435" y="12677"/>
                  </a:lnTo>
                  <a:lnTo>
                    <a:pt x="4411" y="12724"/>
                  </a:lnTo>
                  <a:lnTo>
                    <a:pt x="4385" y="12768"/>
                  </a:lnTo>
                  <a:lnTo>
                    <a:pt x="4357" y="12812"/>
                  </a:lnTo>
                  <a:lnTo>
                    <a:pt x="4327" y="12855"/>
                  </a:lnTo>
                  <a:lnTo>
                    <a:pt x="4296" y="12896"/>
                  </a:lnTo>
                  <a:lnTo>
                    <a:pt x="4261" y="12935"/>
                  </a:lnTo>
                  <a:lnTo>
                    <a:pt x="4226" y="12972"/>
                  </a:lnTo>
                  <a:lnTo>
                    <a:pt x="4190" y="13008"/>
                  </a:lnTo>
                  <a:lnTo>
                    <a:pt x="4150" y="13042"/>
                  </a:lnTo>
                  <a:lnTo>
                    <a:pt x="4110" y="13074"/>
                  </a:lnTo>
                  <a:lnTo>
                    <a:pt x="4068" y="13104"/>
                  </a:lnTo>
                  <a:lnTo>
                    <a:pt x="4024" y="13133"/>
                  </a:lnTo>
                  <a:lnTo>
                    <a:pt x="3980" y="13158"/>
                  </a:lnTo>
                  <a:lnTo>
                    <a:pt x="3933" y="13183"/>
                  </a:lnTo>
                  <a:lnTo>
                    <a:pt x="3885" y="13204"/>
                  </a:lnTo>
                  <a:lnTo>
                    <a:pt x="3837" y="13223"/>
                  </a:lnTo>
                  <a:lnTo>
                    <a:pt x="3787" y="13241"/>
                  </a:lnTo>
                  <a:lnTo>
                    <a:pt x="3736" y="13255"/>
                  </a:lnTo>
                  <a:lnTo>
                    <a:pt x="3685" y="13267"/>
                  </a:lnTo>
                  <a:lnTo>
                    <a:pt x="3630" y="13276"/>
                  </a:lnTo>
                  <a:lnTo>
                    <a:pt x="3577" y="13283"/>
                  </a:lnTo>
                  <a:lnTo>
                    <a:pt x="3522" y="13287"/>
                  </a:lnTo>
                  <a:lnTo>
                    <a:pt x="3467" y="13288"/>
                  </a:lnTo>
                  <a:lnTo>
                    <a:pt x="1079" y="13288"/>
                  </a:lnTo>
                  <a:lnTo>
                    <a:pt x="1024" y="13286"/>
                  </a:lnTo>
                  <a:lnTo>
                    <a:pt x="969" y="13282"/>
                  </a:lnTo>
                  <a:lnTo>
                    <a:pt x="916" y="13276"/>
                  </a:lnTo>
                  <a:lnTo>
                    <a:pt x="862" y="13266"/>
                  </a:lnTo>
                  <a:lnTo>
                    <a:pt x="811" y="13254"/>
                  </a:lnTo>
                  <a:lnTo>
                    <a:pt x="760" y="13240"/>
                  </a:lnTo>
                  <a:lnTo>
                    <a:pt x="709" y="13223"/>
                  </a:lnTo>
                  <a:lnTo>
                    <a:pt x="661" y="13204"/>
                  </a:lnTo>
                  <a:lnTo>
                    <a:pt x="612" y="13182"/>
                  </a:lnTo>
                  <a:lnTo>
                    <a:pt x="566" y="13157"/>
                  </a:lnTo>
                  <a:lnTo>
                    <a:pt x="521" y="13132"/>
                  </a:lnTo>
                  <a:lnTo>
                    <a:pt x="476" y="13104"/>
                  </a:lnTo>
                  <a:lnTo>
                    <a:pt x="434" y="13074"/>
                  </a:lnTo>
                  <a:lnTo>
                    <a:pt x="394" y="13042"/>
                  </a:lnTo>
                  <a:lnTo>
                    <a:pt x="354" y="13008"/>
                  </a:lnTo>
                  <a:lnTo>
                    <a:pt x="317" y="12972"/>
                  </a:lnTo>
                  <a:lnTo>
                    <a:pt x="282" y="12935"/>
                  </a:lnTo>
                  <a:lnTo>
                    <a:pt x="248" y="12896"/>
                  </a:lnTo>
                  <a:lnTo>
                    <a:pt x="215" y="12855"/>
                  </a:lnTo>
                  <a:lnTo>
                    <a:pt x="185" y="12812"/>
                  </a:lnTo>
                  <a:lnTo>
                    <a:pt x="156" y="12769"/>
                  </a:lnTo>
                  <a:lnTo>
                    <a:pt x="131" y="12724"/>
                  </a:lnTo>
                  <a:lnTo>
                    <a:pt x="106" y="12677"/>
                  </a:lnTo>
                  <a:lnTo>
                    <a:pt x="84" y="12630"/>
                  </a:lnTo>
                  <a:lnTo>
                    <a:pt x="65" y="12580"/>
                  </a:lnTo>
                  <a:lnTo>
                    <a:pt x="49" y="12531"/>
                  </a:lnTo>
                  <a:lnTo>
                    <a:pt x="34" y="12479"/>
                  </a:lnTo>
                  <a:lnTo>
                    <a:pt x="22" y="12427"/>
                  </a:lnTo>
                  <a:lnTo>
                    <a:pt x="13" y="12375"/>
                  </a:lnTo>
                  <a:lnTo>
                    <a:pt x="5" y="12320"/>
                  </a:lnTo>
                  <a:lnTo>
                    <a:pt x="1" y="12266"/>
                  </a:lnTo>
                  <a:lnTo>
                    <a:pt x="0" y="12210"/>
                  </a:lnTo>
                  <a:lnTo>
                    <a:pt x="0" y="1075"/>
                  </a:lnTo>
                  <a:lnTo>
                    <a:pt x="1" y="1020"/>
                  </a:lnTo>
                  <a:lnTo>
                    <a:pt x="5" y="965"/>
                  </a:lnTo>
                  <a:lnTo>
                    <a:pt x="13" y="911"/>
                  </a:lnTo>
                  <a:lnTo>
                    <a:pt x="22" y="858"/>
                  </a:lnTo>
                  <a:lnTo>
                    <a:pt x="34" y="806"/>
                  </a:lnTo>
                  <a:lnTo>
                    <a:pt x="49" y="756"/>
                  </a:lnTo>
                  <a:lnTo>
                    <a:pt x="65" y="705"/>
                  </a:lnTo>
                  <a:lnTo>
                    <a:pt x="84" y="657"/>
                  </a:lnTo>
                  <a:lnTo>
                    <a:pt x="106" y="609"/>
                  </a:lnTo>
                  <a:lnTo>
                    <a:pt x="131" y="563"/>
                  </a:lnTo>
                  <a:lnTo>
                    <a:pt x="156" y="517"/>
                  </a:lnTo>
                  <a:lnTo>
                    <a:pt x="185" y="474"/>
                  </a:lnTo>
                  <a:lnTo>
                    <a:pt x="215" y="432"/>
                  </a:lnTo>
                  <a:lnTo>
                    <a:pt x="248" y="391"/>
                  </a:lnTo>
                  <a:lnTo>
                    <a:pt x="282" y="352"/>
                  </a:lnTo>
                  <a:lnTo>
                    <a:pt x="317" y="315"/>
                  </a:lnTo>
                  <a:lnTo>
                    <a:pt x="354" y="279"/>
                  </a:lnTo>
                  <a:lnTo>
                    <a:pt x="394" y="245"/>
                  </a:lnTo>
                  <a:lnTo>
                    <a:pt x="434" y="214"/>
                  </a:lnTo>
                  <a:lnTo>
                    <a:pt x="476" y="184"/>
                  </a:lnTo>
                  <a:lnTo>
                    <a:pt x="521" y="155"/>
                  </a:lnTo>
                  <a:lnTo>
                    <a:pt x="566" y="130"/>
                  </a:lnTo>
                  <a:lnTo>
                    <a:pt x="612" y="106"/>
                  </a:lnTo>
                  <a:lnTo>
                    <a:pt x="661" y="85"/>
                  </a:lnTo>
                  <a:lnTo>
                    <a:pt x="709" y="65"/>
                  </a:lnTo>
                  <a:lnTo>
                    <a:pt x="760" y="48"/>
                  </a:lnTo>
                  <a:lnTo>
                    <a:pt x="811" y="34"/>
                  </a:lnTo>
                  <a:lnTo>
                    <a:pt x="862" y="22"/>
                  </a:lnTo>
                  <a:lnTo>
                    <a:pt x="916" y="12"/>
                  </a:lnTo>
                  <a:lnTo>
                    <a:pt x="969" y="5"/>
                  </a:lnTo>
                  <a:lnTo>
                    <a:pt x="1024" y="1"/>
                  </a:lnTo>
                  <a:lnTo>
                    <a:pt x="1079" y="0"/>
                  </a:lnTo>
                  <a:lnTo>
                    <a:pt x="3467" y="0"/>
                  </a:lnTo>
                  <a:lnTo>
                    <a:pt x="3522" y="1"/>
                  </a:lnTo>
                  <a:lnTo>
                    <a:pt x="3577" y="5"/>
                  </a:lnTo>
                  <a:lnTo>
                    <a:pt x="3630" y="12"/>
                  </a:lnTo>
                  <a:lnTo>
                    <a:pt x="3685" y="22"/>
                  </a:lnTo>
                  <a:lnTo>
                    <a:pt x="3736" y="34"/>
                  </a:lnTo>
                  <a:lnTo>
                    <a:pt x="3787" y="48"/>
                  </a:lnTo>
                  <a:lnTo>
                    <a:pt x="3837" y="65"/>
                  </a:lnTo>
                  <a:lnTo>
                    <a:pt x="3885" y="85"/>
                  </a:lnTo>
                  <a:lnTo>
                    <a:pt x="3933" y="106"/>
                  </a:lnTo>
                  <a:lnTo>
                    <a:pt x="3979" y="130"/>
                  </a:lnTo>
                  <a:lnTo>
                    <a:pt x="4024" y="155"/>
                  </a:lnTo>
                  <a:lnTo>
                    <a:pt x="4068" y="184"/>
                  </a:lnTo>
                  <a:lnTo>
                    <a:pt x="4109" y="214"/>
                  </a:lnTo>
                  <a:lnTo>
                    <a:pt x="4150" y="245"/>
                  </a:lnTo>
                  <a:lnTo>
                    <a:pt x="4190" y="279"/>
                  </a:lnTo>
                  <a:lnTo>
                    <a:pt x="4226" y="315"/>
                  </a:lnTo>
                  <a:lnTo>
                    <a:pt x="4261" y="352"/>
                  </a:lnTo>
                  <a:lnTo>
                    <a:pt x="4295" y="391"/>
                  </a:lnTo>
                  <a:lnTo>
                    <a:pt x="4327" y="432"/>
                  </a:lnTo>
                  <a:lnTo>
                    <a:pt x="4357" y="474"/>
                  </a:lnTo>
                  <a:lnTo>
                    <a:pt x="4384" y="517"/>
                  </a:lnTo>
                  <a:lnTo>
                    <a:pt x="4411" y="563"/>
                  </a:lnTo>
                  <a:lnTo>
                    <a:pt x="4434" y="609"/>
                  </a:lnTo>
                  <a:lnTo>
                    <a:pt x="4456" y="657"/>
                  </a:lnTo>
                  <a:lnTo>
                    <a:pt x="4474" y="705"/>
                  </a:lnTo>
                  <a:lnTo>
                    <a:pt x="4491" y="756"/>
                  </a:lnTo>
                  <a:lnTo>
                    <a:pt x="4505" y="806"/>
                  </a:lnTo>
                  <a:lnTo>
                    <a:pt x="4517" y="858"/>
                  </a:lnTo>
                  <a:lnTo>
                    <a:pt x="4527" y="911"/>
                  </a:lnTo>
                  <a:lnTo>
                    <a:pt x="4534" y="965"/>
                  </a:lnTo>
                  <a:lnTo>
                    <a:pt x="4538" y="1020"/>
                  </a:lnTo>
                  <a:lnTo>
                    <a:pt x="4540" y="1075"/>
                  </a:lnTo>
                  <a:lnTo>
                    <a:pt x="4540" y="12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pPr defTabSz="590296"/>
              <a:endParaRPr lang="en-ZA" sz="900">
                <a:solidFill>
                  <a:prstClr val="black"/>
                </a:solidFill>
                <a:latin typeface="Verdana"/>
              </a:endParaRPr>
            </a:p>
          </p:txBody>
        </p:sp>
      </p:grpSp>
      <p:sp>
        <p:nvSpPr>
          <p:cNvPr id="15" name="Rectangle 14"/>
          <p:cNvSpPr/>
          <p:nvPr/>
        </p:nvSpPr>
        <p:spPr>
          <a:xfrm>
            <a:off x="3780685" y="3283690"/>
            <a:ext cx="1136602" cy="507831"/>
          </a:xfrm>
          <a:prstGeom prst="rect">
            <a:avLst/>
          </a:prstGeom>
        </p:spPr>
        <p:txBody>
          <a:bodyPr wrap="square">
            <a:spAutoFit/>
          </a:bodyPr>
          <a:lstStyle/>
          <a:p>
            <a:pPr algn="ctr" defTabSz="590296"/>
            <a:r>
              <a:rPr lang="en-US" sz="900" b="1">
                <a:solidFill>
                  <a:prstClr val="black"/>
                </a:solidFill>
                <a:latin typeface="Verdana"/>
              </a:rPr>
              <a:t>Nigerian Pension Industry</a:t>
            </a:r>
          </a:p>
        </p:txBody>
      </p:sp>
      <p:sp>
        <p:nvSpPr>
          <p:cNvPr id="16" name="Rectangle 15"/>
          <p:cNvSpPr/>
          <p:nvPr/>
        </p:nvSpPr>
        <p:spPr>
          <a:xfrm>
            <a:off x="853467" y="2210028"/>
            <a:ext cx="3121787" cy="334579"/>
          </a:xfrm>
          <a:prstGeom prst="rect">
            <a:avLst/>
          </a:prstGeom>
        </p:spPr>
        <p:txBody>
          <a:bodyPr wrap="square">
            <a:spAutoFit/>
          </a:bodyPr>
          <a:lstStyle/>
          <a:p>
            <a:pPr algn="ctr" defTabSz="590296"/>
            <a:r>
              <a:rPr lang="en-US" sz="787" b="1">
                <a:solidFill>
                  <a:srgbClr val="993366"/>
                </a:solidFill>
                <a:latin typeface="Verdana"/>
              </a:rPr>
              <a:t>A fast-growing private sector-led industry</a:t>
            </a:r>
          </a:p>
          <a:p>
            <a:pPr algn="ctr" defTabSz="590296"/>
            <a:r>
              <a:rPr lang="en-US" sz="787" b="1">
                <a:solidFill>
                  <a:srgbClr val="993366"/>
                </a:solidFill>
                <a:latin typeface="Verdana"/>
              </a:rPr>
              <a:t>(CAGR of 23.5% between 2007 &amp; 2019)</a:t>
            </a:r>
          </a:p>
        </p:txBody>
      </p:sp>
      <p:sp>
        <p:nvSpPr>
          <p:cNvPr id="17" name="Freeform 71"/>
          <p:cNvSpPr>
            <a:spLocks noEditPoints="1"/>
          </p:cNvSpPr>
          <p:nvPr/>
        </p:nvSpPr>
        <p:spPr bwMode="auto">
          <a:xfrm>
            <a:off x="6217960" y="2536146"/>
            <a:ext cx="431972" cy="355083"/>
          </a:xfrm>
          <a:custGeom>
            <a:avLst/>
            <a:gdLst>
              <a:gd name="T0" fmla="*/ 174 w 215"/>
              <a:gd name="T1" fmla="*/ 118 h 216"/>
              <a:gd name="T2" fmla="*/ 157 w 215"/>
              <a:gd name="T3" fmla="*/ 101 h 216"/>
              <a:gd name="T4" fmla="*/ 158 w 215"/>
              <a:gd name="T5" fmla="*/ 87 h 216"/>
              <a:gd name="T6" fmla="*/ 157 w 215"/>
              <a:gd name="T7" fmla="*/ 81 h 216"/>
              <a:gd name="T8" fmla="*/ 142 w 215"/>
              <a:gd name="T9" fmla="*/ 84 h 216"/>
              <a:gd name="T10" fmla="*/ 112 w 215"/>
              <a:gd name="T11" fmla="*/ 89 h 216"/>
              <a:gd name="T12" fmla="*/ 103 w 215"/>
              <a:gd name="T13" fmla="*/ 93 h 216"/>
              <a:gd name="T14" fmla="*/ 101 w 215"/>
              <a:gd name="T15" fmla="*/ 99 h 216"/>
              <a:gd name="T16" fmla="*/ 88 w 215"/>
              <a:gd name="T17" fmla="*/ 112 h 216"/>
              <a:gd name="T18" fmla="*/ 29 w 215"/>
              <a:gd name="T19" fmla="*/ 128 h 216"/>
              <a:gd name="T20" fmla="*/ 40 w 215"/>
              <a:gd name="T21" fmla="*/ 147 h 216"/>
              <a:gd name="T22" fmla="*/ 46 w 215"/>
              <a:gd name="T23" fmla="*/ 161 h 216"/>
              <a:gd name="T24" fmla="*/ 46 w 215"/>
              <a:gd name="T25" fmla="*/ 199 h 216"/>
              <a:gd name="T26" fmla="*/ 50 w 215"/>
              <a:gd name="T27" fmla="*/ 205 h 216"/>
              <a:gd name="T28" fmla="*/ 123 w 215"/>
              <a:gd name="T29" fmla="*/ 209 h 216"/>
              <a:gd name="T30" fmla="*/ 128 w 215"/>
              <a:gd name="T31" fmla="*/ 203 h 216"/>
              <a:gd name="T32" fmla="*/ 129 w 215"/>
              <a:gd name="T33" fmla="*/ 186 h 216"/>
              <a:gd name="T34" fmla="*/ 133 w 215"/>
              <a:gd name="T35" fmla="*/ 183 h 216"/>
              <a:gd name="T36" fmla="*/ 159 w 215"/>
              <a:gd name="T37" fmla="*/ 184 h 216"/>
              <a:gd name="T38" fmla="*/ 163 w 215"/>
              <a:gd name="T39" fmla="*/ 168 h 216"/>
              <a:gd name="T40" fmla="*/ 166 w 215"/>
              <a:gd name="T41" fmla="*/ 161 h 216"/>
              <a:gd name="T42" fmla="*/ 164 w 215"/>
              <a:gd name="T43" fmla="*/ 153 h 216"/>
              <a:gd name="T44" fmla="*/ 163 w 215"/>
              <a:gd name="T45" fmla="*/ 153 h 216"/>
              <a:gd name="T46" fmla="*/ 166 w 215"/>
              <a:gd name="T47" fmla="*/ 152 h 216"/>
              <a:gd name="T48" fmla="*/ 167 w 215"/>
              <a:gd name="T49" fmla="*/ 144 h 216"/>
              <a:gd name="T50" fmla="*/ 167 w 215"/>
              <a:gd name="T51" fmla="*/ 137 h 216"/>
              <a:gd name="T52" fmla="*/ 179 w 215"/>
              <a:gd name="T53" fmla="*/ 131 h 216"/>
              <a:gd name="T54" fmla="*/ 174 w 215"/>
              <a:gd name="T55" fmla="*/ 118 h 216"/>
              <a:gd name="T56" fmla="*/ 86 w 215"/>
              <a:gd name="T57" fmla="*/ 106 h 216"/>
              <a:gd name="T58" fmla="*/ 90 w 215"/>
              <a:gd name="T59" fmla="*/ 104 h 216"/>
              <a:gd name="T60" fmla="*/ 94 w 215"/>
              <a:gd name="T61" fmla="*/ 97 h 216"/>
              <a:gd name="T62" fmla="*/ 94 w 215"/>
              <a:gd name="T63" fmla="*/ 96 h 216"/>
              <a:gd name="T64" fmla="*/ 98 w 215"/>
              <a:gd name="T65" fmla="*/ 88 h 216"/>
              <a:gd name="T66" fmla="*/ 110 w 215"/>
              <a:gd name="T67" fmla="*/ 82 h 216"/>
              <a:gd name="T68" fmla="*/ 154 w 215"/>
              <a:gd name="T69" fmla="*/ 75 h 216"/>
              <a:gd name="T70" fmla="*/ 215 w 215"/>
              <a:gd name="T71" fmla="*/ 64 h 216"/>
              <a:gd name="T72" fmla="*/ 213 w 215"/>
              <a:gd name="T73" fmla="*/ 55 h 216"/>
              <a:gd name="T74" fmla="*/ 170 w 215"/>
              <a:gd name="T75" fmla="*/ 55 h 216"/>
              <a:gd name="T76" fmla="*/ 173 w 215"/>
              <a:gd name="T77" fmla="*/ 54 h 216"/>
              <a:gd name="T78" fmla="*/ 176 w 215"/>
              <a:gd name="T79" fmla="*/ 27 h 216"/>
              <a:gd name="T80" fmla="*/ 159 w 215"/>
              <a:gd name="T81" fmla="*/ 5 h 216"/>
              <a:gd name="T82" fmla="*/ 141 w 215"/>
              <a:gd name="T83" fmla="*/ 10 h 216"/>
              <a:gd name="T84" fmla="*/ 136 w 215"/>
              <a:gd name="T85" fmla="*/ 20 h 216"/>
              <a:gd name="T86" fmla="*/ 69 w 215"/>
              <a:gd name="T87" fmla="*/ 7 h 216"/>
              <a:gd name="T88" fmla="*/ 17 w 215"/>
              <a:gd name="T89" fmla="*/ 109 h 216"/>
              <a:gd name="T90" fmla="*/ 10 w 215"/>
              <a:gd name="T91" fmla="*/ 113 h 216"/>
              <a:gd name="T92" fmla="*/ 10 w 215"/>
              <a:gd name="T93" fmla="*/ 125 h 216"/>
              <a:gd name="T94" fmla="*/ 27 w 215"/>
              <a:gd name="T95" fmla="*/ 121 h 216"/>
              <a:gd name="T96" fmla="*/ 62 w 215"/>
              <a:gd name="T97" fmla="*/ 112 h 216"/>
              <a:gd name="T98" fmla="*/ 86 w 215"/>
              <a:gd name="T99" fmla="*/ 106 h 216"/>
              <a:gd name="T100" fmla="*/ 162 w 215"/>
              <a:gd name="T101" fmla="*/ 12 h 216"/>
              <a:gd name="T102" fmla="*/ 172 w 215"/>
              <a:gd name="T103" fmla="*/ 28 h 216"/>
              <a:gd name="T104" fmla="*/ 172 w 215"/>
              <a:gd name="T105" fmla="*/ 47 h 216"/>
              <a:gd name="T106" fmla="*/ 162 w 215"/>
              <a:gd name="T107" fmla="*/ 31 h 216"/>
              <a:gd name="T108" fmla="*/ 162 w 215"/>
              <a:gd name="T109" fmla="*/ 1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16">
                <a:moveTo>
                  <a:pt x="174" y="118"/>
                </a:moveTo>
                <a:cubicBezTo>
                  <a:pt x="167" y="114"/>
                  <a:pt x="158" y="105"/>
                  <a:pt x="157" y="101"/>
                </a:cubicBezTo>
                <a:cubicBezTo>
                  <a:pt x="157" y="98"/>
                  <a:pt x="160" y="94"/>
                  <a:pt x="158" y="87"/>
                </a:cubicBezTo>
                <a:cubicBezTo>
                  <a:pt x="158" y="85"/>
                  <a:pt x="157" y="83"/>
                  <a:pt x="157" y="81"/>
                </a:cubicBezTo>
                <a:cubicBezTo>
                  <a:pt x="152" y="82"/>
                  <a:pt x="147" y="83"/>
                  <a:pt x="142" y="84"/>
                </a:cubicBezTo>
                <a:cubicBezTo>
                  <a:pt x="128" y="86"/>
                  <a:pt x="117" y="88"/>
                  <a:pt x="112" y="89"/>
                </a:cubicBezTo>
                <a:cubicBezTo>
                  <a:pt x="107" y="90"/>
                  <a:pt x="105" y="92"/>
                  <a:pt x="103" y="93"/>
                </a:cubicBezTo>
                <a:cubicBezTo>
                  <a:pt x="102" y="95"/>
                  <a:pt x="101" y="97"/>
                  <a:pt x="101" y="99"/>
                </a:cubicBezTo>
                <a:cubicBezTo>
                  <a:pt x="99" y="104"/>
                  <a:pt x="97" y="110"/>
                  <a:pt x="88" y="112"/>
                </a:cubicBezTo>
                <a:cubicBezTo>
                  <a:pt x="78" y="115"/>
                  <a:pt x="49" y="122"/>
                  <a:pt x="29" y="128"/>
                </a:cubicBezTo>
                <a:cubicBezTo>
                  <a:pt x="33" y="134"/>
                  <a:pt x="37" y="140"/>
                  <a:pt x="40" y="147"/>
                </a:cubicBezTo>
                <a:cubicBezTo>
                  <a:pt x="43" y="151"/>
                  <a:pt x="45" y="156"/>
                  <a:pt x="46" y="161"/>
                </a:cubicBezTo>
                <a:cubicBezTo>
                  <a:pt x="48" y="174"/>
                  <a:pt x="47" y="187"/>
                  <a:pt x="46" y="199"/>
                </a:cubicBezTo>
                <a:cubicBezTo>
                  <a:pt x="46" y="201"/>
                  <a:pt x="48" y="204"/>
                  <a:pt x="50" y="205"/>
                </a:cubicBezTo>
                <a:cubicBezTo>
                  <a:pt x="61" y="209"/>
                  <a:pt x="92" y="216"/>
                  <a:pt x="123" y="209"/>
                </a:cubicBezTo>
                <a:cubicBezTo>
                  <a:pt x="126" y="208"/>
                  <a:pt x="128" y="206"/>
                  <a:pt x="128" y="203"/>
                </a:cubicBezTo>
                <a:cubicBezTo>
                  <a:pt x="129" y="186"/>
                  <a:pt x="129" y="186"/>
                  <a:pt x="129" y="186"/>
                </a:cubicBezTo>
                <a:cubicBezTo>
                  <a:pt x="129" y="184"/>
                  <a:pt x="130" y="182"/>
                  <a:pt x="133" y="183"/>
                </a:cubicBezTo>
                <a:cubicBezTo>
                  <a:pt x="138" y="184"/>
                  <a:pt x="151" y="186"/>
                  <a:pt x="159" y="184"/>
                </a:cubicBezTo>
                <a:cubicBezTo>
                  <a:pt x="167" y="181"/>
                  <a:pt x="166" y="176"/>
                  <a:pt x="163" y="168"/>
                </a:cubicBezTo>
                <a:cubicBezTo>
                  <a:pt x="162" y="165"/>
                  <a:pt x="165" y="161"/>
                  <a:pt x="166" y="161"/>
                </a:cubicBezTo>
                <a:cubicBezTo>
                  <a:pt x="168" y="159"/>
                  <a:pt x="168" y="155"/>
                  <a:pt x="164" y="153"/>
                </a:cubicBezTo>
                <a:cubicBezTo>
                  <a:pt x="164" y="153"/>
                  <a:pt x="164" y="153"/>
                  <a:pt x="163" y="153"/>
                </a:cubicBezTo>
                <a:cubicBezTo>
                  <a:pt x="164" y="153"/>
                  <a:pt x="165" y="152"/>
                  <a:pt x="166" y="152"/>
                </a:cubicBezTo>
                <a:cubicBezTo>
                  <a:pt x="169" y="151"/>
                  <a:pt x="169" y="146"/>
                  <a:pt x="167" y="144"/>
                </a:cubicBezTo>
                <a:cubicBezTo>
                  <a:pt x="166" y="142"/>
                  <a:pt x="166" y="139"/>
                  <a:pt x="167" y="137"/>
                </a:cubicBezTo>
                <a:cubicBezTo>
                  <a:pt x="170" y="134"/>
                  <a:pt x="176" y="134"/>
                  <a:pt x="179" y="131"/>
                </a:cubicBezTo>
                <a:cubicBezTo>
                  <a:pt x="182" y="129"/>
                  <a:pt x="182" y="123"/>
                  <a:pt x="174" y="118"/>
                </a:cubicBezTo>
                <a:close/>
                <a:moveTo>
                  <a:pt x="86" y="106"/>
                </a:moveTo>
                <a:cubicBezTo>
                  <a:pt x="88" y="105"/>
                  <a:pt x="89" y="104"/>
                  <a:pt x="90" y="104"/>
                </a:cubicBezTo>
                <a:cubicBezTo>
                  <a:pt x="92" y="102"/>
                  <a:pt x="93" y="100"/>
                  <a:pt x="94" y="97"/>
                </a:cubicBezTo>
                <a:cubicBezTo>
                  <a:pt x="94" y="96"/>
                  <a:pt x="94" y="96"/>
                  <a:pt x="94" y="96"/>
                </a:cubicBezTo>
                <a:cubicBezTo>
                  <a:pt x="95" y="93"/>
                  <a:pt x="96" y="91"/>
                  <a:pt x="98" y="88"/>
                </a:cubicBezTo>
                <a:cubicBezTo>
                  <a:pt x="101" y="86"/>
                  <a:pt x="104" y="83"/>
                  <a:pt x="110" y="82"/>
                </a:cubicBezTo>
                <a:cubicBezTo>
                  <a:pt x="117" y="81"/>
                  <a:pt x="135" y="78"/>
                  <a:pt x="154" y="75"/>
                </a:cubicBezTo>
                <a:cubicBezTo>
                  <a:pt x="178" y="71"/>
                  <a:pt x="205" y="66"/>
                  <a:pt x="215" y="64"/>
                </a:cubicBezTo>
                <a:cubicBezTo>
                  <a:pt x="213" y="55"/>
                  <a:pt x="213" y="55"/>
                  <a:pt x="213" y="55"/>
                </a:cubicBezTo>
                <a:cubicBezTo>
                  <a:pt x="170" y="55"/>
                  <a:pt x="170" y="55"/>
                  <a:pt x="170" y="55"/>
                </a:cubicBezTo>
                <a:cubicBezTo>
                  <a:pt x="173" y="54"/>
                  <a:pt x="173" y="54"/>
                  <a:pt x="173" y="54"/>
                </a:cubicBezTo>
                <a:cubicBezTo>
                  <a:pt x="179" y="52"/>
                  <a:pt x="180" y="40"/>
                  <a:pt x="176" y="27"/>
                </a:cubicBezTo>
                <a:cubicBezTo>
                  <a:pt x="172" y="13"/>
                  <a:pt x="164" y="4"/>
                  <a:pt x="159" y="5"/>
                </a:cubicBezTo>
                <a:cubicBezTo>
                  <a:pt x="141" y="10"/>
                  <a:pt x="141" y="10"/>
                  <a:pt x="141" y="10"/>
                </a:cubicBezTo>
                <a:cubicBezTo>
                  <a:pt x="138" y="11"/>
                  <a:pt x="136" y="15"/>
                  <a:pt x="136" y="20"/>
                </a:cubicBezTo>
                <a:cubicBezTo>
                  <a:pt x="118" y="5"/>
                  <a:pt x="94" y="0"/>
                  <a:pt x="69" y="7"/>
                </a:cubicBezTo>
                <a:cubicBezTo>
                  <a:pt x="30" y="16"/>
                  <a:pt x="0" y="54"/>
                  <a:pt x="17" y="109"/>
                </a:cubicBezTo>
                <a:cubicBezTo>
                  <a:pt x="10" y="113"/>
                  <a:pt x="10" y="113"/>
                  <a:pt x="10" y="113"/>
                </a:cubicBezTo>
                <a:cubicBezTo>
                  <a:pt x="10" y="125"/>
                  <a:pt x="10" y="125"/>
                  <a:pt x="10" y="125"/>
                </a:cubicBezTo>
                <a:cubicBezTo>
                  <a:pt x="13" y="125"/>
                  <a:pt x="19" y="123"/>
                  <a:pt x="27" y="121"/>
                </a:cubicBezTo>
                <a:cubicBezTo>
                  <a:pt x="37" y="118"/>
                  <a:pt x="50" y="115"/>
                  <a:pt x="62" y="112"/>
                </a:cubicBezTo>
                <a:cubicBezTo>
                  <a:pt x="72" y="109"/>
                  <a:pt x="81" y="107"/>
                  <a:pt x="86" y="106"/>
                </a:cubicBezTo>
                <a:close/>
                <a:moveTo>
                  <a:pt x="162" y="12"/>
                </a:moveTo>
                <a:cubicBezTo>
                  <a:pt x="165" y="11"/>
                  <a:pt x="170" y="18"/>
                  <a:pt x="172" y="28"/>
                </a:cubicBezTo>
                <a:cubicBezTo>
                  <a:pt x="175" y="38"/>
                  <a:pt x="175" y="46"/>
                  <a:pt x="172" y="47"/>
                </a:cubicBezTo>
                <a:cubicBezTo>
                  <a:pt x="170" y="48"/>
                  <a:pt x="165" y="41"/>
                  <a:pt x="162" y="31"/>
                </a:cubicBezTo>
                <a:cubicBezTo>
                  <a:pt x="159" y="21"/>
                  <a:pt x="159" y="13"/>
                  <a:pt x="162" y="12"/>
                </a:cubicBezTo>
                <a:close/>
              </a:path>
            </a:pathLst>
          </a:custGeom>
          <a:solidFill>
            <a:sysClr val="windowText" lastClr="000000"/>
          </a:solidFill>
          <a:ln>
            <a:noFill/>
          </a:ln>
        </p:spPr>
        <p:txBody>
          <a:bodyPr vert="horz" wrap="square" lIns="68544" tIns="34272" rIns="68544" bIns="34272" numCol="1" anchor="t" anchorCtr="0" compatLnSpc="1">
            <a:prstTxWarp prst="textNoShape">
              <a:avLst/>
            </a:prstTxWarp>
          </a:bodyPr>
          <a:lstStyle/>
          <a:p>
            <a:pPr defTabSz="590296">
              <a:defRPr/>
            </a:pPr>
            <a:endParaRPr lang="en-ZA" sz="900" kern="0">
              <a:solidFill>
                <a:prstClr val="black"/>
              </a:solidFill>
              <a:latin typeface="Verdana"/>
            </a:endParaRPr>
          </a:p>
        </p:txBody>
      </p:sp>
      <p:sp>
        <p:nvSpPr>
          <p:cNvPr id="18" name="Rectangle 17"/>
          <p:cNvSpPr/>
          <p:nvPr/>
        </p:nvSpPr>
        <p:spPr>
          <a:xfrm>
            <a:off x="4527004" y="2238587"/>
            <a:ext cx="3841749" cy="213456"/>
          </a:xfrm>
          <a:prstGeom prst="rect">
            <a:avLst/>
          </a:prstGeom>
        </p:spPr>
        <p:txBody>
          <a:bodyPr wrap="square">
            <a:spAutoFit/>
          </a:bodyPr>
          <a:lstStyle/>
          <a:p>
            <a:pPr algn="ctr" defTabSz="590296"/>
            <a:r>
              <a:rPr lang="en-US" sz="787" b="1">
                <a:solidFill>
                  <a:srgbClr val="993366"/>
                </a:solidFill>
                <a:latin typeface="Verdana"/>
              </a:rPr>
              <a:t>…backed by strong regulation and an active regulator</a:t>
            </a:r>
          </a:p>
        </p:txBody>
      </p:sp>
      <p:sp>
        <p:nvSpPr>
          <p:cNvPr id="19" name="Rectangle 18"/>
          <p:cNvSpPr/>
          <p:nvPr/>
        </p:nvSpPr>
        <p:spPr>
          <a:xfrm>
            <a:off x="792058" y="4425215"/>
            <a:ext cx="3111863" cy="515141"/>
          </a:xfrm>
          <a:prstGeom prst="rect">
            <a:avLst/>
          </a:prstGeom>
        </p:spPr>
        <p:txBody>
          <a:bodyPr wrap="square">
            <a:spAutoFit/>
          </a:bodyPr>
          <a:lstStyle/>
          <a:p>
            <a:pPr marL="171359" indent="-128519" defTabSz="590296">
              <a:lnSpc>
                <a:spcPct val="120000"/>
              </a:lnSpc>
              <a:spcBef>
                <a:spcPts val="324"/>
              </a:spcBef>
              <a:buSzPct val="100000"/>
              <a:buFont typeface="Arial" panose="020B0604020202020204" pitchFamily="34" charset="0"/>
              <a:buChar char="•"/>
            </a:pPr>
            <a:r>
              <a:rPr lang="en-US" sz="787">
                <a:solidFill>
                  <a:prstClr val="black"/>
                </a:solidFill>
                <a:latin typeface="Arial" panose="020B0604020202020204" pitchFamily="34" charset="0"/>
                <a:cs typeface="Arial" panose="020B0604020202020204" pitchFamily="34" charset="0"/>
              </a:rPr>
              <a:t>As at June 2020, only 11.3% of the Nigerian labor force had opened retirement savings accounts (RSAs) while pension assets stands at less than 10% of GDP</a:t>
            </a:r>
          </a:p>
        </p:txBody>
      </p:sp>
      <p:sp>
        <p:nvSpPr>
          <p:cNvPr id="20" name="Freeform 299"/>
          <p:cNvSpPr>
            <a:spLocks noChangeAspect="1" noEditPoints="1"/>
          </p:cNvSpPr>
          <p:nvPr/>
        </p:nvSpPr>
        <p:spPr bwMode="auto">
          <a:xfrm>
            <a:off x="2061007" y="3871757"/>
            <a:ext cx="304900" cy="480445"/>
          </a:xfrm>
          <a:custGeom>
            <a:avLst/>
            <a:gdLst>
              <a:gd name="T0" fmla="*/ 284 w 350"/>
              <a:gd name="T1" fmla="*/ 296 h 576"/>
              <a:gd name="T2" fmla="*/ 234 w 350"/>
              <a:gd name="T3" fmla="*/ 29 h 576"/>
              <a:gd name="T4" fmla="*/ 246 w 350"/>
              <a:gd name="T5" fmla="*/ 19 h 576"/>
              <a:gd name="T6" fmla="*/ 246 w 350"/>
              <a:gd name="T7" fmla="*/ 9 h 576"/>
              <a:gd name="T8" fmla="*/ 232 w 350"/>
              <a:gd name="T9" fmla="*/ 0 h 576"/>
              <a:gd name="T10" fmla="*/ 112 w 350"/>
              <a:gd name="T11" fmla="*/ 1 h 576"/>
              <a:gd name="T12" fmla="*/ 103 w 350"/>
              <a:gd name="T13" fmla="*/ 15 h 576"/>
              <a:gd name="T14" fmla="*/ 107 w 350"/>
              <a:gd name="T15" fmla="*/ 25 h 576"/>
              <a:gd name="T16" fmla="*/ 115 w 350"/>
              <a:gd name="T17" fmla="*/ 141 h 576"/>
              <a:gd name="T18" fmla="*/ 5 w 350"/>
              <a:gd name="T19" fmla="*/ 474 h 576"/>
              <a:gd name="T20" fmla="*/ 1 w 350"/>
              <a:gd name="T21" fmla="*/ 495 h 576"/>
              <a:gd name="T22" fmla="*/ 1 w 350"/>
              <a:gd name="T23" fmla="*/ 524 h 576"/>
              <a:gd name="T24" fmla="*/ 12 w 350"/>
              <a:gd name="T25" fmla="*/ 550 h 576"/>
              <a:gd name="T26" fmla="*/ 23 w 350"/>
              <a:gd name="T27" fmla="*/ 561 h 576"/>
              <a:gd name="T28" fmla="*/ 41 w 350"/>
              <a:gd name="T29" fmla="*/ 572 h 576"/>
              <a:gd name="T30" fmla="*/ 62 w 350"/>
              <a:gd name="T31" fmla="*/ 576 h 576"/>
              <a:gd name="T32" fmla="*/ 294 w 350"/>
              <a:gd name="T33" fmla="*/ 575 h 576"/>
              <a:gd name="T34" fmla="*/ 314 w 350"/>
              <a:gd name="T35" fmla="*/ 568 h 576"/>
              <a:gd name="T36" fmla="*/ 332 w 350"/>
              <a:gd name="T37" fmla="*/ 556 h 576"/>
              <a:gd name="T38" fmla="*/ 341 w 350"/>
              <a:gd name="T39" fmla="*/ 543 h 576"/>
              <a:gd name="T40" fmla="*/ 349 w 350"/>
              <a:gd name="T41" fmla="*/ 516 h 576"/>
              <a:gd name="T42" fmla="*/ 347 w 350"/>
              <a:gd name="T43" fmla="*/ 485 h 576"/>
              <a:gd name="T44" fmla="*/ 321 w 350"/>
              <a:gd name="T45" fmla="*/ 538 h 576"/>
              <a:gd name="T46" fmla="*/ 306 w 350"/>
              <a:gd name="T47" fmla="*/ 551 h 576"/>
              <a:gd name="T48" fmla="*/ 62 w 350"/>
              <a:gd name="T49" fmla="*/ 557 h 576"/>
              <a:gd name="T50" fmla="*/ 43 w 350"/>
              <a:gd name="T51" fmla="*/ 551 h 576"/>
              <a:gd name="T52" fmla="*/ 28 w 350"/>
              <a:gd name="T53" fmla="*/ 538 h 576"/>
              <a:gd name="T54" fmla="*/ 20 w 350"/>
              <a:gd name="T55" fmla="*/ 520 h 576"/>
              <a:gd name="T56" fmla="*/ 19 w 350"/>
              <a:gd name="T57" fmla="*/ 496 h 576"/>
              <a:gd name="T58" fmla="*/ 24 w 350"/>
              <a:gd name="T59" fmla="*/ 479 h 576"/>
              <a:gd name="T60" fmla="*/ 135 w 350"/>
              <a:gd name="T61" fmla="*/ 29 h 576"/>
              <a:gd name="T62" fmla="*/ 214 w 350"/>
              <a:gd name="T63" fmla="*/ 142 h 576"/>
              <a:gd name="T64" fmla="*/ 325 w 350"/>
              <a:gd name="T65" fmla="*/ 479 h 576"/>
              <a:gd name="T66" fmla="*/ 331 w 350"/>
              <a:gd name="T67" fmla="*/ 505 h 576"/>
              <a:gd name="T68" fmla="*/ 327 w 350"/>
              <a:gd name="T69" fmla="*/ 527 h 576"/>
              <a:gd name="T70" fmla="*/ 321 w 350"/>
              <a:gd name="T71" fmla="*/ 538 h 576"/>
              <a:gd name="T72" fmla="*/ 65 w 350"/>
              <a:gd name="T73" fmla="*/ 389 h 576"/>
              <a:gd name="T74" fmla="*/ 31 w 350"/>
              <a:gd name="T75" fmla="*/ 490 h 576"/>
              <a:gd name="T76" fmla="*/ 29 w 350"/>
              <a:gd name="T77" fmla="*/ 512 h 576"/>
              <a:gd name="T78" fmla="*/ 33 w 350"/>
              <a:gd name="T79" fmla="*/ 529 h 576"/>
              <a:gd name="T80" fmla="*/ 41 w 350"/>
              <a:gd name="T81" fmla="*/ 539 h 576"/>
              <a:gd name="T82" fmla="*/ 62 w 350"/>
              <a:gd name="T83" fmla="*/ 547 h 576"/>
              <a:gd name="T84" fmla="*/ 294 w 350"/>
              <a:gd name="T85" fmla="*/ 546 h 576"/>
              <a:gd name="T86" fmla="*/ 313 w 350"/>
              <a:gd name="T87" fmla="*/ 533 h 576"/>
              <a:gd name="T88" fmla="*/ 319 w 350"/>
              <a:gd name="T89" fmla="*/ 523 h 576"/>
              <a:gd name="T90" fmla="*/ 321 w 350"/>
              <a:gd name="T91" fmla="*/ 504 h 576"/>
              <a:gd name="T92" fmla="*/ 316 w 350"/>
              <a:gd name="T93" fmla="*/ 483 h 576"/>
              <a:gd name="T94" fmla="*/ 285 w 350"/>
              <a:gd name="T95" fmla="*/ 38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0" h="576">
                <a:moveTo>
                  <a:pt x="344" y="474"/>
                </a:moveTo>
                <a:lnTo>
                  <a:pt x="344" y="474"/>
                </a:lnTo>
                <a:lnTo>
                  <a:pt x="284" y="296"/>
                </a:lnTo>
                <a:lnTo>
                  <a:pt x="234" y="141"/>
                </a:lnTo>
                <a:lnTo>
                  <a:pt x="234" y="29"/>
                </a:lnTo>
                <a:lnTo>
                  <a:pt x="234" y="29"/>
                </a:lnTo>
                <a:lnTo>
                  <a:pt x="239" y="27"/>
                </a:lnTo>
                <a:lnTo>
                  <a:pt x="242" y="25"/>
                </a:lnTo>
                <a:lnTo>
                  <a:pt x="246" y="19"/>
                </a:lnTo>
                <a:lnTo>
                  <a:pt x="247" y="15"/>
                </a:lnTo>
                <a:lnTo>
                  <a:pt x="247" y="15"/>
                </a:lnTo>
                <a:lnTo>
                  <a:pt x="246" y="9"/>
                </a:lnTo>
                <a:lnTo>
                  <a:pt x="242" y="4"/>
                </a:lnTo>
                <a:lnTo>
                  <a:pt x="238" y="1"/>
                </a:lnTo>
                <a:lnTo>
                  <a:pt x="232" y="0"/>
                </a:lnTo>
                <a:lnTo>
                  <a:pt x="117" y="0"/>
                </a:lnTo>
                <a:lnTo>
                  <a:pt x="117" y="0"/>
                </a:lnTo>
                <a:lnTo>
                  <a:pt x="112" y="1"/>
                </a:lnTo>
                <a:lnTo>
                  <a:pt x="107" y="4"/>
                </a:lnTo>
                <a:lnTo>
                  <a:pt x="104" y="9"/>
                </a:lnTo>
                <a:lnTo>
                  <a:pt x="103" y="15"/>
                </a:lnTo>
                <a:lnTo>
                  <a:pt x="103" y="15"/>
                </a:lnTo>
                <a:lnTo>
                  <a:pt x="103" y="19"/>
                </a:lnTo>
                <a:lnTo>
                  <a:pt x="107" y="25"/>
                </a:lnTo>
                <a:lnTo>
                  <a:pt x="111" y="27"/>
                </a:lnTo>
                <a:lnTo>
                  <a:pt x="115" y="29"/>
                </a:lnTo>
                <a:lnTo>
                  <a:pt x="115" y="141"/>
                </a:lnTo>
                <a:lnTo>
                  <a:pt x="115" y="141"/>
                </a:lnTo>
                <a:lnTo>
                  <a:pt x="65" y="296"/>
                </a:lnTo>
                <a:lnTo>
                  <a:pt x="5" y="474"/>
                </a:lnTo>
                <a:lnTo>
                  <a:pt x="5" y="474"/>
                </a:lnTo>
                <a:lnTo>
                  <a:pt x="2" y="485"/>
                </a:lnTo>
                <a:lnTo>
                  <a:pt x="1" y="495"/>
                </a:lnTo>
                <a:lnTo>
                  <a:pt x="0" y="505"/>
                </a:lnTo>
                <a:lnTo>
                  <a:pt x="0" y="516"/>
                </a:lnTo>
                <a:lnTo>
                  <a:pt x="1" y="524"/>
                </a:lnTo>
                <a:lnTo>
                  <a:pt x="4" y="534"/>
                </a:lnTo>
                <a:lnTo>
                  <a:pt x="8" y="543"/>
                </a:lnTo>
                <a:lnTo>
                  <a:pt x="12" y="550"/>
                </a:lnTo>
                <a:lnTo>
                  <a:pt x="12" y="550"/>
                </a:lnTo>
                <a:lnTo>
                  <a:pt x="17" y="556"/>
                </a:lnTo>
                <a:lnTo>
                  <a:pt x="23" y="561"/>
                </a:lnTo>
                <a:lnTo>
                  <a:pt x="28" y="565"/>
                </a:lnTo>
                <a:lnTo>
                  <a:pt x="34" y="568"/>
                </a:lnTo>
                <a:lnTo>
                  <a:pt x="41" y="572"/>
                </a:lnTo>
                <a:lnTo>
                  <a:pt x="48" y="574"/>
                </a:lnTo>
                <a:lnTo>
                  <a:pt x="55" y="575"/>
                </a:lnTo>
                <a:lnTo>
                  <a:pt x="62" y="576"/>
                </a:lnTo>
                <a:lnTo>
                  <a:pt x="286" y="576"/>
                </a:lnTo>
                <a:lnTo>
                  <a:pt x="286" y="576"/>
                </a:lnTo>
                <a:lnTo>
                  <a:pt x="294" y="575"/>
                </a:lnTo>
                <a:lnTo>
                  <a:pt x="302" y="574"/>
                </a:lnTo>
                <a:lnTo>
                  <a:pt x="308" y="572"/>
                </a:lnTo>
                <a:lnTo>
                  <a:pt x="314" y="568"/>
                </a:lnTo>
                <a:lnTo>
                  <a:pt x="321" y="565"/>
                </a:lnTo>
                <a:lnTo>
                  <a:pt x="327" y="561"/>
                </a:lnTo>
                <a:lnTo>
                  <a:pt x="332" y="556"/>
                </a:lnTo>
                <a:lnTo>
                  <a:pt x="337" y="550"/>
                </a:lnTo>
                <a:lnTo>
                  <a:pt x="337" y="550"/>
                </a:lnTo>
                <a:lnTo>
                  <a:pt x="341" y="543"/>
                </a:lnTo>
                <a:lnTo>
                  <a:pt x="346" y="534"/>
                </a:lnTo>
                <a:lnTo>
                  <a:pt x="348" y="524"/>
                </a:lnTo>
                <a:lnTo>
                  <a:pt x="349" y="516"/>
                </a:lnTo>
                <a:lnTo>
                  <a:pt x="350" y="505"/>
                </a:lnTo>
                <a:lnTo>
                  <a:pt x="349" y="495"/>
                </a:lnTo>
                <a:lnTo>
                  <a:pt x="347" y="485"/>
                </a:lnTo>
                <a:lnTo>
                  <a:pt x="344" y="474"/>
                </a:lnTo>
                <a:lnTo>
                  <a:pt x="344" y="474"/>
                </a:lnTo>
                <a:close/>
                <a:moveTo>
                  <a:pt x="321" y="538"/>
                </a:moveTo>
                <a:lnTo>
                  <a:pt x="321" y="538"/>
                </a:lnTo>
                <a:lnTo>
                  <a:pt x="314" y="546"/>
                </a:lnTo>
                <a:lnTo>
                  <a:pt x="306" y="551"/>
                </a:lnTo>
                <a:lnTo>
                  <a:pt x="296" y="556"/>
                </a:lnTo>
                <a:lnTo>
                  <a:pt x="286" y="557"/>
                </a:lnTo>
                <a:lnTo>
                  <a:pt x="62" y="557"/>
                </a:lnTo>
                <a:lnTo>
                  <a:pt x="62" y="557"/>
                </a:lnTo>
                <a:lnTo>
                  <a:pt x="53" y="556"/>
                </a:lnTo>
                <a:lnTo>
                  <a:pt x="43" y="551"/>
                </a:lnTo>
                <a:lnTo>
                  <a:pt x="34" y="546"/>
                </a:lnTo>
                <a:lnTo>
                  <a:pt x="28" y="538"/>
                </a:lnTo>
                <a:lnTo>
                  <a:pt x="28" y="538"/>
                </a:lnTo>
                <a:lnTo>
                  <a:pt x="25" y="533"/>
                </a:lnTo>
                <a:lnTo>
                  <a:pt x="22" y="527"/>
                </a:lnTo>
                <a:lnTo>
                  <a:pt x="20" y="520"/>
                </a:lnTo>
                <a:lnTo>
                  <a:pt x="19" y="513"/>
                </a:lnTo>
                <a:lnTo>
                  <a:pt x="19" y="505"/>
                </a:lnTo>
                <a:lnTo>
                  <a:pt x="19" y="496"/>
                </a:lnTo>
                <a:lnTo>
                  <a:pt x="22" y="488"/>
                </a:lnTo>
                <a:lnTo>
                  <a:pt x="24" y="479"/>
                </a:lnTo>
                <a:lnTo>
                  <a:pt x="24" y="479"/>
                </a:lnTo>
                <a:lnTo>
                  <a:pt x="86" y="291"/>
                </a:lnTo>
                <a:lnTo>
                  <a:pt x="135" y="142"/>
                </a:lnTo>
                <a:lnTo>
                  <a:pt x="135" y="29"/>
                </a:lnTo>
                <a:lnTo>
                  <a:pt x="214" y="29"/>
                </a:lnTo>
                <a:lnTo>
                  <a:pt x="214" y="142"/>
                </a:lnTo>
                <a:lnTo>
                  <a:pt x="214" y="142"/>
                </a:lnTo>
                <a:lnTo>
                  <a:pt x="263" y="291"/>
                </a:lnTo>
                <a:lnTo>
                  <a:pt x="325" y="479"/>
                </a:lnTo>
                <a:lnTo>
                  <a:pt x="325" y="479"/>
                </a:lnTo>
                <a:lnTo>
                  <a:pt x="327" y="488"/>
                </a:lnTo>
                <a:lnTo>
                  <a:pt x="330" y="496"/>
                </a:lnTo>
                <a:lnTo>
                  <a:pt x="331" y="505"/>
                </a:lnTo>
                <a:lnTo>
                  <a:pt x="331" y="513"/>
                </a:lnTo>
                <a:lnTo>
                  <a:pt x="330" y="520"/>
                </a:lnTo>
                <a:lnTo>
                  <a:pt x="327" y="527"/>
                </a:lnTo>
                <a:lnTo>
                  <a:pt x="325" y="533"/>
                </a:lnTo>
                <a:lnTo>
                  <a:pt x="321" y="538"/>
                </a:lnTo>
                <a:lnTo>
                  <a:pt x="321" y="538"/>
                </a:lnTo>
                <a:close/>
                <a:moveTo>
                  <a:pt x="285" y="389"/>
                </a:moveTo>
                <a:lnTo>
                  <a:pt x="65" y="389"/>
                </a:lnTo>
                <a:lnTo>
                  <a:pt x="65" y="389"/>
                </a:lnTo>
                <a:lnTo>
                  <a:pt x="33" y="483"/>
                </a:lnTo>
                <a:lnTo>
                  <a:pt x="33" y="483"/>
                </a:lnTo>
                <a:lnTo>
                  <a:pt x="31" y="490"/>
                </a:lnTo>
                <a:lnTo>
                  <a:pt x="29" y="498"/>
                </a:lnTo>
                <a:lnTo>
                  <a:pt x="29" y="504"/>
                </a:lnTo>
                <a:lnTo>
                  <a:pt x="29" y="512"/>
                </a:lnTo>
                <a:lnTo>
                  <a:pt x="29" y="517"/>
                </a:lnTo>
                <a:lnTo>
                  <a:pt x="31" y="523"/>
                </a:lnTo>
                <a:lnTo>
                  <a:pt x="33" y="529"/>
                </a:lnTo>
                <a:lnTo>
                  <a:pt x="36" y="533"/>
                </a:lnTo>
                <a:lnTo>
                  <a:pt x="36" y="533"/>
                </a:lnTo>
                <a:lnTo>
                  <a:pt x="41" y="539"/>
                </a:lnTo>
                <a:lnTo>
                  <a:pt x="47" y="544"/>
                </a:lnTo>
                <a:lnTo>
                  <a:pt x="55" y="546"/>
                </a:lnTo>
                <a:lnTo>
                  <a:pt x="62" y="547"/>
                </a:lnTo>
                <a:lnTo>
                  <a:pt x="286" y="547"/>
                </a:lnTo>
                <a:lnTo>
                  <a:pt x="286" y="547"/>
                </a:lnTo>
                <a:lnTo>
                  <a:pt x="294" y="546"/>
                </a:lnTo>
                <a:lnTo>
                  <a:pt x="302" y="544"/>
                </a:lnTo>
                <a:lnTo>
                  <a:pt x="308" y="539"/>
                </a:lnTo>
                <a:lnTo>
                  <a:pt x="313" y="533"/>
                </a:lnTo>
                <a:lnTo>
                  <a:pt x="313" y="533"/>
                </a:lnTo>
                <a:lnTo>
                  <a:pt x="317" y="529"/>
                </a:lnTo>
                <a:lnTo>
                  <a:pt x="319" y="523"/>
                </a:lnTo>
                <a:lnTo>
                  <a:pt x="320" y="517"/>
                </a:lnTo>
                <a:lnTo>
                  <a:pt x="321" y="512"/>
                </a:lnTo>
                <a:lnTo>
                  <a:pt x="321" y="504"/>
                </a:lnTo>
                <a:lnTo>
                  <a:pt x="320" y="498"/>
                </a:lnTo>
                <a:lnTo>
                  <a:pt x="319" y="490"/>
                </a:lnTo>
                <a:lnTo>
                  <a:pt x="316" y="483"/>
                </a:lnTo>
                <a:lnTo>
                  <a:pt x="316" y="483"/>
                </a:lnTo>
                <a:lnTo>
                  <a:pt x="285" y="389"/>
                </a:lnTo>
                <a:lnTo>
                  <a:pt x="285" y="389"/>
                </a:lnTo>
                <a:close/>
              </a:path>
            </a:pathLst>
          </a:custGeom>
          <a:solidFill>
            <a:srgbClr val="00A3E0"/>
          </a:solidFill>
          <a:ln>
            <a:noFill/>
          </a:ln>
        </p:spPr>
        <p:txBody>
          <a:bodyPr vert="horz" wrap="square" lIns="68544" tIns="34272" rIns="68544" bIns="34272" numCol="1" anchor="t" anchorCtr="0" compatLnSpc="1">
            <a:prstTxWarp prst="textNoShape">
              <a:avLst/>
            </a:prstTxWarp>
          </a:bodyPr>
          <a:lstStyle/>
          <a:p>
            <a:pPr defTabSz="590296"/>
            <a:endParaRPr lang="en-ZA" sz="900">
              <a:solidFill>
                <a:prstClr val="black"/>
              </a:solidFill>
              <a:latin typeface="Verdana"/>
            </a:endParaRPr>
          </a:p>
        </p:txBody>
      </p:sp>
      <p:sp>
        <p:nvSpPr>
          <p:cNvPr id="21" name="Rectangle 20"/>
          <p:cNvSpPr/>
          <p:nvPr/>
        </p:nvSpPr>
        <p:spPr>
          <a:xfrm>
            <a:off x="853467" y="3696826"/>
            <a:ext cx="2521357" cy="213456"/>
          </a:xfrm>
          <a:prstGeom prst="rect">
            <a:avLst/>
          </a:prstGeom>
        </p:spPr>
        <p:txBody>
          <a:bodyPr wrap="square">
            <a:spAutoFit/>
          </a:bodyPr>
          <a:lstStyle/>
          <a:p>
            <a:pPr algn="ctr" defTabSz="590296"/>
            <a:r>
              <a:rPr lang="en-US" sz="787" b="1">
                <a:solidFill>
                  <a:srgbClr val="993366"/>
                </a:solidFill>
                <a:latin typeface="Verdana"/>
              </a:rPr>
              <a:t>…with huge potential for growth</a:t>
            </a:r>
          </a:p>
        </p:txBody>
      </p:sp>
      <p:sp>
        <p:nvSpPr>
          <p:cNvPr id="22" name="Freeform 321"/>
          <p:cNvSpPr>
            <a:spLocks noEditPoints="1"/>
          </p:cNvSpPr>
          <p:nvPr/>
        </p:nvSpPr>
        <p:spPr bwMode="auto">
          <a:xfrm>
            <a:off x="6217959" y="3960511"/>
            <a:ext cx="266561" cy="379424"/>
          </a:xfrm>
          <a:custGeom>
            <a:avLst/>
            <a:gdLst>
              <a:gd name="T0" fmla="*/ 328 w 448"/>
              <a:gd name="T1" fmla="*/ 196 h 666"/>
              <a:gd name="T2" fmla="*/ 322 w 448"/>
              <a:gd name="T3" fmla="*/ 177 h 666"/>
              <a:gd name="T4" fmla="*/ 307 w 448"/>
              <a:gd name="T5" fmla="*/ 157 h 666"/>
              <a:gd name="T6" fmla="*/ 237 w 448"/>
              <a:gd name="T7" fmla="*/ 110 h 666"/>
              <a:gd name="T8" fmla="*/ 219 w 448"/>
              <a:gd name="T9" fmla="*/ 101 h 666"/>
              <a:gd name="T10" fmla="*/ 188 w 448"/>
              <a:gd name="T11" fmla="*/ 95 h 666"/>
              <a:gd name="T12" fmla="*/ 79 w 448"/>
              <a:gd name="T13" fmla="*/ 109 h 666"/>
              <a:gd name="T14" fmla="*/ 62 w 448"/>
              <a:gd name="T15" fmla="*/ 118 h 666"/>
              <a:gd name="T16" fmla="*/ 6 w 448"/>
              <a:gd name="T17" fmla="*/ 211 h 666"/>
              <a:gd name="T18" fmla="*/ 1 w 448"/>
              <a:gd name="T19" fmla="*/ 227 h 666"/>
              <a:gd name="T20" fmla="*/ 6 w 448"/>
              <a:gd name="T21" fmla="*/ 242 h 666"/>
              <a:gd name="T22" fmla="*/ 15 w 448"/>
              <a:gd name="T23" fmla="*/ 250 h 666"/>
              <a:gd name="T24" fmla="*/ 30 w 448"/>
              <a:gd name="T25" fmla="*/ 254 h 666"/>
              <a:gd name="T26" fmla="*/ 45 w 448"/>
              <a:gd name="T27" fmla="*/ 249 h 666"/>
              <a:gd name="T28" fmla="*/ 102 w 448"/>
              <a:gd name="T29" fmla="*/ 168 h 666"/>
              <a:gd name="T30" fmla="*/ 103 w 448"/>
              <a:gd name="T31" fmla="*/ 294 h 666"/>
              <a:gd name="T32" fmla="*/ 96 w 448"/>
              <a:gd name="T33" fmla="*/ 323 h 666"/>
              <a:gd name="T34" fmla="*/ 6 w 448"/>
              <a:gd name="T35" fmla="*/ 609 h 666"/>
              <a:gd name="T36" fmla="*/ 1 w 448"/>
              <a:gd name="T37" fmla="*/ 622 h 666"/>
              <a:gd name="T38" fmla="*/ 2 w 448"/>
              <a:gd name="T39" fmla="*/ 643 h 666"/>
              <a:gd name="T40" fmla="*/ 15 w 448"/>
              <a:gd name="T41" fmla="*/ 659 h 666"/>
              <a:gd name="T42" fmla="*/ 25 w 448"/>
              <a:gd name="T43" fmla="*/ 664 h 666"/>
              <a:gd name="T44" fmla="*/ 36 w 448"/>
              <a:gd name="T45" fmla="*/ 666 h 666"/>
              <a:gd name="T46" fmla="*/ 59 w 448"/>
              <a:gd name="T47" fmla="*/ 657 h 666"/>
              <a:gd name="T48" fmla="*/ 169 w 448"/>
              <a:gd name="T49" fmla="*/ 510 h 666"/>
              <a:gd name="T50" fmla="*/ 176 w 448"/>
              <a:gd name="T51" fmla="*/ 493 h 666"/>
              <a:gd name="T52" fmla="*/ 248 w 448"/>
              <a:gd name="T53" fmla="*/ 453 h 666"/>
              <a:gd name="T54" fmla="*/ 174 w 448"/>
              <a:gd name="T55" fmla="*/ 555 h 666"/>
              <a:gd name="T56" fmla="*/ 171 w 448"/>
              <a:gd name="T57" fmla="*/ 576 h 666"/>
              <a:gd name="T58" fmla="*/ 180 w 448"/>
              <a:gd name="T59" fmla="*/ 594 h 666"/>
              <a:gd name="T60" fmla="*/ 191 w 448"/>
              <a:gd name="T61" fmla="*/ 603 h 666"/>
              <a:gd name="T62" fmla="*/ 206 w 448"/>
              <a:gd name="T63" fmla="*/ 606 h 666"/>
              <a:gd name="T64" fmla="*/ 222 w 448"/>
              <a:gd name="T65" fmla="*/ 603 h 666"/>
              <a:gd name="T66" fmla="*/ 331 w 448"/>
              <a:gd name="T67" fmla="*/ 466 h 666"/>
              <a:gd name="T68" fmla="*/ 339 w 448"/>
              <a:gd name="T69" fmla="*/ 451 h 666"/>
              <a:gd name="T70" fmla="*/ 338 w 448"/>
              <a:gd name="T71" fmla="*/ 429 h 666"/>
              <a:gd name="T72" fmla="*/ 324 w 448"/>
              <a:gd name="T73" fmla="*/ 410 h 666"/>
              <a:gd name="T74" fmla="*/ 280 w 448"/>
              <a:gd name="T75" fmla="*/ 313 h 666"/>
              <a:gd name="T76" fmla="*/ 283 w 448"/>
              <a:gd name="T77" fmla="*/ 324 h 666"/>
              <a:gd name="T78" fmla="*/ 295 w 448"/>
              <a:gd name="T79" fmla="*/ 335 h 666"/>
              <a:gd name="T80" fmla="*/ 311 w 448"/>
              <a:gd name="T81" fmla="*/ 340 h 666"/>
              <a:gd name="T82" fmla="*/ 426 w 448"/>
              <a:gd name="T83" fmla="*/ 335 h 666"/>
              <a:gd name="T84" fmla="*/ 440 w 448"/>
              <a:gd name="T85" fmla="*/ 328 h 666"/>
              <a:gd name="T86" fmla="*/ 447 w 448"/>
              <a:gd name="T87" fmla="*/ 315 h 666"/>
              <a:gd name="T88" fmla="*/ 447 w 448"/>
              <a:gd name="T89" fmla="*/ 304 h 666"/>
              <a:gd name="T90" fmla="*/ 440 w 448"/>
              <a:gd name="T91" fmla="*/ 290 h 666"/>
              <a:gd name="T92" fmla="*/ 426 w 448"/>
              <a:gd name="T93" fmla="*/ 283 h 666"/>
              <a:gd name="T94" fmla="*/ 313 w 448"/>
              <a:gd name="T95" fmla="*/ 129 h 666"/>
              <a:gd name="T96" fmla="*/ 338 w 448"/>
              <a:gd name="T97" fmla="*/ 124 h 666"/>
              <a:gd name="T98" fmla="*/ 365 w 448"/>
              <a:gd name="T99" fmla="*/ 101 h 666"/>
              <a:gd name="T100" fmla="*/ 376 w 448"/>
              <a:gd name="T101" fmla="*/ 65 h 666"/>
              <a:gd name="T102" fmla="*/ 372 w 448"/>
              <a:gd name="T103" fmla="*/ 40 h 666"/>
              <a:gd name="T104" fmla="*/ 348 w 448"/>
              <a:gd name="T105" fmla="*/ 11 h 666"/>
              <a:gd name="T106" fmla="*/ 313 w 448"/>
              <a:gd name="T107" fmla="*/ 0 h 666"/>
              <a:gd name="T108" fmla="*/ 288 w 448"/>
              <a:gd name="T109" fmla="*/ 6 h 666"/>
              <a:gd name="T110" fmla="*/ 260 w 448"/>
              <a:gd name="T111" fmla="*/ 29 h 666"/>
              <a:gd name="T112" fmla="*/ 249 w 448"/>
              <a:gd name="T113" fmla="*/ 65 h 666"/>
              <a:gd name="T114" fmla="*/ 254 w 448"/>
              <a:gd name="T115" fmla="*/ 90 h 666"/>
              <a:gd name="T116" fmla="*/ 277 w 448"/>
              <a:gd name="T117" fmla="*/ 118 h 666"/>
              <a:gd name="T118" fmla="*/ 313 w 448"/>
              <a:gd name="T119" fmla="*/ 12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8" h="666">
                <a:moveTo>
                  <a:pt x="421" y="282"/>
                </a:moveTo>
                <a:lnTo>
                  <a:pt x="338" y="278"/>
                </a:lnTo>
                <a:lnTo>
                  <a:pt x="328" y="196"/>
                </a:lnTo>
                <a:lnTo>
                  <a:pt x="328" y="196"/>
                </a:lnTo>
                <a:lnTo>
                  <a:pt x="325" y="185"/>
                </a:lnTo>
                <a:lnTo>
                  <a:pt x="322" y="177"/>
                </a:lnTo>
                <a:lnTo>
                  <a:pt x="317" y="170"/>
                </a:lnTo>
                <a:lnTo>
                  <a:pt x="312" y="162"/>
                </a:lnTo>
                <a:lnTo>
                  <a:pt x="307" y="157"/>
                </a:lnTo>
                <a:lnTo>
                  <a:pt x="302" y="154"/>
                </a:lnTo>
                <a:lnTo>
                  <a:pt x="295" y="148"/>
                </a:lnTo>
                <a:lnTo>
                  <a:pt x="237" y="110"/>
                </a:lnTo>
                <a:lnTo>
                  <a:pt x="237" y="110"/>
                </a:lnTo>
                <a:lnTo>
                  <a:pt x="227" y="105"/>
                </a:lnTo>
                <a:lnTo>
                  <a:pt x="219" y="101"/>
                </a:lnTo>
                <a:lnTo>
                  <a:pt x="211" y="99"/>
                </a:lnTo>
                <a:lnTo>
                  <a:pt x="203" y="96"/>
                </a:lnTo>
                <a:lnTo>
                  <a:pt x="188" y="95"/>
                </a:lnTo>
                <a:lnTo>
                  <a:pt x="176" y="95"/>
                </a:lnTo>
                <a:lnTo>
                  <a:pt x="79" y="109"/>
                </a:lnTo>
                <a:lnTo>
                  <a:pt x="79" y="109"/>
                </a:lnTo>
                <a:lnTo>
                  <a:pt x="73" y="111"/>
                </a:lnTo>
                <a:lnTo>
                  <a:pt x="67" y="113"/>
                </a:lnTo>
                <a:lnTo>
                  <a:pt x="62" y="118"/>
                </a:lnTo>
                <a:lnTo>
                  <a:pt x="57" y="123"/>
                </a:lnTo>
                <a:lnTo>
                  <a:pt x="6" y="211"/>
                </a:lnTo>
                <a:lnTo>
                  <a:pt x="6" y="211"/>
                </a:lnTo>
                <a:lnTo>
                  <a:pt x="4" y="216"/>
                </a:lnTo>
                <a:lnTo>
                  <a:pt x="1" y="222"/>
                </a:lnTo>
                <a:lnTo>
                  <a:pt x="1" y="227"/>
                </a:lnTo>
                <a:lnTo>
                  <a:pt x="2" y="232"/>
                </a:lnTo>
                <a:lnTo>
                  <a:pt x="4" y="238"/>
                </a:lnTo>
                <a:lnTo>
                  <a:pt x="6" y="242"/>
                </a:lnTo>
                <a:lnTo>
                  <a:pt x="10" y="246"/>
                </a:lnTo>
                <a:lnTo>
                  <a:pt x="15" y="250"/>
                </a:lnTo>
                <a:lnTo>
                  <a:pt x="15" y="250"/>
                </a:lnTo>
                <a:lnTo>
                  <a:pt x="19" y="252"/>
                </a:lnTo>
                <a:lnTo>
                  <a:pt x="24" y="254"/>
                </a:lnTo>
                <a:lnTo>
                  <a:pt x="30" y="254"/>
                </a:lnTo>
                <a:lnTo>
                  <a:pt x="35" y="254"/>
                </a:lnTo>
                <a:lnTo>
                  <a:pt x="40" y="251"/>
                </a:lnTo>
                <a:lnTo>
                  <a:pt x="45" y="249"/>
                </a:lnTo>
                <a:lnTo>
                  <a:pt x="49" y="245"/>
                </a:lnTo>
                <a:lnTo>
                  <a:pt x="52" y="242"/>
                </a:lnTo>
                <a:lnTo>
                  <a:pt x="102" y="168"/>
                </a:lnTo>
                <a:lnTo>
                  <a:pt x="161" y="161"/>
                </a:lnTo>
                <a:lnTo>
                  <a:pt x="103" y="294"/>
                </a:lnTo>
                <a:lnTo>
                  <a:pt x="103" y="294"/>
                </a:lnTo>
                <a:lnTo>
                  <a:pt x="101" y="303"/>
                </a:lnTo>
                <a:lnTo>
                  <a:pt x="98" y="312"/>
                </a:lnTo>
                <a:lnTo>
                  <a:pt x="96" y="323"/>
                </a:lnTo>
                <a:lnTo>
                  <a:pt x="96" y="332"/>
                </a:lnTo>
                <a:lnTo>
                  <a:pt x="96" y="474"/>
                </a:lnTo>
                <a:lnTo>
                  <a:pt x="6" y="609"/>
                </a:lnTo>
                <a:lnTo>
                  <a:pt x="6" y="609"/>
                </a:lnTo>
                <a:lnTo>
                  <a:pt x="2" y="615"/>
                </a:lnTo>
                <a:lnTo>
                  <a:pt x="1" y="622"/>
                </a:lnTo>
                <a:lnTo>
                  <a:pt x="0" y="628"/>
                </a:lnTo>
                <a:lnTo>
                  <a:pt x="0" y="636"/>
                </a:lnTo>
                <a:lnTo>
                  <a:pt x="2" y="643"/>
                </a:lnTo>
                <a:lnTo>
                  <a:pt x="5" y="649"/>
                </a:lnTo>
                <a:lnTo>
                  <a:pt x="10" y="654"/>
                </a:lnTo>
                <a:lnTo>
                  <a:pt x="15" y="659"/>
                </a:lnTo>
                <a:lnTo>
                  <a:pt x="15" y="659"/>
                </a:lnTo>
                <a:lnTo>
                  <a:pt x="21" y="662"/>
                </a:lnTo>
                <a:lnTo>
                  <a:pt x="25" y="664"/>
                </a:lnTo>
                <a:lnTo>
                  <a:pt x="30" y="665"/>
                </a:lnTo>
                <a:lnTo>
                  <a:pt x="36" y="666"/>
                </a:lnTo>
                <a:lnTo>
                  <a:pt x="36" y="666"/>
                </a:lnTo>
                <a:lnTo>
                  <a:pt x="44" y="665"/>
                </a:lnTo>
                <a:lnTo>
                  <a:pt x="52" y="662"/>
                </a:lnTo>
                <a:lnTo>
                  <a:pt x="59" y="657"/>
                </a:lnTo>
                <a:lnTo>
                  <a:pt x="66" y="650"/>
                </a:lnTo>
                <a:lnTo>
                  <a:pt x="169" y="510"/>
                </a:lnTo>
                <a:lnTo>
                  <a:pt x="169" y="510"/>
                </a:lnTo>
                <a:lnTo>
                  <a:pt x="172" y="505"/>
                </a:lnTo>
                <a:lnTo>
                  <a:pt x="175" y="499"/>
                </a:lnTo>
                <a:lnTo>
                  <a:pt x="176" y="493"/>
                </a:lnTo>
                <a:lnTo>
                  <a:pt x="176" y="487"/>
                </a:lnTo>
                <a:lnTo>
                  <a:pt x="176" y="395"/>
                </a:lnTo>
                <a:lnTo>
                  <a:pt x="248" y="453"/>
                </a:lnTo>
                <a:lnTo>
                  <a:pt x="177" y="549"/>
                </a:lnTo>
                <a:lnTo>
                  <a:pt x="177" y="549"/>
                </a:lnTo>
                <a:lnTo>
                  <a:pt x="174" y="555"/>
                </a:lnTo>
                <a:lnTo>
                  <a:pt x="171" y="562"/>
                </a:lnTo>
                <a:lnTo>
                  <a:pt x="171" y="570"/>
                </a:lnTo>
                <a:lnTo>
                  <a:pt x="171" y="576"/>
                </a:lnTo>
                <a:lnTo>
                  <a:pt x="172" y="583"/>
                </a:lnTo>
                <a:lnTo>
                  <a:pt x="176" y="589"/>
                </a:lnTo>
                <a:lnTo>
                  <a:pt x="180" y="594"/>
                </a:lnTo>
                <a:lnTo>
                  <a:pt x="186" y="599"/>
                </a:lnTo>
                <a:lnTo>
                  <a:pt x="186" y="599"/>
                </a:lnTo>
                <a:lnTo>
                  <a:pt x="191" y="603"/>
                </a:lnTo>
                <a:lnTo>
                  <a:pt x="195" y="605"/>
                </a:lnTo>
                <a:lnTo>
                  <a:pt x="202" y="606"/>
                </a:lnTo>
                <a:lnTo>
                  <a:pt x="206" y="606"/>
                </a:lnTo>
                <a:lnTo>
                  <a:pt x="206" y="606"/>
                </a:lnTo>
                <a:lnTo>
                  <a:pt x="215" y="605"/>
                </a:lnTo>
                <a:lnTo>
                  <a:pt x="222" y="603"/>
                </a:lnTo>
                <a:lnTo>
                  <a:pt x="229" y="598"/>
                </a:lnTo>
                <a:lnTo>
                  <a:pt x="236" y="592"/>
                </a:lnTo>
                <a:lnTo>
                  <a:pt x="331" y="466"/>
                </a:lnTo>
                <a:lnTo>
                  <a:pt x="331" y="466"/>
                </a:lnTo>
                <a:lnTo>
                  <a:pt x="336" y="459"/>
                </a:lnTo>
                <a:lnTo>
                  <a:pt x="339" y="451"/>
                </a:lnTo>
                <a:lnTo>
                  <a:pt x="340" y="444"/>
                </a:lnTo>
                <a:lnTo>
                  <a:pt x="339" y="437"/>
                </a:lnTo>
                <a:lnTo>
                  <a:pt x="338" y="429"/>
                </a:lnTo>
                <a:lnTo>
                  <a:pt x="334" y="422"/>
                </a:lnTo>
                <a:lnTo>
                  <a:pt x="330" y="416"/>
                </a:lnTo>
                <a:lnTo>
                  <a:pt x="324" y="410"/>
                </a:lnTo>
                <a:lnTo>
                  <a:pt x="232" y="335"/>
                </a:lnTo>
                <a:lnTo>
                  <a:pt x="270" y="255"/>
                </a:lnTo>
                <a:lnTo>
                  <a:pt x="280" y="313"/>
                </a:lnTo>
                <a:lnTo>
                  <a:pt x="280" y="313"/>
                </a:lnTo>
                <a:lnTo>
                  <a:pt x="282" y="320"/>
                </a:lnTo>
                <a:lnTo>
                  <a:pt x="283" y="324"/>
                </a:lnTo>
                <a:lnTo>
                  <a:pt x="287" y="329"/>
                </a:lnTo>
                <a:lnTo>
                  <a:pt x="290" y="333"/>
                </a:lnTo>
                <a:lnTo>
                  <a:pt x="295" y="335"/>
                </a:lnTo>
                <a:lnTo>
                  <a:pt x="300" y="338"/>
                </a:lnTo>
                <a:lnTo>
                  <a:pt x="305" y="340"/>
                </a:lnTo>
                <a:lnTo>
                  <a:pt x="311" y="340"/>
                </a:lnTo>
                <a:lnTo>
                  <a:pt x="421" y="337"/>
                </a:lnTo>
                <a:lnTo>
                  <a:pt x="421" y="337"/>
                </a:lnTo>
                <a:lnTo>
                  <a:pt x="426" y="335"/>
                </a:lnTo>
                <a:lnTo>
                  <a:pt x="431" y="334"/>
                </a:lnTo>
                <a:lnTo>
                  <a:pt x="436" y="332"/>
                </a:lnTo>
                <a:lnTo>
                  <a:pt x="440" y="328"/>
                </a:lnTo>
                <a:lnTo>
                  <a:pt x="443" y="324"/>
                </a:lnTo>
                <a:lnTo>
                  <a:pt x="446" y="320"/>
                </a:lnTo>
                <a:lnTo>
                  <a:pt x="447" y="315"/>
                </a:lnTo>
                <a:lnTo>
                  <a:pt x="448" y="310"/>
                </a:lnTo>
                <a:lnTo>
                  <a:pt x="448" y="310"/>
                </a:lnTo>
                <a:lnTo>
                  <a:pt x="447" y="304"/>
                </a:lnTo>
                <a:lnTo>
                  <a:pt x="446" y="299"/>
                </a:lnTo>
                <a:lnTo>
                  <a:pt x="443" y="294"/>
                </a:lnTo>
                <a:lnTo>
                  <a:pt x="440" y="290"/>
                </a:lnTo>
                <a:lnTo>
                  <a:pt x="436" y="287"/>
                </a:lnTo>
                <a:lnTo>
                  <a:pt x="431" y="284"/>
                </a:lnTo>
                <a:lnTo>
                  <a:pt x="426" y="283"/>
                </a:lnTo>
                <a:lnTo>
                  <a:pt x="421" y="282"/>
                </a:lnTo>
                <a:lnTo>
                  <a:pt x="421" y="282"/>
                </a:lnTo>
                <a:close/>
                <a:moveTo>
                  <a:pt x="313" y="129"/>
                </a:moveTo>
                <a:lnTo>
                  <a:pt x="313" y="129"/>
                </a:lnTo>
                <a:lnTo>
                  <a:pt x="325" y="128"/>
                </a:lnTo>
                <a:lnTo>
                  <a:pt x="338" y="124"/>
                </a:lnTo>
                <a:lnTo>
                  <a:pt x="348" y="118"/>
                </a:lnTo>
                <a:lnTo>
                  <a:pt x="358" y="110"/>
                </a:lnTo>
                <a:lnTo>
                  <a:pt x="365" y="101"/>
                </a:lnTo>
                <a:lnTo>
                  <a:pt x="372" y="90"/>
                </a:lnTo>
                <a:lnTo>
                  <a:pt x="375" y="78"/>
                </a:lnTo>
                <a:lnTo>
                  <a:pt x="376" y="65"/>
                </a:lnTo>
                <a:lnTo>
                  <a:pt x="376" y="65"/>
                </a:lnTo>
                <a:lnTo>
                  <a:pt x="375" y="51"/>
                </a:lnTo>
                <a:lnTo>
                  <a:pt x="372" y="40"/>
                </a:lnTo>
                <a:lnTo>
                  <a:pt x="365" y="29"/>
                </a:lnTo>
                <a:lnTo>
                  <a:pt x="358" y="20"/>
                </a:lnTo>
                <a:lnTo>
                  <a:pt x="348" y="11"/>
                </a:lnTo>
                <a:lnTo>
                  <a:pt x="338" y="6"/>
                </a:lnTo>
                <a:lnTo>
                  <a:pt x="325" y="1"/>
                </a:lnTo>
                <a:lnTo>
                  <a:pt x="313" y="0"/>
                </a:lnTo>
                <a:lnTo>
                  <a:pt x="313" y="0"/>
                </a:lnTo>
                <a:lnTo>
                  <a:pt x="300" y="1"/>
                </a:lnTo>
                <a:lnTo>
                  <a:pt x="288" y="6"/>
                </a:lnTo>
                <a:lnTo>
                  <a:pt x="277" y="11"/>
                </a:lnTo>
                <a:lnTo>
                  <a:pt x="267" y="20"/>
                </a:lnTo>
                <a:lnTo>
                  <a:pt x="260" y="29"/>
                </a:lnTo>
                <a:lnTo>
                  <a:pt x="254" y="40"/>
                </a:lnTo>
                <a:lnTo>
                  <a:pt x="250" y="51"/>
                </a:lnTo>
                <a:lnTo>
                  <a:pt x="249" y="65"/>
                </a:lnTo>
                <a:lnTo>
                  <a:pt x="249" y="65"/>
                </a:lnTo>
                <a:lnTo>
                  <a:pt x="250" y="78"/>
                </a:lnTo>
                <a:lnTo>
                  <a:pt x="254" y="90"/>
                </a:lnTo>
                <a:lnTo>
                  <a:pt x="260" y="101"/>
                </a:lnTo>
                <a:lnTo>
                  <a:pt x="267" y="110"/>
                </a:lnTo>
                <a:lnTo>
                  <a:pt x="277" y="118"/>
                </a:lnTo>
                <a:lnTo>
                  <a:pt x="288" y="124"/>
                </a:lnTo>
                <a:lnTo>
                  <a:pt x="300" y="128"/>
                </a:lnTo>
                <a:lnTo>
                  <a:pt x="313" y="129"/>
                </a:lnTo>
                <a:lnTo>
                  <a:pt x="313" y="129"/>
                </a:lnTo>
                <a:close/>
              </a:path>
            </a:pathLst>
          </a:custGeom>
          <a:solidFill>
            <a:sysClr val="window" lastClr="FFFFFF">
              <a:lumMod val="65000"/>
            </a:sysClr>
          </a:solidFill>
          <a:ln>
            <a:noFill/>
          </a:ln>
        </p:spPr>
        <p:txBody>
          <a:bodyPr vert="horz" wrap="square" lIns="68544" tIns="34272" rIns="68544" bIns="34272" numCol="1" anchor="t" anchorCtr="0" compatLnSpc="1">
            <a:prstTxWarp prst="textNoShape">
              <a:avLst/>
            </a:prstTxWarp>
          </a:bodyPr>
          <a:lstStyle/>
          <a:p>
            <a:pPr defTabSz="590296">
              <a:defRPr/>
            </a:pPr>
            <a:endParaRPr lang="en-ZA" sz="900" kern="0">
              <a:solidFill>
                <a:prstClr val="black"/>
              </a:solidFill>
              <a:latin typeface="Verdana"/>
            </a:endParaRPr>
          </a:p>
        </p:txBody>
      </p:sp>
      <p:sp>
        <p:nvSpPr>
          <p:cNvPr id="23" name="Freeform 321"/>
          <p:cNvSpPr>
            <a:spLocks noEditPoints="1"/>
          </p:cNvSpPr>
          <p:nvPr/>
        </p:nvSpPr>
        <p:spPr bwMode="auto">
          <a:xfrm>
            <a:off x="6561205" y="3960511"/>
            <a:ext cx="266561" cy="379424"/>
          </a:xfrm>
          <a:custGeom>
            <a:avLst/>
            <a:gdLst>
              <a:gd name="T0" fmla="*/ 328 w 448"/>
              <a:gd name="T1" fmla="*/ 196 h 666"/>
              <a:gd name="T2" fmla="*/ 322 w 448"/>
              <a:gd name="T3" fmla="*/ 177 h 666"/>
              <a:gd name="T4" fmla="*/ 307 w 448"/>
              <a:gd name="T5" fmla="*/ 157 h 666"/>
              <a:gd name="T6" fmla="*/ 237 w 448"/>
              <a:gd name="T7" fmla="*/ 110 h 666"/>
              <a:gd name="T8" fmla="*/ 219 w 448"/>
              <a:gd name="T9" fmla="*/ 101 h 666"/>
              <a:gd name="T10" fmla="*/ 188 w 448"/>
              <a:gd name="T11" fmla="*/ 95 h 666"/>
              <a:gd name="T12" fmla="*/ 79 w 448"/>
              <a:gd name="T13" fmla="*/ 109 h 666"/>
              <a:gd name="T14" fmla="*/ 62 w 448"/>
              <a:gd name="T15" fmla="*/ 118 h 666"/>
              <a:gd name="T16" fmla="*/ 6 w 448"/>
              <a:gd name="T17" fmla="*/ 211 h 666"/>
              <a:gd name="T18" fmla="*/ 1 w 448"/>
              <a:gd name="T19" fmla="*/ 227 h 666"/>
              <a:gd name="T20" fmla="*/ 6 w 448"/>
              <a:gd name="T21" fmla="*/ 242 h 666"/>
              <a:gd name="T22" fmla="*/ 15 w 448"/>
              <a:gd name="T23" fmla="*/ 250 h 666"/>
              <a:gd name="T24" fmla="*/ 30 w 448"/>
              <a:gd name="T25" fmla="*/ 254 h 666"/>
              <a:gd name="T26" fmla="*/ 45 w 448"/>
              <a:gd name="T27" fmla="*/ 249 h 666"/>
              <a:gd name="T28" fmla="*/ 102 w 448"/>
              <a:gd name="T29" fmla="*/ 168 h 666"/>
              <a:gd name="T30" fmla="*/ 103 w 448"/>
              <a:gd name="T31" fmla="*/ 294 h 666"/>
              <a:gd name="T32" fmla="*/ 96 w 448"/>
              <a:gd name="T33" fmla="*/ 323 h 666"/>
              <a:gd name="T34" fmla="*/ 6 w 448"/>
              <a:gd name="T35" fmla="*/ 609 h 666"/>
              <a:gd name="T36" fmla="*/ 1 w 448"/>
              <a:gd name="T37" fmla="*/ 622 h 666"/>
              <a:gd name="T38" fmla="*/ 2 w 448"/>
              <a:gd name="T39" fmla="*/ 643 h 666"/>
              <a:gd name="T40" fmla="*/ 15 w 448"/>
              <a:gd name="T41" fmla="*/ 659 h 666"/>
              <a:gd name="T42" fmla="*/ 25 w 448"/>
              <a:gd name="T43" fmla="*/ 664 h 666"/>
              <a:gd name="T44" fmla="*/ 36 w 448"/>
              <a:gd name="T45" fmla="*/ 666 h 666"/>
              <a:gd name="T46" fmla="*/ 59 w 448"/>
              <a:gd name="T47" fmla="*/ 657 h 666"/>
              <a:gd name="T48" fmla="*/ 169 w 448"/>
              <a:gd name="T49" fmla="*/ 510 h 666"/>
              <a:gd name="T50" fmla="*/ 176 w 448"/>
              <a:gd name="T51" fmla="*/ 493 h 666"/>
              <a:gd name="T52" fmla="*/ 248 w 448"/>
              <a:gd name="T53" fmla="*/ 453 h 666"/>
              <a:gd name="T54" fmla="*/ 174 w 448"/>
              <a:gd name="T55" fmla="*/ 555 h 666"/>
              <a:gd name="T56" fmla="*/ 171 w 448"/>
              <a:gd name="T57" fmla="*/ 576 h 666"/>
              <a:gd name="T58" fmla="*/ 180 w 448"/>
              <a:gd name="T59" fmla="*/ 594 h 666"/>
              <a:gd name="T60" fmla="*/ 191 w 448"/>
              <a:gd name="T61" fmla="*/ 603 h 666"/>
              <a:gd name="T62" fmla="*/ 206 w 448"/>
              <a:gd name="T63" fmla="*/ 606 h 666"/>
              <a:gd name="T64" fmla="*/ 222 w 448"/>
              <a:gd name="T65" fmla="*/ 603 h 666"/>
              <a:gd name="T66" fmla="*/ 331 w 448"/>
              <a:gd name="T67" fmla="*/ 466 h 666"/>
              <a:gd name="T68" fmla="*/ 339 w 448"/>
              <a:gd name="T69" fmla="*/ 451 h 666"/>
              <a:gd name="T70" fmla="*/ 338 w 448"/>
              <a:gd name="T71" fmla="*/ 429 h 666"/>
              <a:gd name="T72" fmla="*/ 324 w 448"/>
              <a:gd name="T73" fmla="*/ 410 h 666"/>
              <a:gd name="T74" fmla="*/ 280 w 448"/>
              <a:gd name="T75" fmla="*/ 313 h 666"/>
              <a:gd name="T76" fmla="*/ 283 w 448"/>
              <a:gd name="T77" fmla="*/ 324 h 666"/>
              <a:gd name="T78" fmla="*/ 295 w 448"/>
              <a:gd name="T79" fmla="*/ 335 h 666"/>
              <a:gd name="T80" fmla="*/ 311 w 448"/>
              <a:gd name="T81" fmla="*/ 340 h 666"/>
              <a:gd name="T82" fmla="*/ 426 w 448"/>
              <a:gd name="T83" fmla="*/ 335 h 666"/>
              <a:gd name="T84" fmla="*/ 440 w 448"/>
              <a:gd name="T85" fmla="*/ 328 h 666"/>
              <a:gd name="T86" fmla="*/ 447 w 448"/>
              <a:gd name="T87" fmla="*/ 315 h 666"/>
              <a:gd name="T88" fmla="*/ 447 w 448"/>
              <a:gd name="T89" fmla="*/ 304 h 666"/>
              <a:gd name="T90" fmla="*/ 440 w 448"/>
              <a:gd name="T91" fmla="*/ 290 h 666"/>
              <a:gd name="T92" fmla="*/ 426 w 448"/>
              <a:gd name="T93" fmla="*/ 283 h 666"/>
              <a:gd name="T94" fmla="*/ 313 w 448"/>
              <a:gd name="T95" fmla="*/ 129 h 666"/>
              <a:gd name="T96" fmla="*/ 338 w 448"/>
              <a:gd name="T97" fmla="*/ 124 h 666"/>
              <a:gd name="T98" fmla="*/ 365 w 448"/>
              <a:gd name="T99" fmla="*/ 101 h 666"/>
              <a:gd name="T100" fmla="*/ 376 w 448"/>
              <a:gd name="T101" fmla="*/ 65 h 666"/>
              <a:gd name="T102" fmla="*/ 372 w 448"/>
              <a:gd name="T103" fmla="*/ 40 h 666"/>
              <a:gd name="T104" fmla="*/ 348 w 448"/>
              <a:gd name="T105" fmla="*/ 11 h 666"/>
              <a:gd name="T106" fmla="*/ 313 w 448"/>
              <a:gd name="T107" fmla="*/ 0 h 666"/>
              <a:gd name="T108" fmla="*/ 288 w 448"/>
              <a:gd name="T109" fmla="*/ 6 h 666"/>
              <a:gd name="T110" fmla="*/ 260 w 448"/>
              <a:gd name="T111" fmla="*/ 29 h 666"/>
              <a:gd name="T112" fmla="*/ 249 w 448"/>
              <a:gd name="T113" fmla="*/ 65 h 666"/>
              <a:gd name="T114" fmla="*/ 254 w 448"/>
              <a:gd name="T115" fmla="*/ 90 h 666"/>
              <a:gd name="T116" fmla="*/ 277 w 448"/>
              <a:gd name="T117" fmla="*/ 118 h 666"/>
              <a:gd name="T118" fmla="*/ 313 w 448"/>
              <a:gd name="T119" fmla="*/ 12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8" h="666">
                <a:moveTo>
                  <a:pt x="421" y="282"/>
                </a:moveTo>
                <a:lnTo>
                  <a:pt x="338" y="278"/>
                </a:lnTo>
                <a:lnTo>
                  <a:pt x="328" y="196"/>
                </a:lnTo>
                <a:lnTo>
                  <a:pt x="328" y="196"/>
                </a:lnTo>
                <a:lnTo>
                  <a:pt x="325" y="185"/>
                </a:lnTo>
                <a:lnTo>
                  <a:pt x="322" y="177"/>
                </a:lnTo>
                <a:lnTo>
                  <a:pt x="317" y="170"/>
                </a:lnTo>
                <a:lnTo>
                  <a:pt x="312" y="162"/>
                </a:lnTo>
                <a:lnTo>
                  <a:pt x="307" y="157"/>
                </a:lnTo>
                <a:lnTo>
                  <a:pt x="302" y="154"/>
                </a:lnTo>
                <a:lnTo>
                  <a:pt x="295" y="148"/>
                </a:lnTo>
                <a:lnTo>
                  <a:pt x="237" y="110"/>
                </a:lnTo>
                <a:lnTo>
                  <a:pt x="237" y="110"/>
                </a:lnTo>
                <a:lnTo>
                  <a:pt x="227" y="105"/>
                </a:lnTo>
                <a:lnTo>
                  <a:pt x="219" y="101"/>
                </a:lnTo>
                <a:lnTo>
                  <a:pt x="211" y="99"/>
                </a:lnTo>
                <a:lnTo>
                  <a:pt x="203" y="96"/>
                </a:lnTo>
                <a:lnTo>
                  <a:pt x="188" y="95"/>
                </a:lnTo>
                <a:lnTo>
                  <a:pt x="176" y="95"/>
                </a:lnTo>
                <a:lnTo>
                  <a:pt x="79" y="109"/>
                </a:lnTo>
                <a:lnTo>
                  <a:pt x="79" y="109"/>
                </a:lnTo>
                <a:lnTo>
                  <a:pt x="73" y="111"/>
                </a:lnTo>
                <a:lnTo>
                  <a:pt x="67" y="113"/>
                </a:lnTo>
                <a:lnTo>
                  <a:pt x="62" y="118"/>
                </a:lnTo>
                <a:lnTo>
                  <a:pt x="57" y="123"/>
                </a:lnTo>
                <a:lnTo>
                  <a:pt x="6" y="211"/>
                </a:lnTo>
                <a:lnTo>
                  <a:pt x="6" y="211"/>
                </a:lnTo>
                <a:lnTo>
                  <a:pt x="4" y="216"/>
                </a:lnTo>
                <a:lnTo>
                  <a:pt x="1" y="222"/>
                </a:lnTo>
                <a:lnTo>
                  <a:pt x="1" y="227"/>
                </a:lnTo>
                <a:lnTo>
                  <a:pt x="2" y="232"/>
                </a:lnTo>
                <a:lnTo>
                  <a:pt x="4" y="238"/>
                </a:lnTo>
                <a:lnTo>
                  <a:pt x="6" y="242"/>
                </a:lnTo>
                <a:lnTo>
                  <a:pt x="10" y="246"/>
                </a:lnTo>
                <a:lnTo>
                  <a:pt x="15" y="250"/>
                </a:lnTo>
                <a:lnTo>
                  <a:pt x="15" y="250"/>
                </a:lnTo>
                <a:lnTo>
                  <a:pt x="19" y="252"/>
                </a:lnTo>
                <a:lnTo>
                  <a:pt x="24" y="254"/>
                </a:lnTo>
                <a:lnTo>
                  <a:pt x="30" y="254"/>
                </a:lnTo>
                <a:lnTo>
                  <a:pt x="35" y="254"/>
                </a:lnTo>
                <a:lnTo>
                  <a:pt x="40" y="251"/>
                </a:lnTo>
                <a:lnTo>
                  <a:pt x="45" y="249"/>
                </a:lnTo>
                <a:lnTo>
                  <a:pt x="49" y="245"/>
                </a:lnTo>
                <a:lnTo>
                  <a:pt x="52" y="242"/>
                </a:lnTo>
                <a:lnTo>
                  <a:pt x="102" y="168"/>
                </a:lnTo>
                <a:lnTo>
                  <a:pt x="161" y="161"/>
                </a:lnTo>
                <a:lnTo>
                  <a:pt x="103" y="294"/>
                </a:lnTo>
                <a:lnTo>
                  <a:pt x="103" y="294"/>
                </a:lnTo>
                <a:lnTo>
                  <a:pt x="101" y="303"/>
                </a:lnTo>
                <a:lnTo>
                  <a:pt x="98" y="312"/>
                </a:lnTo>
                <a:lnTo>
                  <a:pt x="96" y="323"/>
                </a:lnTo>
                <a:lnTo>
                  <a:pt x="96" y="332"/>
                </a:lnTo>
                <a:lnTo>
                  <a:pt x="96" y="474"/>
                </a:lnTo>
                <a:lnTo>
                  <a:pt x="6" y="609"/>
                </a:lnTo>
                <a:lnTo>
                  <a:pt x="6" y="609"/>
                </a:lnTo>
                <a:lnTo>
                  <a:pt x="2" y="615"/>
                </a:lnTo>
                <a:lnTo>
                  <a:pt x="1" y="622"/>
                </a:lnTo>
                <a:lnTo>
                  <a:pt x="0" y="628"/>
                </a:lnTo>
                <a:lnTo>
                  <a:pt x="0" y="636"/>
                </a:lnTo>
                <a:lnTo>
                  <a:pt x="2" y="643"/>
                </a:lnTo>
                <a:lnTo>
                  <a:pt x="5" y="649"/>
                </a:lnTo>
                <a:lnTo>
                  <a:pt x="10" y="654"/>
                </a:lnTo>
                <a:lnTo>
                  <a:pt x="15" y="659"/>
                </a:lnTo>
                <a:lnTo>
                  <a:pt x="15" y="659"/>
                </a:lnTo>
                <a:lnTo>
                  <a:pt x="21" y="662"/>
                </a:lnTo>
                <a:lnTo>
                  <a:pt x="25" y="664"/>
                </a:lnTo>
                <a:lnTo>
                  <a:pt x="30" y="665"/>
                </a:lnTo>
                <a:lnTo>
                  <a:pt x="36" y="666"/>
                </a:lnTo>
                <a:lnTo>
                  <a:pt x="36" y="666"/>
                </a:lnTo>
                <a:lnTo>
                  <a:pt x="44" y="665"/>
                </a:lnTo>
                <a:lnTo>
                  <a:pt x="52" y="662"/>
                </a:lnTo>
                <a:lnTo>
                  <a:pt x="59" y="657"/>
                </a:lnTo>
                <a:lnTo>
                  <a:pt x="66" y="650"/>
                </a:lnTo>
                <a:lnTo>
                  <a:pt x="169" y="510"/>
                </a:lnTo>
                <a:lnTo>
                  <a:pt x="169" y="510"/>
                </a:lnTo>
                <a:lnTo>
                  <a:pt x="172" y="505"/>
                </a:lnTo>
                <a:lnTo>
                  <a:pt x="175" y="499"/>
                </a:lnTo>
                <a:lnTo>
                  <a:pt x="176" y="493"/>
                </a:lnTo>
                <a:lnTo>
                  <a:pt x="176" y="487"/>
                </a:lnTo>
                <a:lnTo>
                  <a:pt x="176" y="395"/>
                </a:lnTo>
                <a:lnTo>
                  <a:pt x="248" y="453"/>
                </a:lnTo>
                <a:lnTo>
                  <a:pt x="177" y="549"/>
                </a:lnTo>
                <a:lnTo>
                  <a:pt x="177" y="549"/>
                </a:lnTo>
                <a:lnTo>
                  <a:pt x="174" y="555"/>
                </a:lnTo>
                <a:lnTo>
                  <a:pt x="171" y="562"/>
                </a:lnTo>
                <a:lnTo>
                  <a:pt x="171" y="570"/>
                </a:lnTo>
                <a:lnTo>
                  <a:pt x="171" y="576"/>
                </a:lnTo>
                <a:lnTo>
                  <a:pt x="172" y="583"/>
                </a:lnTo>
                <a:lnTo>
                  <a:pt x="176" y="589"/>
                </a:lnTo>
                <a:lnTo>
                  <a:pt x="180" y="594"/>
                </a:lnTo>
                <a:lnTo>
                  <a:pt x="186" y="599"/>
                </a:lnTo>
                <a:lnTo>
                  <a:pt x="186" y="599"/>
                </a:lnTo>
                <a:lnTo>
                  <a:pt x="191" y="603"/>
                </a:lnTo>
                <a:lnTo>
                  <a:pt x="195" y="605"/>
                </a:lnTo>
                <a:lnTo>
                  <a:pt x="202" y="606"/>
                </a:lnTo>
                <a:lnTo>
                  <a:pt x="206" y="606"/>
                </a:lnTo>
                <a:lnTo>
                  <a:pt x="206" y="606"/>
                </a:lnTo>
                <a:lnTo>
                  <a:pt x="215" y="605"/>
                </a:lnTo>
                <a:lnTo>
                  <a:pt x="222" y="603"/>
                </a:lnTo>
                <a:lnTo>
                  <a:pt x="229" y="598"/>
                </a:lnTo>
                <a:lnTo>
                  <a:pt x="236" y="592"/>
                </a:lnTo>
                <a:lnTo>
                  <a:pt x="331" y="466"/>
                </a:lnTo>
                <a:lnTo>
                  <a:pt x="331" y="466"/>
                </a:lnTo>
                <a:lnTo>
                  <a:pt x="336" y="459"/>
                </a:lnTo>
                <a:lnTo>
                  <a:pt x="339" y="451"/>
                </a:lnTo>
                <a:lnTo>
                  <a:pt x="340" y="444"/>
                </a:lnTo>
                <a:lnTo>
                  <a:pt x="339" y="437"/>
                </a:lnTo>
                <a:lnTo>
                  <a:pt x="338" y="429"/>
                </a:lnTo>
                <a:lnTo>
                  <a:pt x="334" y="422"/>
                </a:lnTo>
                <a:lnTo>
                  <a:pt x="330" y="416"/>
                </a:lnTo>
                <a:lnTo>
                  <a:pt x="324" y="410"/>
                </a:lnTo>
                <a:lnTo>
                  <a:pt x="232" y="335"/>
                </a:lnTo>
                <a:lnTo>
                  <a:pt x="270" y="255"/>
                </a:lnTo>
                <a:lnTo>
                  <a:pt x="280" y="313"/>
                </a:lnTo>
                <a:lnTo>
                  <a:pt x="280" y="313"/>
                </a:lnTo>
                <a:lnTo>
                  <a:pt x="282" y="320"/>
                </a:lnTo>
                <a:lnTo>
                  <a:pt x="283" y="324"/>
                </a:lnTo>
                <a:lnTo>
                  <a:pt x="287" y="329"/>
                </a:lnTo>
                <a:lnTo>
                  <a:pt x="290" y="333"/>
                </a:lnTo>
                <a:lnTo>
                  <a:pt x="295" y="335"/>
                </a:lnTo>
                <a:lnTo>
                  <a:pt x="300" y="338"/>
                </a:lnTo>
                <a:lnTo>
                  <a:pt x="305" y="340"/>
                </a:lnTo>
                <a:lnTo>
                  <a:pt x="311" y="340"/>
                </a:lnTo>
                <a:lnTo>
                  <a:pt x="421" y="337"/>
                </a:lnTo>
                <a:lnTo>
                  <a:pt x="421" y="337"/>
                </a:lnTo>
                <a:lnTo>
                  <a:pt x="426" y="335"/>
                </a:lnTo>
                <a:lnTo>
                  <a:pt x="431" y="334"/>
                </a:lnTo>
                <a:lnTo>
                  <a:pt x="436" y="332"/>
                </a:lnTo>
                <a:lnTo>
                  <a:pt x="440" y="328"/>
                </a:lnTo>
                <a:lnTo>
                  <a:pt x="443" y="324"/>
                </a:lnTo>
                <a:lnTo>
                  <a:pt x="446" y="320"/>
                </a:lnTo>
                <a:lnTo>
                  <a:pt x="447" y="315"/>
                </a:lnTo>
                <a:lnTo>
                  <a:pt x="448" y="310"/>
                </a:lnTo>
                <a:lnTo>
                  <a:pt x="448" y="310"/>
                </a:lnTo>
                <a:lnTo>
                  <a:pt x="447" y="304"/>
                </a:lnTo>
                <a:lnTo>
                  <a:pt x="446" y="299"/>
                </a:lnTo>
                <a:lnTo>
                  <a:pt x="443" y="294"/>
                </a:lnTo>
                <a:lnTo>
                  <a:pt x="440" y="290"/>
                </a:lnTo>
                <a:lnTo>
                  <a:pt x="436" y="287"/>
                </a:lnTo>
                <a:lnTo>
                  <a:pt x="431" y="284"/>
                </a:lnTo>
                <a:lnTo>
                  <a:pt x="426" y="283"/>
                </a:lnTo>
                <a:lnTo>
                  <a:pt x="421" y="282"/>
                </a:lnTo>
                <a:lnTo>
                  <a:pt x="421" y="282"/>
                </a:lnTo>
                <a:close/>
                <a:moveTo>
                  <a:pt x="313" y="129"/>
                </a:moveTo>
                <a:lnTo>
                  <a:pt x="313" y="129"/>
                </a:lnTo>
                <a:lnTo>
                  <a:pt x="325" y="128"/>
                </a:lnTo>
                <a:lnTo>
                  <a:pt x="338" y="124"/>
                </a:lnTo>
                <a:lnTo>
                  <a:pt x="348" y="118"/>
                </a:lnTo>
                <a:lnTo>
                  <a:pt x="358" y="110"/>
                </a:lnTo>
                <a:lnTo>
                  <a:pt x="365" y="101"/>
                </a:lnTo>
                <a:lnTo>
                  <a:pt x="372" y="90"/>
                </a:lnTo>
                <a:lnTo>
                  <a:pt x="375" y="78"/>
                </a:lnTo>
                <a:lnTo>
                  <a:pt x="376" y="65"/>
                </a:lnTo>
                <a:lnTo>
                  <a:pt x="376" y="65"/>
                </a:lnTo>
                <a:lnTo>
                  <a:pt x="375" y="51"/>
                </a:lnTo>
                <a:lnTo>
                  <a:pt x="372" y="40"/>
                </a:lnTo>
                <a:lnTo>
                  <a:pt x="365" y="29"/>
                </a:lnTo>
                <a:lnTo>
                  <a:pt x="358" y="20"/>
                </a:lnTo>
                <a:lnTo>
                  <a:pt x="348" y="11"/>
                </a:lnTo>
                <a:lnTo>
                  <a:pt x="338" y="6"/>
                </a:lnTo>
                <a:lnTo>
                  <a:pt x="325" y="1"/>
                </a:lnTo>
                <a:lnTo>
                  <a:pt x="313" y="0"/>
                </a:lnTo>
                <a:lnTo>
                  <a:pt x="313" y="0"/>
                </a:lnTo>
                <a:lnTo>
                  <a:pt x="300" y="1"/>
                </a:lnTo>
                <a:lnTo>
                  <a:pt x="288" y="6"/>
                </a:lnTo>
                <a:lnTo>
                  <a:pt x="277" y="11"/>
                </a:lnTo>
                <a:lnTo>
                  <a:pt x="267" y="20"/>
                </a:lnTo>
                <a:lnTo>
                  <a:pt x="260" y="29"/>
                </a:lnTo>
                <a:lnTo>
                  <a:pt x="254" y="40"/>
                </a:lnTo>
                <a:lnTo>
                  <a:pt x="250" y="51"/>
                </a:lnTo>
                <a:lnTo>
                  <a:pt x="249" y="65"/>
                </a:lnTo>
                <a:lnTo>
                  <a:pt x="249" y="65"/>
                </a:lnTo>
                <a:lnTo>
                  <a:pt x="250" y="78"/>
                </a:lnTo>
                <a:lnTo>
                  <a:pt x="254" y="90"/>
                </a:lnTo>
                <a:lnTo>
                  <a:pt x="260" y="101"/>
                </a:lnTo>
                <a:lnTo>
                  <a:pt x="267" y="110"/>
                </a:lnTo>
                <a:lnTo>
                  <a:pt x="277" y="118"/>
                </a:lnTo>
                <a:lnTo>
                  <a:pt x="288" y="124"/>
                </a:lnTo>
                <a:lnTo>
                  <a:pt x="300" y="128"/>
                </a:lnTo>
                <a:lnTo>
                  <a:pt x="313" y="129"/>
                </a:lnTo>
                <a:lnTo>
                  <a:pt x="313" y="129"/>
                </a:lnTo>
                <a:close/>
              </a:path>
            </a:pathLst>
          </a:custGeom>
          <a:solidFill>
            <a:sysClr val="window" lastClr="FFFFFF">
              <a:lumMod val="65000"/>
            </a:sysClr>
          </a:solidFill>
          <a:ln>
            <a:noFill/>
          </a:ln>
        </p:spPr>
        <p:txBody>
          <a:bodyPr vert="horz" wrap="square" lIns="68544" tIns="34272" rIns="68544" bIns="34272" numCol="1" anchor="t" anchorCtr="0" compatLnSpc="1">
            <a:prstTxWarp prst="textNoShape">
              <a:avLst/>
            </a:prstTxWarp>
          </a:bodyPr>
          <a:lstStyle/>
          <a:p>
            <a:pPr defTabSz="590296">
              <a:defRPr/>
            </a:pPr>
            <a:endParaRPr lang="en-ZA" sz="900" kern="0">
              <a:solidFill>
                <a:prstClr val="black"/>
              </a:solidFill>
              <a:latin typeface="Verdana"/>
            </a:endParaRPr>
          </a:p>
        </p:txBody>
      </p:sp>
      <p:sp>
        <p:nvSpPr>
          <p:cNvPr id="24" name="Freeform 321"/>
          <p:cNvSpPr>
            <a:spLocks noEditPoints="1"/>
          </p:cNvSpPr>
          <p:nvPr/>
        </p:nvSpPr>
        <p:spPr bwMode="auto">
          <a:xfrm>
            <a:off x="5822282" y="3958670"/>
            <a:ext cx="266561" cy="379424"/>
          </a:xfrm>
          <a:custGeom>
            <a:avLst/>
            <a:gdLst>
              <a:gd name="T0" fmla="*/ 328 w 448"/>
              <a:gd name="T1" fmla="*/ 196 h 666"/>
              <a:gd name="T2" fmla="*/ 322 w 448"/>
              <a:gd name="T3" fmla="*/ 177 h 666"/>
              <a:gd name="T4" fmla="*/ 307 w 448"/>
              <a:gd name="T5" fmla="*/ 157 h 666"/>
              <a:gd name="T6" fmla="*/ 237 w 448"/>
              <a:gd name="T7" fmla="*/ 110 h 666"/>
              <a:gd name="T8" fmla="*/ 219 w 448"/>
              <a:gd name="T9" fmla="*/ 101 h 666"/>
              <a:gd name="T10" fmla="*/ 188 w 448"/>
              <a:gd name="T11" fmla="*/ 95 h 666"/>
              <a:gd name="T12" fmla="*/ 79 w 448"/>
              <a:gd name="T13" fmla="*/ 109 h 666"/>
              <a:gd name="T14" fmla="*/ 62 w 448"/>
              <a:gd name="T15" fmla="*/ 118 h 666"/>
              <a:gd name="T16" fmla="*/ 6 w 448"/>
              <a:gd name="T17" fmla="*/ 211 h 666"/>
              <a:gd name="T18" fmla="*/ 1 w 448"/>
              <a:gd name="T19" fmla="*/ 227 h 666"/>
              <a:gd name="T20" fmla="*/ 6 w 448"/>
              <a:gd name="T21" fmla="*/ 242 h 666"/>
              <a:gd name="T22" fmla="*/ 15 w 448"/>
              <a:gd name="T23" fmla="*/ 250 h 666"/>
              <a:gd name="T24" fmla="*/ 30 w 448"/>
              <a:gd name="T25" fmla="*/ 254 h 666"/>
              <a:gd name="T26" fmla="*/ 45 w 448"/>
              <a:gd name="T27" fmla="*/ 249 h 666"/>
              <a:gd name="T28" fmla="*/ 102 w 448"/>
              <a:gd name="T29" fmla="*/ 168 h 666"/>
              <a:gd name="T30" fmla="*/ 103 w 448"/>
              <a:gd name="T31" fmla="*/ 294 h 666"/>
              <a:gd name="T32" fmla="*/ 96 w 448"/>
              <a:gd name="T33" fmla="*/ 323 h 666"/>
              <a:gd name="T34" fmla="*/ 6 w 448"/>
              <a:gd name="T35" fmla="*/ 609 h 666"/>
              <a:gd name="T36" fmla="*/ 1 w 448"/>
              <a:gd name="T37" fmla="*/ 622 h 666"/>
              <a:gd name="T38" fmla="*/ 2 w 448"/>
              <a:gd name="T39" fmla="*/ 643 h 666"/>
              <a:gd name="T40" fmla="*/ 15 w 448"/>
              <a:gd name="T41" fmla="*/ 659 h 666"/>
              <a:gd name="T42" fmla="*/ 25 w 448"/>
              <a:gd name="T43" fmla="*/ 664 h 666"/>
              <a:gd name="T44" fmla="*/ 36 w 448"/>
              <a:gd name="T45" fmla="*/ 666 h 666"/>
              <a:gd name="T46" fmla="*/ 59 w 448"/>
              <a:gd name="T47" fmla="*/ 657 h 666"/>
              <a:gd name="T48" fmla="*/ 169 w 448"/>
              <a:gd name="T49" fmla="*/ 510 h 666"/>
              <a:gd name="T50" fmla="*/ 176 w 448"/>
              <a:gd name="T51" fmla="*/ 493 h 666"/>
              <a:gd name="T52" fmla="*/ 248 w 448"/>
              <a:gd name="T53" fmla="*/ 453 h 666"/>
              <a:gd name="T54" fmla="*/ 174 w 448"/>
              <a:gd name="T55" fmla="*/ 555 h 666"/>
              <a:gd name="T56" fmla="*/ 171 w 448"/>
              <a:gd name="T57" fmla="*/ 576 h 666"/>
              <a:gd name="T58" fmla="*/ 180 w 448"/>
              <a:gd name="T59" fmla="*/ 594 h 666"/>
              <a:gd name="T60" fmla="*/ 191 w 448"/>
              <a:gd name="T61" fmla="*/ 603 h 666"/>
              <a:gd name="T62" fmla="*/ 206 w 448"/>
              <a:gd name="T63" fmla="*/ 606 h 666"/>
              <a:gd name="T64" fmla="*/ 222 w 448"/>
              <a:gd name="T65" fmla="*/ 603 h 666"/>
              <a:gd name="T66" fmla="*/ 331 w 448"/>
              <a:gd name="T67" fmla="*/ 466 h 666"/>
              <a:gd name="T68" fmla="*/ 339 w 448"/>
              <a:gd name="T69" fmla="*/ 451 h 666"/>
              <a:gd name="T70" fmla="*/ 338 w 448"/>
              <a:gd name="T71" fmla="*/ 429 h 666"/>
              <a:gd name="T72" fmla="*/ 324 w 448"/>
              <a:gd name="T73" fmla="*/ 410 h 666"/>
              <a:gd name="T74" fmla="*/ 280 w 448"/>
              <a:gd name="T75" fmla="*/ 313 h 666"/>
              <a:gd name="T76" fmla="*/ 283 w 448"/>
              <a:gd name="T77" fmla="*/ 324 h 666"/>
              <a:gd name="T78" fmla="*/ 295 w 448"/>
              <a:gd name="T79" fmla="*/ 335 h 666"/>
              <a:gd name="T80" fmla="*/ 311 w 448"/>
              <a:gd name="T81" fmla="*/ 340 h 666"/>
              <a:gd name="T82" fmla="*/ 426 w 448"/>
              <a:gd name="T83" fmla="*/ 335 h 666"/>
              <a:gd name="T84" fmla="*/ 440 w 448"/>
              <a:gd name="T85" fmla="*/ 328 h 666"/>
              <a:gd name="T86" fmla="*/ 447 w 448"/>
              <a:gd name="T87" fmla="*/ 315 h 666"/>
              <a:gd name="T88" fmla="*/ 447 w 448"/>
              <a:gd name="T89" fmla="*/ 304 h 666"/>
              <a:gd name="T90" fmla="*/ 440 w 448"/>
              <a:gd name="T91" fmla="*/ 290 h 666"/>
              <a:gd name="T92" fmla="*/ 426 w 448"/>
              <a:gd name="T93" fmla="*/ 283 h 666"/>
              <a:gd name="T94" fmla="*/ 313 w 448"/>
              <a:gd name="T95" fmla="*/ 129 h 666"/>
              <a:gd name="T96" fmla="*/ 338 w 448"/>
              <a:gd name="T97" fmla="*/ 124 h 666"/>
              <a:gd name="T98" fmla="*/ 365 w 448"/>
              <a:gd name="T99" fmla="*/ 101 h 666"/>
              <a:gd name="T100" fmla="*/ 376 w 448"/>
              <a:gd name="T101" fmla="*/ 65 h 666"/>
              <a:gd name="T102" fmla="*/ 372 w 448"/>
              <a:gd name="T103" fmla="*/ 40 h 666"/>
              <a:gd name="T104" fmla="*/ 348 w 448"/>
              <a:gd name="T105" fmla="*/ 11 h 666"/>
              <a:gd name="T106" fmla="*/ 313 w 448"/>
              <a:gd name="T107" fmla="*/ 0 h 666"/>
              <a:gd name="T108" fmla="*/ 288 w 448"/>
              <a:gd name="T109" fmla="*/ 6 h 666"/>
              <a:gd name="T110" fmla="*/ 260 w 448"/>
              <a:gd name="T111" fmla="*/ 29 h 666"/>
              <a:gd name="T112" fmla="*/ 249 w 448"/>
              <a:gd name="T113" fmla="*/ 65 h 666"/>
              <a:gd name="T114" fmla="*/ 254 w 448"/>
              <a:gd name="T115" fmla="*/ 90 h 666"/>
              <a:gd name="T116" fmla="*/ 277 w 448"/>
              <a:gd name="T117" fmla="*/ 118 h 666"/>
              <a:gd name="T118" fmla="*/ 313 w 448"/>
              <a:gd name="T119" fmla="*/ 12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8" h="666">
                <a:moveTo>
                  <a:pt x="421" y="282"/>
                </a:moveTo>
                <a:lnTo>
                  <a:pt x="338" y="278"/>
                </a:lnTo>
                <a:lnTo>
                  <a:pt x="328" y="196"/>
                </a:lnTo>
                <a:lnTo>
                  <a:pt x="328" y="196"/>
                </a:lnTo>
                <a:lnTo>
                  <a:pt x="325" y="185"/>
                </a:lnTo>
                <a:lnTo>
                  <a:pt x="322" y="177"/>
                </a:lnTo>
                <a:lnTo>
                  <a:pt x="317" y="170"/>
                </a:lnTo>
                <a:lnTo>
                  <a:pt x="312" y="162"/>
                </a:lnTo>
                <a:lnTo>
                  <a:pt x="307" y="157"/>
                </a:lnTo>
                <a:lnTo>
                  <a:pt x="302" y="154"/>
                </a:lnTo>
                <a:lnTo>
                  <a:pt x="295" y="148"/>
                </a:lnTo>
                <a:lnTo>
                  <a:pt x="237" y="110"/>
                </a:lnTo>
                <a:lnTo>
                  <a:pt x="237" y="110"/>
                </a:lnTo>
                <a:lnTo>
                  <a:pt x="227" y="105"/>
                </a:lnTo>
                <a:lnTo>
                  <a:pt x="219" y="101"/>
                </a:lnTo>
                <a:lnTo>
                  <a:pt x="211" y="99"/>
                </a:lnTo>
                <a:lnTo>
                  <a:pt x="203" y="96"/>
                </a:lnTo>
                <a:lnTo>
                  <a:pt x="188" y="95"/>
                </a:lnTo>
                <a:lnTo>
                  <a:pt x="176" y="95"/>
                </a:lnTo>
                <a:lnTo>
                  <a:pt x="79" y="109"/>
                </a:lnTo>
                <a:lnTo>
                  <a:pt x="79" y="109"/>
                </a:lnTo>
                <a:lnTo>
                  <a:pt x="73" y="111"/>
                </a:lnTo>
                <a:lnTo>
                  <a:pt x="67" y="113"/>
                </a:lnTo>
                <a:lnTo>
                  <a:pt x="62" y="118"/>
                </a:lnTo>
                <a:lnTo>
                  <a:pt x="57" y="123"/>
                </a:lnTo>
                <a:lnTo>
                  <a:pt x="6" y="211"/>
                </a:lnTo>
                <a:lnTo>
                  <a:pt x="6" y="211"/>
                </a:lnTo>
                <a:lnTo>
                  <a:pt x="4" y="216"/>
                </a:lnTo>
                <a:lnTo>
                  <a:pt x="1" y="222"/>
                </a:lnTo>
                <a:lnTo>
                  <a:pt x="1" y="227"/>
                </a:lnTo>
                <a:lnTo>
                  <a:pt x="2" y="232"/>
                </a:lnTo>
                <a:lnTo>
                  <a:pt x="4" y="238"/>
                </a:lnTo>
                <a:lnTo>
                  <a:pt x="6" y="242"/>
                </a:lnTo>
                <a:lnTo>
                  <a:pt x="10" y="246"/>
                </a:lnTo>
                <a:lnTo>
                  <a:pt x="15" y="250"/>
                </a:lnTo>
                <a:lnTo>
                  <a:pt x="15" y="250"/>
                </a:lnTo>
                <a:lnTo>
                  <a:pt x="19" y="252"/>
                </a:lnTo>
                <a:lnTo>
                  <a:pt x="24" y="254"/>
                </a:lnTo>
                <a:lnTo>
                  <a:pt x="30" y="254"/>
                </a:lnTo>
                <a:lnTo>
                  <a:pt x="35" y="254"/>
                </a:lnTo>
                <a:lnTo>
                  <a:pt x="40" y="251"/>
                </a:lnTo>
                <a:lnTo>
                  <a:pt x="45" y="249"/>
                </a:lnTo>
                <a:lnTo>
                  <a:pt x="49" y="245"/>
                </a:lnTo>
                <a:lnTo>
                  <a:pt x="52" y="242"/>
                </a:lnTo>
                <a:lnTo>
                  <a:pt x="102" y="168"/>
                </a:lnTo>
                <a:lnTo>
                  <a:pt x="161" y="161"/>
                </a:lnTo>
                <a:lnTo>
                  <a:pt x="103" y="294"/>
                </a:lnTo>
                <a:lnTo>
                  <a:pt x="103" y="294"/>
                </a:lnTo>
                <a:lnTo>
                  <a:pt x="101" y="303"/>
                </a:lnTo>
                <a:lnTo>
                  <a:pt x="98" y="312"/>
                </a:lnTo>
                <a:lnTo>
                  <a:pt x="96" y="323"/>
                </a:lnTo>
                <a:lnTo>
                  <a:pt x="96" y="332"/>
                </a:lnTo>
                <a:lnTo>
                  <a:pt x="96" y="474"/>
                </a:lnTo>
                <a:lnTo>
                  <a:pt x="6" y="609"/>
                </a:lnTo>
                <a:lnTo>
                  <a:pt x="6" y="609"/>
                </a:lnTo>
                <a:lnTo>
                  <a:pt x="2" y="615"/>
                </a:lnTo>
                <a:lnTo>
                  <a:pt x="1" y="622"/>
                </a:lnTo>
                <a:lnTo>
                  <a:pt x="0" y="628"/>
                </a:lnTo>
                <a:lnTo>
                  <a:pt x="0" y="636"/>
                </a:lnTo>
                <a:lnTo>
                  <a:pt x="2" y="643"/>
                </a:lnTo>
                <a:lnTo>
                  <a:pt x="5" y="649"/>
                </a:lnTo>
                <a:lnTo>
                  <a:pt x="10" y="654"/>
                </a:lnTo>
                <a:lnTo>
                  <a:pt x="15" y="659"/>
                </a:lnTo>
                <a:lnTo>
                  <a:pt x="15" y="659"/>
                </a:lnTo>
                <a:lnTo>
                  <a:pt x="21" y="662"/>
                </a:lnTo>
                <a:lnTo>
                  <a:pt x="25" y="664"/>
                </a:lnTo>
                <a:lnTo>
                  <a:pt x="30" y="665"/>
                </a:lnTo>
                <a:lnTo>
                  <a:pt x="36" y="666"/>
                </a:lnTo>
                <a:lnTo>
                  <a:pt x="36" y="666"/>
                </a:lnTo>
                <a:lnTo>
                  <a:pt x="44" y="665"/>
                </a:lnTo>
                <a:lnTo>
                  <a:pt x="52" y="662"/>
                </a:lnTo>
                <a:lnTo>
                  <a:pt x="59" y="657"/>
                </a:lnTo>
                <a:lnTo>
                  <a:pt x="66" y="650"/>
                </a:lnTo>
                <a:lnTo>
                  <a:pt x="169" y="510"/>
                </a:lnTo>
                <a:lnTo>
                  <a:pt x="169" y="510"/>
                </a:lnTo>
                <a:lnTo>
                  <a:pt x="172" y="505"/>
                </a:lnTo>
                <a:lnTo>
                  <a:pt x="175" y="499"/>
                </a:lnTo>
                <a:lnTo>
                  <a:pt x="176" y="493"/>
                </a:lnTo>
                <a:lnTo>
                  <a:pt x="176" y="487"/>
                </a:lnTo>
                <a:lnTo>
                  <a:pt x="176" y="395"/>
                </a:lnTo>
                <a:lnTo>
                  <a:pt x="248" y="453"/>
                </a:lnTo>
                <a:lnTo>
                  <a:pt x="177" y="549"/>
                </a:lnTo>
                <a:lnTo>
                  <a:pt x="177" y="549"/>
                </a:lnTo>
                <a:lnTo>
                  <a:pt x="174" y="555"/>
                </a:lnTo>
                <a:lnTo>
                  <a:pt x="171" y="562"/>
                </a:lnTo>
                <a:lnTo>
                  <a:pt x="171" y="570"/>
                </a:lnTo>
                <a:lnTo>
                  <a:pt x="171" y="576"/>
                </a:lnTo>
                <a:lnTo>
                  <a:pt x="172" y="583"/>
                </a:lnTo>
                <a:lnTo>
                  <a:pt x="176" y="589"/>
                </a:lnTo>
                <a:lnTo>
                  <a:pt x="180" y="594"/>
                </a:lnTo>
                <a:lnTo>
                  <a:pt x="186" y="599"/>
                </a:lnTo>
                <a:lnTo>
                  <a:pt x="186" y="599"/>
                </a:lnTo>
                <a:lnTo>
                  <a:pt x="191" y="603"/>
                </a:lnTo>
                <a:lnTo>
                  <a:pt x="195" y="605"/>
                </a:lnTo>
                <a:lnTo>
                  <a:pt x="202" y="606"/>
                </a:lnTo>
                <a:lnTo>
                  <a:pt x="206" y="606"/>
                </a:lnTo>
                <a:lnTo>
                  <a:pt x="206" y="606"/>
                </a:lnTo>
                <a:lnTo>
                  <a:pt x="215" y="605"/>
                </a:lnTo>
                <a:lnTo>
                  <a:pt x="222" y="603"/>
                </a:lnTo>
                <a:lnTo>
                  <a:pt x="229" y="598"/>
                </a:lnTo>
                <a:lnTo>
                  <a:pt x="236" y="592"/>
                </a:lnTo>
                <a:lnTo>
                  <a:pt x="331" y="466"/>
                </a:lnTo>
                <a:lnTo>
                  <a:pt x="331" y="466"/>
                </a:lnTo>
                <a:lnTo>
                  <a:pt x="336" y="459"/>
                </a:lnTo>
                <a:lnTo>
                  <a:pt x="339" y="451"/>
                </a:lnTo>
                <a:lnTo>
                  <a:pt x="340" y="444"/>
                </a:lnTo>
                <a:lnTo>
                  <a:pt x="339" y="437"/>
                </a:lnTo>
                <a:lnTo>
                  <a:pt x="338" y="429"/>
                </a:lnTo>
                <a:lnTo>
                  <a:pt x="334" y="422"/>
                </a:lnTo>
                <a:lnTo>
                  <a:pt x="330" y="416"/>
                </a:lnTo>
                <a:lnTo>
                  <a:pt x="324" y="410"/>
                </a:lnTo>
                <a:lnTo>
                  <a:pt x="232" y="335"/>
                </a:lnTo>
                <a:lnTo>
                  <a:pt x="270" y="255"/>
                </a:lnTo>
                <a:lnTo>
                  <a:pt x="280" y="313"/>
                </a:lnTo>
                <a:lnTo>
                  <a:pt x="280" y="313"/>
                </a:lnTo>
                <a:lnTo>
                  <a:pt x="282" y="320"/>
                </a:lnTo>
                <a:lnTo>
                  <a:pt x="283" y="324"/>
                </a:lnTo>
                <a:lnTo>
                  <a:pt x="287" y="329"/>
                </a:lnTo>
                <a:lnTo>
                  <a:pt x="290" y="333"/>
                </a:lnTo>
                <a:lnTo>
                  <a:pt x="295" y="335"/>
                </a:lnTo>
                <a:lnTo>
                  <a:pt x="300" y="338"/>
                </a:lnTo>
                <a:lnTo>
                  <a:pt x="305" y="340"/>
                </a:lnTo>
                <a:lnTo>
                  <a:pt x="311" y="340"/>
                </a:lnTo>
                <a:lnTo>
                  <a:pt x="421" y="337"/>
                </a:lnTo>
                <a:lnTo>
                  <a:pt x="421" y="337"/>
                </a:lnTo>
                <a:lnTo>
                  <a:pt x="426" y="335"/>
                </a:lnTo>
                <a:lnTo>
                  <a:pt x="431" y="334"/>
                </a:lnTo>
                <a:lnTo>
                  <a:pt x="436" y="332"/>
                </a:lnTo>
                <a:lnTo>
                  <a:pt x="440" y="328"/>
                </a:lnTo>
                <a:lnTo>
                  <a:pt x="443" y="324"/>
                </a:lnTo>
                <a:lnTo>
                  <a:pt x="446" y="320"/>
                </a:lnTo>
                <a:lnTo>
                  <a:pt x="447" y="315"/>
                </a:lnTo>
                <a:lnTo>
                  <a:pt x="448" y="310"/>
                </a:lnTo>
                <a:lnTo>
                  <a:pt x="448" y="310"/>
                </a:lnTo>
                <a:lnTo>
                  <a:pt x="447" y="304"/>
                </a:lnTo>
                <a:lnTo>
                  <a:pt x="446" y="299"/>
                </a:lnTo>
                <a:lnTo>
                  <a:pt x="443" y="294"/>
                </a:lnTo>
                <a:lnTo>
                  <a:pt x="440" y="290"/>
                </a:lnTo>
                <a:lnTo>
                  <a:pt x="436" y="287"/>
                </a:lnTo>
                <a:lnTo>
                  <a:pt x="431" y="284"/>
                </a:lnTo>
                <a:lnTo>
                  <a:pt x="426" y="283"/>
                </a:lnTo>
                <a:lnTo>
                  <a:pt x="421" y="282"/>
                </a:lnTo>
                <a:lnTo>
                  <a:pt x="421" y="282"/>
                </a:lnTo>
                <a:close/>
                <a:moveTo>
                  <a:pt x="313" y="129"/>
                </a:moveTo>
                <a:lnTo>
                  <a:pt x="313" y="129"/>
                </a:lnTo>
                <a:lnTo>
                  <a:pt x="325" y="128"/>
                </a:lnTo>
                <a:lnTo>
                  <a:pt x="338" y="124"/>
                </a:lnTo>
                <a:lnTo>
                  <a:pt x="348" y="118"/>
                </a:lnTo>
                <a:lnTo>
                  <a:pt x="358" y="110"/>
                </a:lnTo>
                <a:lnTo>
                  <a:pt x="365" y="101"/>
                </a:lnTo>
                <a:lnTo>
                  <a:pt x="372" y="90"/>
                </a:lnTo>
                <a:lnTo>
                  <a:pt x="375" y="78"/>
                </a:lnTo>
                <a:lnTo>
                  <a:pt x="376" y="65"/>
                </a:lnTo>
                <a:lnTo>
                  <a:pt x="376" y="65"/>
                </a:lnTo>
                <a:lnTo>
                  <a:pt x="375" y="51"/>
                </a:lnTo>
                <a:lnTo>
                  <a:pt x="372" y="40"/>
                </a:lnTo>
                <a:lnTo>
                  <a:pt x="365" y="29"/>
                </a:lnTo>
                <a:lnTo>
                  <a:pt x="358" y="20"/>
                </a:lnTo>
                <a:lnTo>
                  <a:pt x="348" y="11"/>
                </a:lnTo>
                <a:lnTo>
                  <a:pt x="338" y="6"/>
                </a:lnTo>
                <a:lnTo>
                  <a:pt x="325" y="1"/>
                </a:lnTo>
                <a:lnTo>
                  <a:pt x="313" y="0"/>
                </a:lnTo>
                <a:lnTo>
                  <a:pt x="313" y="0"/>
                </a:lnTo>
                <a:lnTo>
                  <a:pt x="300" y="1"/>
                </a:lnTo>
                <a:lnTo>
                  <a:pt x="288" y="6"/>
                </a:lnTo>
                <a:lnTo>
                  <a:pt x="277" y="11"/>
                </a:lnTo>
                <a:lnTo>
                  <a:pt x="267" y="20"/>
                </a:lnTo>
                <a:lnTo>
                  <a:pt x="260" y="29"/>
                </a:lnTo>
                <a:lnTo>
                  <a:pt x="254" y="40"/>
                </a:lnTo>
                <a:lnTo>
                  <a:pt x="250" y="51"/>
                </a:lnTo>
                <a:lnTo>
                  <a:pt x="249" y="65"/>
                </a:lnTo>
                <a:lnTo>
                  <a:pt x="249" y="65"/>
                </a:lnTo>
                <a:lnTo>
                  <a:pt x="250" y="78"/>
                </a:lnTo>
                <a:lnTo>
                  <a:pt x="254" y="90"/>
                </a:lnTo>
                <a:lnTo>
                  <a:pt x="260" y="101"/>
                </a:lnTo>
                <a:lnTo>
                  <a:pt x="267" y="110"/>
                </a:lnTo>
                <a:lnTo>
                  <a:pt x="277" y="118"/>
                </a:lnTo>
                <a:lnTo>
                  <a:pt x="288" y="124"/>
                </a:lnTo>
                <a:lnTo>
                  <a:pt x="300" y="128"/>
                </a:lnTo>
                <a:lnTo>
                  <a:pt x="313" y="129"/>
                </a:lnTo>
                <a:lnTo>
                  <a:pt x="313" y="129"/>
                </a:lnTo>
                <a:close/>
              </a:path>
            </a:pathLst>
          </a:custGeom>
          <a:solidFill>
            <a:sysClr val="window" lastClr="FFFFFF">
              <a:lumMod val="65000"/>
            </a:sysClr>
          </a:solidFill>
          <a:ln>
            <a:noFill/>
          </a:ln>
        </p:spPr>
        <p:txBody>
          <a:bodyPr vert="horz" wrap="square" lIns="68544" tIns="34272" rIns="68544" bIns="34272" numCol="1" anchor="t" anchorCtr="0" compatLnSpc="1">
            <a:prstTxWarp prst="textNoShape">
              <a:avLst/>
            </a:prstTxWarp>
          </a:bodyPr>
          <a:lstStyle/>
          <a:p>
            <a:pPr defTabSz="590296">
              <a:defRPr/>
            </a:pPr>
            <a:endParaRPr lang="en-ZA" sz="900" kern="0">
              <a:solidFill>
                <a:prstClr val="black"/>
              </a:solidFill>
              <a:latin typeface="Verdana"/>
            </a:endParaRPr>
          </a:p>
        </p:txBody>
      </p:sp>
      <p:sp>
        <p:nvSpPr>
          <p:cNvPr id="25" name="Rectangle 24"/>
          <p:cNvSpPr/>
          <p:nvPr/>
        </p:nvSpPr>
        <p:spPr>
          <a:xfrm>
            <a:off x="5056591" y="3705318"/>
            <a:ext cx="2733394" cy="213456"/>
          </a:xfrm>
          <a:prstGeom prst="rect">
            <a:avLst/>
          </a:prstGeom>
        </p:spPr>
        <p:txBody>
          <a:bodyPr wrap="square">
            <a:spAutoFit/>
          </a:bodyPr>
          <a:lstStyle/>
          <a:p>
            <a:pPr algn="ctr" defTabSz="590296"/>
            <a:r>
              <a:rPr lang="en-US" sz="787" b="1">
                <a:solidFill>
                  <a:srgbClr val="993366"/>
                </a:solidFill>
                <a:latin typeface="Verdana"/>
              </a:rPr>
              <a:t>…and a race to the top among players</a:t>
            </a:r>
          </a:p>
        </p:txBody>
      </p:sp>
      <p:sp>
        <p:nvSpPr>
          <p:cNvPr id="26" name="Rectangle 25"/>
          <p:cNvSpPr/>
          <p:nvPr/>
        </p:nvSpPr>
        <p:spPr>
          <a:xfrm>
            <a:off x="4848912" y="4436657"/>
            <a:ext cx="3233899" cy="515141"/>
          </a:xfrm>
          <a:prstGeom prst="rect">
            <a:avLst/>
          </a:prstGeom>
        </p:spPr>
        <p:txBody>
          <a:bodyPr wrap="square">
            <a:spAutoFit/>
          </a:bodyPr>
          <a:lstStyle/>
          <a:p>
            <a:pPr marL="128519" indent="-128519" defTabSz="590296">
              <a:lnSpc>
                <a:spcPct val="120000"/>
              </a:lnSpc>
              <a:spcBef>
                <a:spcPts val="324"/>
              </a:spcBef>
              <a:buFont typeface="Arial" panose="020B0604020202020204" pitchFamily="34" charset="0"/>
              <a:buChar char="•"/>
            </a:pPr>
            <a:r>
              <a:rPr lang="en-US" sz="787">
                <a:solidFill>
                  <a:prstClr val="black"/>
                </a:solidFill>
                <a:latin typeface="Arial" panose="020B0604020202020204" pitchFamily="34" charset="0"/>
                <a:cs typeface="Arial" panose="020B0604020202020204" pitchFamily="34" charset="0"/>
              </a:rPr>
              <a:t>The top three PFAs accounted for circa 54.0% of industry FUM as at September 2019. The industry has witnessed a number of Mergers and Acquisition in recent years</a:t>
            </a:r>
          </a:p>
        </p:txBody>
      </p:sp>
      <p:sp>
        <p:nvSpPr>
          <p:cNvPr id="27" name="Rectangle 26"/>
          <p:cNvSpPr/>
          <p:nvPr/>
        </p:nvSpPr>
        <p:spPr>
          <a:xfrm>
            <a:off x="5013356" y="2902311"/>
            <a:ext cx="3195616" cy="615040"/>
          </a:xfrm>
          <a:prstGeom prst="rect">
            <a:avLst/>
          </a:prstGeom>
        </p:spPr>
        <p:txBody>
          <a:bodyPr wrap="square">
            <a:spAutoFit/>
          </a:bodyPr>
          <a:lstStyle/>
          <a:p>
            <a:pPr marL="128519" indent="-128519" algn="just" defTabSz="590296">
              <a:lnSpc>
                <a:spcPct val="110000"/>
              </a:lnSpc>
              <a:spcBef>
                <a:spcPts val="324"/>
              </a:spcBef>
              <a:buFont typeface="Arial" panose="020B0604020202020204" pitchFamily="34" charset="0"/>
              <a:buChar char="•"/>
            </a:pPr>
            <a:r>
              <a:rPr lang="en-US" sz="787">
                <a:solidFill>
                  <a:prstClr val="black"/>
                </a:solidFill>
                <a:latin typeface="Arial" panose="020B0604020202020204" pitchFamily="34" charset="0"/>
                <a:cs typeface="Arial" panose="020B0604020202020204" pitchFamily="34" charset="0"/>
              </a:rPr>
              <a:t>The industry is governed by the provisions of the Pension Reform Act 2014 and </a:t>
            </a:r>
            <a:r>
              <a:rPr lang="en-US" sz="787">
                <a:solidFill>
                  <a:srgbClr val="313131"/>
                </a:solidFill>
                <a:latin typeface="Arial" panose="020B0604020202020204" pitchFamily="34" charset="0"/>
                <a:cs typeface="Arial" panose="020B0604020202020204" pitchFamily="34" charset="0"/>
              </a:rPr>
              <a:t>National Pension Commission (“</a:t>
            </a:r>
            <a:r>
              <a:rPr lang="en-US" sz="787">
                <a:solidFill>
                  <a:prstClr val="black"/>
                </a:solidFill>
                <a:latin typeface="Arial" panose="020B0604020202020204" pitchFamily="34" charset="0"/>
                <a:cs typeface="Arial" panose="020B0604020202020204" pitchFamily="34" charset="0"/>
              </a:rPr>
              <a:t>PenCom”), the regulator, is widely regarded as one of the most efficient regulators in the financial services industry</a:t>
            </a:r>
          </a:p>
        </p:txBody>
      </p:sp>
      <p:sp>
        <p:nvSpPr>
          <p:cNvPr id="28" name="Rectangle 27"/>
          <p:cNvSpPr/>
          <p:nvPr/>
        </p:nvSpPr>
        <p:spPr>
          <a:xfrm>
            <a:off x="826642" y="2943968"/>
            <a:ext cx="2991532" cy="481799"/>
          </a:xfrm>
          <a:prstGeom prst="rect">
            <a:avLst/>
          </a:prstGeom>
        </p:spPr>
        <p:txBody>
          <a:bodyPr wrap="square">
            <a:spAutoFit/>
          </a:bodyPr>
          <a:lstStyle/>
          <a:p>
            <a:pPr marL="128519" indent="-128519" defTabSz="590296">
              <a:lnSpc>
                <a:spcPct val="110000"/>
              </a:lnSpc>
              <a:spcBef>
                <a:spcPts val="324"/>
              </a:spcBef>
              <a:buFont typeface="Arial" panose="020B0604020202020204" pitchFamily="34" charset="0"/>
              <a:buChar char="•"/>
            </a:pPr>
            <a:r>
              <a:rPr lang="en-US" sz="787">
                <a:solidFill>
                  <a:prstClr val="black"/>
                </a:solidFill>
                <a:latin typeface="Arial" panose="020B0604020202020204" pitchFamily="34" charset="0"/>
                <a:cs typeface="Arial" panose="020B0604020202020204" pitchFamily="34" charset="0"/>
              </a:rPr>
              <a:t>The total pension contributions received in the industry from inception was almost equally split between the private and public sectors at the end of Q3 2019</a:t>
            </a:r>
          </a:p>
        </p:txBody>
      </p:sp>
      <p:sp>
        <p:nvSpPr>
          <p:cNvPr id="29" name="Rectangle 28"/>
          <p:cNvSpPr/>
          <p:nvPr/>
        </p:nvSpPr>
        <p:spPr>
          <a:xfrm>
            <a:off x="1845520" y="5644220"/>
            <a:ext cx="1741182" cy="219291"/>
          </a:xfrm>
          <a:prstGeom prst="rect">
            <a:avLst/>
          </a:prstGeom>
        </p:spPr>
        <p:txBody>
          <a:bodyPr wrap="none">
            <a:spAutoFit/>
          </a:bodyPr>
          <a:lstStyle/>
          <a:p>
            <a:pPr defTabSz="590296"/>
            <a:r>
              <a:rPr lang="en-US" sz="825" b="1">
                <a:solidFill>
                  <a:srgbClr val="993366"/>
                </a:solidFill>
                <a:latin typeface="Verdana"/>
              </a:rPr>
              <a:t>Funds Under Management</a:t>
            </a:r>
          </a:p>
        </p:txBody>
      </p:sp>
      <p:sp>
        <p:nvSpPr>
          <p:cNvPr id="30" name="Rectangle 29"/>
          <p:cNvSpPr/>
          <p:nvPr/>
        </p:nvSpPr>
        <p:spPr>
          <a:xfrm>
            <a:off x="1843884" y="5308413"/>
            <a:ext cx="1733167" cy="323037"/>
          </a:xfrm>
          <a:prstGeom prst="rect">
            <a:avLst/>
          </a:prstGeom>
        </p:spPr>
        <p:txBody>
          <a:bodyPr wrap="none">
            <a:spAutoFit/>
          </a:bodyPr>
          <a:lstStyle/>
          <a:p>
            <a:pPr defTabSz="590296"/>
            <a:r>
              <a:rPr lang="en-US" sz="1499">
                <a:solidFill>
                  <a:prstClr val="black"/>
                </a:solidFill>
                <a:latin typeface="Verdana"/>
              </a:rPr>
              <a:t>NGN11.1 trillion</a:t>
            </a:r>
          </a:p>
        </p:txBody>
      </p:sp>
      <p:sp>
        <p:nvSpPr>
          <p:cNvPr id="31" name="TextBox 30"/>
          <p:cNvSpPr txBox="1"/>
          <p:nvPr/>
        </p:nvSpPr>
        <p:spPr>
          <a:xfrm>
            <a:off x="4273872" y="5309421"/>
            <a:ext cx="1114456" cy="323037"/>
          </a:xfrm>
          <a:prstGeom prst="rect">
            <a:avLst/>
          </a:prstGeom>
          <a:noFill/>
        </p:spPr>
        <p:txBody>
          <a:bodyPr wrap="square" rtlCol="0">
            <a:spAutoFit/>
          </a:bodyPr>
          <a:lstStyle/>
          <a:p>
            <a:pPr algn="ctr" defTabSz="590296"/>
            <a:r>
              <a:rPr lang="en-US" sz="1499">
                <a:solidFill>
                  <a:prstClr val="black"/>
                </a:solidFill>
                <a:latin typeface="Verdana"/>
              </a:rPr>
              <a:t>9.04m</a:t>
            </a:r>
            <a:endParaRPr lang="en-US" sz="1049">
              <a:solidFill>
                <a:prstClr val="black"/>
              </a:solidFill>
              <a:latin typeface="Verdana"/>
            </a:endParaRPr>
          </a:p>
        </p:txBody>
      </p:sp>
      <p:sp>
        <p:nvSpPr>
          <p:cNvPr id="32" name="TextBox 31"/>
          <p:cNvSpPr txBox="1"/>
          <p:nvPr/>
        </p:nvSpPr>
        <p:spPr>
          <a:xfrm>
            <a:off x="4275177" y="5634700"/>
            <a:ext cx="1114456" cy="219291"/>
          </a:xfrm>
          <a:prstGeom prst="rect">
            <a:avLst/>
          </a:prstGeom>
          <a:noFill/>
        </p:spPr>
        <p:txBody>
          <a:bodyPr wrap="square" rtlCol="0">
            <a:spAutoFit/>
          </a:bodyPr>
          <a:lstStyle/>
          <a:p>
            <a:pPr algn="ctr" defTabSz="590296"/>
            <a:r>
              <a:rPr lang="en-US" sz="825" b="1">
                <a:solidFill>
                  <a:srgbClr val="993366"/>
                </a:solidFill>
                <a:latin typeface="Verdana"/>
              </a:rPr>
              <a:t>Subscribers</a:t>
            </a:r>
          </a:p>
        </p:txBody>
      </p:sp>
      <p:sp>
        <p:nvSpPr>
          <p:cNvPr id="33" name="TextBox 32"/>
          <p:cNvSpPr txBox="1"/>
          <p:nvPr/>
        </p:nvSpPr>
        <p:spPr>
          <a:xfrm>
            <a:off x="6260698" y="5347965"/>
            <a:ext cx="1424640" cy="323037"/>
          </a:xfrm>
          <a:prstGeom prst="rect">
            <a:avLst/>
          </a:prstGeom>
          <a:noFill/>
        </p:spPr>
        <p:txBody>
          <a:bodyPr wrap="square" rtlCol="0">
            <a:spAutoFit/>
          </a:bodyPr>
          <a:lstStyle>
            <a:defPPr>
              <a:defRPr lang="en-US"/>
            </a:defPPr>
            <a:lvl1pPr algn="ctr">
              <a:defRPr sz="2400">
                <a:solidFill>
                  <a:prstClr val="black"/>
                </a:solidFill>
              </a:defRPr>
            </a:lvl1pPr>
          </a:lstStyle>
          <a:p>
            <a:pPr defTabSz="590296"/>
            <a:r>
              <a:rPr lang="en-US" sz="1499">
                <a:latin typeface="Verdana"/>
              </a:rPr>
              <a:t>32</a:t>
            </a:r>
          </a:p>
        </p:txBody>
      </p:sp>
      <p:sp>
        <p:nvSpPr>
          <p:cNvPr id="34" name="TextBox 33"/>
          <p:cNvSpPr txBox="1"/>
          <p:nvPr/>
        </p:nvSpPr>
        <p:spPr>
          <a:xfrm>
            <a:off x="6251228" y="5657310"/>
            <a:ext cx="1357950" cy="219291"/>
          </a:xfrm>
          <a:prstGeom prst="rect">
            <a:avLst/>
          </a:prstGeom>
          <a:noFill/>
        </p:spPr>
        <p:txBody>
          <a:bodyPr wrap="square" rtlCol="0">
            <a:spAutoFit/>
          </a:bodyPr>
          <a:lstStyle/>
          <a:p>
            <a:pPr algn="ctr" defTabSz="590296"/>
            <a:r>
              <a:rPr lang="en-US" sz="825" b="1">
                <a:solidFill>
                  <a:srgbClr val="993366"/>
                </a:solidFill>
                <a:latin typeface="Verdana"/>
              </a:rPr>
              <a:t>Pension Operators</a:t>
            </a:r>
          </a:p>
        </p:txBody>
      </p:sp>
      <p:sp>
        <p:nvSpPr>
          <p:cNvPr id="35" name="Pentagon 34"/>
          <p:cNvSpPr/>
          <p:nvPr/>
        </p:nvSpPr>
        <p:spPr>
          <a:xfrm>
            <a:off x="919258" y="5305569"/>
            <a:ext cx="887443" cy="455800"/>
          </a:xfrm>
          <a:prstGeom prst="homePlate">
            <a:avLst/>
          </a:prstGeom>
          <a:solidFill>
            <a:sysClr val="windowText" lastClr="000000"/>
          </a:solidFill>
          <a:ln w="25400" cap="flat" cmpd="sng" algn="ctr">
            <a:noFill/>
            <a:prstDash val="solid"/>
          </a:ln>
          <a:effectLst/>
        </p:spPr>
        <p:txBody>
          <a:bodyPr rtlCol="0" anchor="ctr"/>
          <a:lstStyle/>
          <a:p>
            <a:pPr algn="ctr" defTabSz="590296">
              <a:defRPr/>
            </a:pPr>
            <a:endParaRPr lang="en-US" sz="900" kern="0">
              <a:solidFill>
                <a:prstClr val="white"/>
              </a:solidFill>
              <a:latin typeface="Verdana"/>
            </a:endParaRPr>
          </a:p>
        </p:txBody>
      </p:sp>
      <p:sp>
        <p:nvSpPr>
          <p:cNvPr id="36" name="TextBox 35"/>
          <p:cNvSpPr txBox="1"/>
          <p:nvPr/>
        </p:nvSpPr>
        <p:spPr>
          <a:xfrm>
            <a:off x="975435" y="5309459"/>
            <a:ext cx="661156" cy="455702"/>
          </a:xfrm>
          <a:prstGeom prst="rect">
            <a:avLst/>
          </a:prstGeom>
          <a:noFill/>
        </p:spPr>
        <p:txBody>
          <a:bodyPr wrap="square" rtlCol="0">
            <a:spAutoFit/>
          </a:bodyPr>
          <a:lstStyle/>
          <a:p>
            <a:pPr defTabSz="590296"/>
            <a:r>
              <a:rPr lang="en-US" sz="787">
                <a:solidFill>
                  <a:prstClr val="white"/>
                </a:solidFill>
                <a:latin typeface="Verdana"/>
              </a:rPr>
              <a:t>Key statistics (2020)</a:t>
            </a:r>
          </a:p>
        </p:txBody>
      </p:sp>
      <p:sp>
        <p:nvSpPr>
          <p:cNvPr id="37" name="Isosceles Triangle 36"/>
          <p:cNvSpPr/>
          <p:nvPr/>
        </p:nvSpPr>
        <p:spPr>
          <a:xfrm flipV="1">
            <a:off x="954541" y="5027913"/>
            <a:ext cx="6935754" cy="281321"/>
          </a:xfrm>
          <a:prstGeom prst="triangle">
            <a:avLst/>
          </a:prstGeom>
          <a:solidFill>
            <a:srgbClr val="046A38">
              <a:lumMod val="50000"/>
            </a:srgbClr>
          </a:solidFill>
          <a:ln w="25400" cap="flat" cmpd="sng" algn="ctr">
            <a:noFill/>
            <a:prstDash val="solid"/>
          </a:ln>
          <a:effectLst/>
        </p:spPr>
        <p:txBody>
          <a:bodyPr rtlCol="0" anchor="ctr"/>
          <a:lstStyle/>
          <a:p>
            <a:pPr algn="ctr" defTabSz="590296">
              <a:defRPr/>
            </a:pPr>
            <a:endParaRPr lang="en-US" sz="900" kern="0">
              <a:solidFill>
                <a:prstClr val="white"/>
              </a:solidFill>
              <a:latin typeface="Verdana"/>
            </a:endParaRPr>
          </a:p>
        </p:txBody>
      </p:sp>
      <p:sp>
        <p:nvSpPr>
          <p:cNvPr id="39" name="Title 1"/>
          <p:cNvSpPr>
            <a:spLocks noGrp="1"/>
          </p:cNvSpPr>
          <p:nvPr>
            <p:ph type="title"/>
          </p:nvPr>
        </p:nvSpPr>
        <p:spPr>
          <a:xfrm>
            <a:off x="333043" y="345933"/>
            <a:ext cx="6777922" cy="732950"/>
          </a:xfrm>
        </p:spPr>
        <p:txBody>
          <a:bodyPr>
            <a:normAutofit fontScale="90000"/>
          </a:bodyPr>
          <a:lstStyle/>
          <a:p>
            <a:br>
              <a:rPr lang="en-US" dirty="0">
                <a:latin typeface="Arial" panose="020B0604020202020204" pitchFamily="34" charset="0"/>
                <a:cs typeface="Arial" panose="020B0604020202020204" pitchFamily="34" charset="0"/>
              </a:rPr>
            </a:br>
            <a:r>
              <a:rPr lang="en-US" dirty="0">
                <a:solidFill>
                  <a:schemeClr val="tx2">
                    <a:lumMod val="10000"/>
                  </a:schemeClr>
                </a:solidFill>
                <a:latin typeface="Arial" panose="020B0604020202020204" pitchFamily="34" charset="0"/>
                <a:cs typeface="Arial" panose="020B0604020202020204" pitchFamily="34" charset="0"/>
              </a:rPr>
              <a:t>Industry Snapshot</a:t>
            </a:r>
          </a:p>
        </p:txBody>
      </p:sp>
    </p:spTree>
    <p:extLst>
      <p:ext uri="{BB962C8B-B14F-4D97-AF65-F5344CB8AC3E}">
        <p14:creationId xmlns:p14="http://schemas.microsoft.com/office/powerpoint/2010/main" val="2109264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C8B3-DE0D-4AF9-BAA8-1D0146888115}"/>
              </a:ext>
            </a:extLst>
          </p:cNvPr>
          <p:cNvSpPr>
            <a:spLocks noGrp="1"/>
          </p:cNvSpPr>
          <p:nvPr>
            <p:ph type="title"/>
          </p:nvPr>
        </p:nvSpPr>
        <p:spPr/>
        <p:txBody>
          <a:bodyPr/>
          <a:lstStyle/>
          <a:p>
            <a:r>
              <a:rPr lang="af-ZA" b="1" dirty="0">
                <a:solidFill>
                  <a:srgbClr val="191919"/>
                </a:solidFill>
              </a:rPr>
              <a:t>Global DC assets are on the rise</a:t>
            </a:r>
            <a:endParaRPr lang="en-NG" dirty="0"/>
          </a:p>
        </p:txBody>
      </p:sp>
      <p:sp>
        <p:nvSpPr>
          <p:cNvPr id="4" name="Footer Placeholder 3">
            <a:extLst>
              <a:ext uri="{FF2B5EF4-FFF2-40B4-BE49-F238E27FC236}">
                <a16:creationId xmlns:a16="http://schemas.microsoft.com/office/drawing/2014/main" id="{428A2433-CD83-4623-974A-7E076CC598E4}"/>
              </a:ext>
            </a:extLst>
          </p:cNvPr>
          <p:cNvSpPr>
            <a:spLocks noGrp="1"/>
          </p:cNvSpPr>
          <p:nvPr>
            <p:ph type="ftr" sz="quarter" idx="3"/>
          </p:nvPr>
        </p:nvSpPr>
        <p:spPr/>
        <p:txBody>
          <a:bodyPr/>
          <a:lstStyle/>
          <a:p>
            <a:r>
              <a:rPr lang="en-ZA" dirty="0"/>
              <a:t>ARM © 2020</a:t>
            </a:r>
          </a:p>
        </p:txBody>
      </p:sp>
      <p:graphicFrame>
        <p:nvGraphicFramePr>
          <p:cNvPr id="17" name="Chart 16">
            <a:extLst>
              <a:ext uri="{FF2B5EF4-FFF2-40B4-BE49-F238E27FC236}">
                <a16:creationId xmlns:a16="http://schemas.microsoft.com/office/drawing/2014/main" id="{4991E24C-317B-4D88-90E7-2F16C7348C44}"/>
              </a:ext>
            </a:extLst>
          </p:cNvPr>
          <p:cNvGraphicFramePr>
            <a:graphicFrameLocks/>
          </p:cNvGraphicFramePr>
          <p:nvPr>
            <p:extLst>
              <p:ext uri="{D42A27DB-BD31-4B8C-83A1-F6EECF244321}">
                <p14:modId xmlns:p14="http://schemas.microsoft.com/office/powerpoint/2010/main" val="608728475"/>
              </p:ext>
            </p:extLst>
          </p:nvPr>
        </p:nvGraphicFramePr>
        <p:xfrm>
          <a:off x="215487" y="1394409"/>
          <a:ext cx="5652657" cy="3934183"/>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a:extLst>
              <a:ext uri="{FF2B5EF4-FFF2-40B4-BE49-F238E27FC236}">
                <a16:creationId xmlns:a16="http://schemas.microsoft.com/office/drawing/2014/main" id="{80DF9EE3-756F-4B14-B18B-27EEBF85E65C}"/>
              </a:ext>
            </a:extLst>
          </p:cNvPr>
          <p:cNvSpPr/>
          <p:nvPr/>
        </p:nvSpPr>
        <p:spPr>
          <a:xfrm>
            <a:off x="219431" y="5328592"/>
            <a:ext cx="8709082" cy="1049784"/>
          </a:xfrm>
          <a:prstGeom prst="rect">
            <a:avLst/>
          </a:prstGeom>
          <a:noFill/>
          <a:ln>
            <a:solidFill>
              <a:srgbClr val="740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sz="1800" i="0" dirty="0">
              <a:solidFill>
                <a:srgbClr val="000000"/>
              </a:solidFill>
              <a:effectLst/>
              <a:latin typeface="Avenir"/>
            </a:endParaRPr>
          </a:p>
          <a:p>
            <a:pPr marL="0" indent="0">
              <a:buNone/>
            </a:pPr>
            <a:endParaRPr lang="en-US" dirty="0">
              <a:solidFill>
                <a:srgbClr val="000000"/>
              </a:solidFill>
              <a:latin typeface="Avenir"/>
            </a:endParaRPr>
          </a:p>
          <a:p>
            <a:pPr marL="0" indent="0">
              <a:buNone/>
            </a:pPr>
            <a:endParaRPr lang="en-US" sz="1800" i="0" dirty="0">
              <a:solidFill>
                <a:srgbClr val="000000"/>
              </a:solidFill>
              <a:effectLst/>
              <a:latin typeface="Avenir"/>
            </a:endParaRPr>
          </a:p>
          <a:p>
            <a:pPr marL="0" indent="0">
              <a:buNone/>
            </a:pPr>
            <a:r>
              <a:rPr lang="en-US" sz="1600" i="0" dirty="0">
                <a:solidFill>
                  <a:srgbClr val="000000"/>
                </a:solidFill>
                <a:effectLst/>
                <a:latin typeface="Avenir"/>
              </a:rPr>
              <a:t>DC assets globally  are growing faster than DB( 10–yr. CAGR 8.4% pa vs 4.8%pa).</a:t>
            </a:r>
            <a:r>
              <a:rPr lang="en-US" sz="1600" dirty="0">
                <a:solidFill>
                  <a:srgbClr val="000000"/>
                </a:solidFill>
                <a:latin typeface="Avenir"/>
              </a:rPr>
              <a:t>The growth has been driven by increased member coverage  and higher contributions. Most retirees might not have enough funds to maintain a decent standard of living as retirement risk has been transferred to them.</a:t>
            </a:r>
          </a:p>
          <a:p>
            <a:pPr marL="0" indent="0">
              <a:buNone/>
            </a:pPr>
            <a:endParaRPr lang="en-US" sz="1600" i="0" dirty="0">
              <a:solidFill>
                <a:srgbClr val="000000"/>
              </a:solidFill>
              <a:effectLst/>
              <a:latin typeface="Avenir"/>
            </a:endParaRPr>
          </a:p>
          <a:p>
            <a:pPr marL="0" indent="0">
              <a:buNone/>
            </a:pPr>
            <a:r>
              <a:rPr lang="en-US" sz="1800" i="0" dirty="0">
                <a:solidFill>
                  <a:srgbClr val="000000"/>
                </a:solidFill>
                <a:effectLst/>
                <a:latin typeface="Avenir"/>
              </a:rPr>
              <a:t> </a:t>
            </a:r>
          </a:p>
        </p:txBody>
      </p:sp>
      <p:sp>
        <p:nvSpPr>
          <p:cNvPr id="25" name="Rectangle 24">
            <a:extLst>
              <a:ext uri="{FF2B5EF4-FFF2-40B4-BE49-F238E27FC236}">
                <a16:creationId xmlns:a16="http://schemas.microsoft.com/office/drawing/2014/main" id="{1CA9150D-3456-4D56-8144-392DB9A1E447}"/>
              </a:ext>
            </a:extLst>
          </p:cNvPr>
          <p:cNvSpPr/>
          <p:nvPr/>
        </p:nvSpPr>
        <p:spPr>
          <a:xfrm>
            <a:off x="188020" y="6423686"/>
            <a:ext cx="8521666" cy="245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af-ZA" sz="1000" dirty="0">
              <a:solidFill>
                <a:schemeClr val="tx1">
                  <a:lumMod val="75000"/>
                </a:schemeClr>
              </a:solidFill>
            </a:endParaRPr>
          </a:p>
          <a:p>
            <a:pPr algn="just"/>
            <a:r>
              <a:rPr lang="af-ZA" sz="1000" dirty="0">
                <a:solidFill>
                  <a:schemeClr val="tx1">
                    <a:lumMod val="75000"/>
                  </a:schemeClr>
                </a:solidFill>
              </a:rPr>
              <a:t>Source: Global  Pension Assets Study by Thinking ahead institute</a:t>
            </a:r>
            <a:endParaRPr lang="en-NG" sz="1000" dirty="0">
              <a:solidFill>
                <a:schemeClr val="tx1">
                  <a:lumMod val="75000"/>
                </a:schemeClr>
              </a:solidFill>
            </a:endParaRPr>
          </a:p>
        </p:txBody>
      </p:sp>
      <p:sp>
        <p:nvSpPr>
          <p:cNvPr id="26" name="Rectangle 25">
            <a:extLst>
              <a:ext uri="{FF2B5EF4-FFF2-40B4-BE49-F238E27FC236}">
                <a16:creationId xmlns:a16="http://schemas.microsoft.com/office/drawing/2014/main" id="{29C9F8B2-47BB-4D78-9129-58C99DBCC280}"/>
              </a:ext>
            </a:extLst>
          </p:cNvPr>
          <p:cNvSpPr/>
          <p:nvPr/>
        </p:nvSpPr>
        <p:spPr>
          <a:xfrm>
            <a:off x="5652120" y="1514434"/>
            <a:ext cx="3057566" cy="3599433"/>
          </a:xfrm>
          <a:prstGeom prst="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191919"/>
                </a:solidFill>
              </a:rPr>
              <a:t>Contributors will  become increasingly exposed to financial markets as a result of the transition from DB to DC which will therefore expose retirement income to greater variability in the future.</a:t>
            </a:r>
            <a:endParaRPr lang="en-NG" dirty="0">
              <a:solidFill>
                <a:srgbClr val="191919"/>
              </a:solidFill>
            </a:endParaRPr>
          </a:p>
        </p:txBody>
      </p:sp>
    </p:spTree>
    <p:extLst>
      <p:ext uri="{BB962C8B-B14F-4D97-AF65-F5344CB8AC3E}">
        <p14:creationId xmlns:p14="http://schemas.microsoft.com/office/powerpoint/2010/main" val="35548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8F3B9-A4DB-4E9E-9765-FE1B5660010A}"/>
              </a:ext>
            </a:extLst>
          </p:cNvPr>
          <p:cNvSpPr>
            <a:spLocks noGrp="1"/>
          </p:cNvSpPr>
          <p:nvPr>
            <p:ph type="title"/>
          </p:nvPr>
        </p:nvSpPr>
        <p:spPr/>
        <p:txBody>
          <a:bodyPr/>
          <a:lstStyle/>
          <a:p>
            <a:r>
              <a:rPr lang="en-US" dirty="0">
                <a:solidFill>
                  <a:schemeClr val="tx2">
                    <a:lumMod val="10000"/>
                  </a:schemeClr>
                </a:solidFill>
              </a:rPr>
              <a:t>Who bears retirement risks?</a:t>
            </a:r>
          </a:p>
        </p:txBody>
      </p:sp>
      <p:sp>
        <p:nvSpPr>
          <p:cNvPr id="4" name="Footer Placeholder 3">
            <a:extLst>
              <a:ext uri="{FF2B5EF4-FFF2-40B4-BE49-F238E27FC236}">
                <a16:creationId xmlns:a16="http://schemas.microsoft.com/office/drawing/2014/main" id="{C9E61C52-119E-4861-AAC1-9FBB88092D7F}"/>
              </a:ext>
            </a:extLst>
          </p:cNvPr>
          <p:cNvSpPr>
            <a:spLocks noGrp="1"/>
          </p:cNvSpPr>
          <p:nvPr>
            <p:ph type="ftr" sz="quarter" idx="3"/>
          </p:nvPr>
        </p:nvSpPr>
        <p:spPr/>
        <p:txBody>
          <a:bodyPr/>
          <a:lstStyle/>
          <a:p>
            <a:r>
              <a:rPr lang="en-ZA"/>
              <a:t>ARM © 2018</a:t>
            </a:r>
            <a:endParaRPr lang="en-ZA" dirty="0"/>
          </a:p>
        </p:txBody>
      </p:sp>
      <p:pic>
        <p:nvPicPr>
          <p:cNvPr id="1026" name="Picture 2" descr="Image preview">
            <a:extLst>
              <a:ext uri="{FF2B5EF4-FFF2-40B4-BE49-F238E27FC236}">
                <a16:creationId xmlns:a16="http://schemas.microsoft.com/office/drawing/2014/main" id="{F7446AD0-8E27-4744-A029-990BA6065A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556791"/>
            <a:ext cx="7344816" cy="47072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3FEC66-2B84-403C-8F1E-4E53E6C21A1E}"/>
              </a:ext>
            </a:extLst>
          </p:cNvPr>
          <p:cNvSpPr txBox="1"/>
          <p:nvPr/>
        </p:nvSpPr>
        <p:spPr>
          <a:xfrm>
            <a:off x="1835696" y="6093296"/>
            <a:ext cx="2534668" cy="261610"/>
          </a:xfrm>
          <a:prstGeom prst="rect">
            <a:avLst/>
          </a:prstGeom>
          <a:noFill/>
        </p:spPr>
        <p:txBody>
          <a:bodyPr wrap="none" rtlCol="0">
            <a:spAutoFit/>
          </a:bodyPr>
          <a:lstStyle/>
          <a:p>
            <a:r>
              <a:rPr lang="en-US" sz="1100" dirty="0"/>
              <a:t>Source: US Social Security Administration</a:t>
            </a:r>
          </a:p>
        </p:txBody>
      </p:sp>
    </p:spTree>
    <p:extLst>
      <p:ext uri="{BB962C8B-B14F-4D97-AF65-F5344CB8AC3E}">
        <p14:creationId xmlns:p14="http://schemas.microsoft.com/office/powerpoint/2010/main" val="2506041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F6E5-B929-41CF-8465-14459974471E}"/>
              </a:ext>
            </a:extLst>
          </p:cNvPr>
          <p:cNvSpPr>
            <a:spLocks noGrp="1"/>
          </p:cNvSpPr>
          <p:nvPr>
            <p:ph type="title"/>
          </p:nvPr>
        </p:nvSpPr>
        <p:spPr/>
        <p:txBody>
          <a:bodyPr>
            <a:normAutofit/>
          </a:bodyPr>
          <a:lstStyle/>
          <a:p>
            <a:r>
              <a:rPr lang="en-US" sz="2400" i="1" dirty="0">
                <a:solidFill>
                  <a:srgbClr val="1B1B1B"/>
                </a:solidFill>
                <a:latin typeface="Avenir"/>
              </a:rPr>
              <a:t>….Global trends….</a:t>
            </a:r>
          </a:p>
        </p:txBody>
      </p:sp>
      <p:sp>
        <p:nvSpPr>
          <p:cNvPr id="15" name="Rectangle 14">
            <a:extLst>
              <a:ext uri="{FF2B5EF4-FFF2-40B4-BE49-F238E27FC236}">
                <a16:creationId xmlns:a16="http://schemas.microsoft.com/office/drawing/2014/main" id="{A75838AB-EBC0-487B-A973-16D13B65F4EA}"/>
              </a:ext>
            </a:extLst>
          </p:cNvPr>
          <p:cNvSpPr/>
          <p:nvPr/>
        </p:nvSpPr>
        <p:spPr>
          <a:xfrm>
            <a:off x="264347" y="1340767"/>
            <a:ext cx="8633673" cy="532859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C0B4EA64-C1A2-4458-8288-17D68F1FECEB}"/>
              </a:ext>
            </a:extLst>
          </p:cNvPr>
          <p:cNvSpPr txBox="1"/>
          <p:nvPr/>
        </p:nvSpPr>
        <p:spPr>
          <a:xfrm>
            <a:off x="245980" y="1584665"/>
            <a:ext cx="8556126" cy="4670317"/>
          </a:xfrm>
          <a:prstGeom prst="rect">
            <a:avLst/>
          </a:prstGeom>
          <a:noFill/>
        </p:spPr>
        <p:txBody>
          <a:bodyPr wrap="square" rtlCol="0">
            <a:spAutoFit/>
          </a:bodyPr>
          <a:lstStyle/>
          <a:p>
            <a:pPr marR="0">
              <a:lnSpc>
                <a:spcPct val="150000"/>
              </a:lnSpc>
              <a:spcBef>
                <a:spcPts val="0"/>
              </a:spcBef>
              <a:spcAft>
                <a:spcPts val="800"/>
              </a:spcAft>
              <a:defRPr/>
            </a:pPr>
            <a:r>
              <a:rPr lang="en-US" sz="1600" b="1" dirty="0">
                <a:solidFill>
                  <a:srgbClr val="191919"/>
                </a:solidFill>
                <a:latin typeface="Avenir"/>
                <a:cs typeface="Times New Roman" panose="02020603050405020304" pitchFamily="18" charset="0"/>
              </a:rPr>
              <a:t>   Low  interest rate environment – increasingly difficult to meet benefit commitments</a:t>
            </a:r>
          </a:p>
          <a:p>
            <a:pPr lvl="1">
              <a:lnSpc>
                <a:spcPct val="150000"/>
              </a:lnSpc>
              <a:spcAft>
                <a:spcPts val="800"/>
              </a:spcAft>
              <a:defRPr/>
            </a:pPr>
            <a:r>
              <a:rPr lang="en-US" sz="1600" b="1" dirty="0">
                <a:solidFill>
                  <a:srgbClr val="191919"/>
                </a:solidFill>
                <a:latin typeface="Avenir"/>
                <a:cs typeface="Times New Roman" panose="02020603050405020304" pitchFamily="18" charset="0"/>
              </a:rPr>
              <a:t>Negative interest rates (for monetary expansion during periods of financial crisis) and its effect on long term rates</a:t>
            </a:r>
          </a:p>
          <a:p>
            <a:pPr lvl="1" algn="just">
              <a:lnSpc>
                <a:spcPct val="150000"/>
              </a:lnSpc>
              <a:spcAft>
                <a:spcPts val="800"/>
              </a:spcAft>
              <a:defRPr/>
            </a:pPr>
            <a:endParaRPr lang="en-US" sz="1400" b="1" dirty="0">
              <a:solidFill>
                <a:srgbClr val="191919"/>
              </a:solidFill>
              <a:latin typeface="+mj-lt"/>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defRPr/>
            </a:pPr>
            <a:endParaRPr lang="en-US" sz="1400" dirty="0">
              <a:solidFill>
                <a:srgbClr val="191919"/>
              </a:solidFill>
              <a:latin typeface="+mj-lt"/>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defRPr/>
            </a:pPr>
            <a:endParaRPr lang="en-US" sz="1400" dirty="0">
              <a:solidFill>
                <a:srgbClr val="191919"/>
              </a:solidFill>
              <a:latin typeface="+mj-lt"/>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defRPr/>
            </a:pPr>
            <a:endParaRPr lang="en-US" sz="1400" dirty="0">
              <a:solidFill>
                <a:srgbClr val="191919"/>
              </a:solidFill>
              <a:latin typeface="+mj-lt"/>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defRPr/>
            </a:pPr>
            <a:endParaRPr lang="en-US" sz="1400" dirty="0">
              <a:solidFill>
                <a:srgbClr val="191919"/>
              </a:solidFill>
              <a:latin typeface="+mj-lt"/>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defRPr/>
            </a:pPr>
            <a:endParaRPr lang="en-US" sz="1400" dirty="0">
              <a:solidFill>
                <a:srgbClr val="191919"/>
              </a:solidFill>
              <a:latin typeface="+mj-lt"/>
              <a:cs typeface="Times New Roman" panose="02020603050405020304" pitchFamily="18" charset="0"/>
            </a:endParaRPr>
          </a:p>
          <a:p>
            <a:pPr marR="0" algn="just">
              <a:lnSpc>
                <a:spcPct val="150000"/>
              </a:lnSpc>
              <a:spcBef>
                <a:spcPts val="0"/>
              </a:spcBef>
              <a:spcAft>
                <a:spcPts val="800"/>
              </a:spcAft>
              <a:defRPr/>
            </a:pPr>
            <a:endParaRPr lang="en-US" sz="1400" dirty="0">
              <a:solidFill>
                <a:srgbClr val="191919"/>
              </a:solidFill>
              <a:latin typeface="+mj-lt"/>
              <a:cs typeface="Times New Roman" panose="02020603050405020304" pitchFamily="18" charset="0"/>
            </a:endParaRPr>
          </a:p>
          <a:p>
            <a:pPr marR="0" algn="just">
              <a:lnSpc>
                <a:spcPct val="150000"/>
              </a:lnSpc>
              <a:spcBef>
                <a:spcPts val="0"/>
              </a:spcBef>
              <a:spcAft>
                <a:spcPts val="800"/>
              </a:spcAft>
              <a:defRPr/>
            </a:pPr>
            <a:endParaRPr lang="en-US" sz="1400" dirty="0">
              <a:solidFill>
                <a:srgbClr val="191919"/>
              </a:solidFill>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id="{5B5ECA6E-5FEE-402D-8FA6-34ACF8EEC12D}"/>
              </a:ext>
            </a:extLst>
          </p:cNvPr>
          <p:cNvPicPr/>
          <p:nvPr/>
        </p:nvPicPr>
        <p:blipFill rotWithShape="1">
          <a:blip r:embed="rId3"/>
          <a:srcRect l="7691" t="16533" r="5128" b="11631"/>
          <a:stretch/>
        </p:blipFill>
        <p:spPr bwMode="auto">
          <a:xfrm>
            <a:off x="341894" y="2873034"/>
            <a:ext cx="4279625" cy="355935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C29CC2FB-3E8B-45C1-A227-0BB9BF7A08C1}"/>
              </a:ext>
            </a:extLst>
          </p:cNvPr>
          <p:cNvPicPr/>
          <p:nvPr/>
        </p:nvPicPr>
        <p:blipFill rotWithShape="1">
          <a:blip r:embed="rId4"/>
          <a:srcRect l="13782" t="17674" r="18430" b="17617"/>
          <a:stretch/>
        </p:blipFill>
        <p:spPr bwMode="auto">
          <a:xfrm>
            <a:off x="4621519" y="2988076"/>
            <a:ext cx="4029075" cy="3200413"/>
          </a:xfrm>
          <a:prstGeom prst="rect">
            <a:avLst/>
          </a:prstGeom>
          <a:ln>
            <a:noFill/>
          </a:ln>
          <a:extLst>
            <a:ext uri="{53640926-AAD7-44D8-BBD7-CCE9431645EC}">
              <a14:shadowObscured xmlns:a14="http://schemas.microsoft.com/office/drawing/2010/main"/>
            </a:ext>
          </a:extLst>
        </p:spPr>
      </p:pic>
      <p:sp>
        <p:nvSpPr>
          <p:cNvPr id="7" name="Footer Placeholder 3">
            <a:extLst>
              <a:ext uri="{FF2B5EF4-FFF2-40B4-BE49-F238E27FC236}">
                <a16:creationId xmlns:a16="http://schemas.microsoft.com/office/drawing/2014/main" id="{92B2FD3D-3E92-42B7-8106-8F64DBE654B3}"/>
              </a:ext>
            </a:extLst>
          </p:cNvPr>
          <p:cNvSpPr>
            <a:spLocks noGrp="1"/>
          </p:cNvSpPr>
          <p:nvPr>
            <p:ph type="ftr" sz="quarter" idx="3"/>
          </p:nvPr>
        </p:nvSpPr>
        <p:spPr>
          <a:xfrm>
            <a:off x="3124200" y="6669360"/>
            <a:ext cx="2895600" cy="18864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900" b="0" i="0" u="none" strike="noStrike" kern="1200" cap="none" spc="0" normalizeH="0" baseline="0" noProof="0" dirty="0">
                <a:ln>
                  <a:noFill/>
                </a:ln>
                <a:solidFill>
                  <a:srgbClr val="AA9B8E">
                    <a:tint val="75000"/>
                  </a:srgbClr>
                </a:solidFill>
                <a:effectLst/>
                <a:uLnTx/>
                <a:uFillTx/>
                <a:latin typeface="Avenir"/>
                <a:ea typeface="+mn-ea"/>
                <a:cs typeface="+mn-cs"/>
              </a:rPr>
              <a:t>ARM Pensions © 2020</a:t>
            </a:r>
          </a:p>
        </p:txBody>
      </p:sp>
    </p:spTree>
    <p:extLst>
      <p:ext uri="{BB962C8B-B14F-4D97-AF65-F5344CB8AC3E}">
        <p14:creationId xmlns:p14="http://schemas.microsoft.com/office/powerpoint/2010/main" val="2264107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F6E5-B929-41CF-8465-14459974471E}"/>
              </a:ext>
            </a:extLst>
          </p:cNvPr>
          <p:cNvSpPr>
            <a:spLocks noGrp="1"/>
          </p:cNvSpPr>
          <p:nvPr>
            <p:ph type="title"/>
          </p:nvPr>
        </p:nvSpPr>
        <p:spPr/>
        <p:txBody>
          <a:bodyPr>
            <a:normAutofit/>
          </a:bodyPr>
          <a:lstStyle/>
          <a:p>
            <a:r>
              <a:rPr lang="en-US" sz="2400" i="1" dirty="0">
                <a:solidFill>
                  <a:srgbClr val="1B1B1B"/>
                </a:solidFill>
                <a:latin typeface="+mn-lt"/>
              </a:rPr>
              <a:t>….Global trends….Continued</a:t>
            </a:r>
          </a:p>
        </p:txBody>
      </p:sp>
      <p:sp>
        <p:nvSpPr>
          <p:cNvPr id="15" name="Rectangle 14">
            <a:extLst>
              <a:ext uri="{FF2B5EF4-FFF2-40B4-BE49-F238E27FC236}">
                <a16:creationId xmlns:a16="http://schemas.microsoft.com/office/drawing/2014/main" id="{A75838AB-EBC0-487B-A973-16D13B65F4EA}"/>
              </a:ext>
            </a:extLst>
          </p:cNvPr>
          <p:cNvSpPr/>
          <p:nvPr/>
        </p:nvSpPr>
        <p:spPr>
          <a:xfrm>
            <a:off x="264347" y="1340767"/>
            <a:ext cx="8633673" cy="522624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C0B4EA64-C1A2-4458-8288-17D68F1FECEB}"/>
              </a:ext>
            </a:extLst>
          </p:cNvPr>
          <p:cNvSpPr txBox="1"/>
          <p:nvPr/>
        </p:nvSpPr>
        <p:spPr>
          <a:xfrm>
            <a:off x="245980" y="1340767"/>
            <a:ext cx="8578564" cy="4300986"/>
          </a:xfrm>
          <a:prstGeom prst="rect">
            <a:avLst/>
          </a:prstGeom>
          <a:noFill/>
        </p:spPr>
        <p:txBody>
          <a:bodyPr wrap="square" rtlCol="0">
            <a:spAutoFit/>
          </a:bodyPr>
          <a:lstStyle/>
          <a:p>
            <a:pPr marR="0" algn="just">
              <a:lnSpc>
                <a:spcPct val="150000"/>
              </a:lnSpc>
              <a:spcBef>
                <a:spcPts val="0"/>
              </a:spcBef>
              <a:spcAft>
                <a:spcPts val="800"/>
              </a:spcAft>
              <a:defRPr/>
            </a:pPr>
            <a:r>
              <a:rPr lang="en-US" sz="1400" b="1" dirty="0">
                <a:solidFill>
                  <a:srgbClr val="191919"/>
                </a:solidFill>
                <a:latin typeface="Avenir"/>
                <a:cs typeface="Times New Roman" panose="02020603050405020304" pitchFamily="18" charset="0"/>
              </a:rPr>
              <a:t>Longer life expectancy – a success story and challenge</a:t>
            </a:r>
          </a:p>
          <a:p>
            <a:pPr marL="285750" indent="-285750" algn="just">
              <a:lnSpc>
                <a:spcPct val="150000"/>
              </a:lnSpc>
              <a:spcAft>
                <a:spcPts val="800"/>
              </a:spcAft>
              <a:buFont typeface="Arial" panose="020B0604020202020204" pitchFamily="34" charset="0"/>
              <a:buChar char="•"/>
              <a:defRPr/>
            </a:pPr>
            <a:endParaRPr lang="en-US" sz="1400" dirty="0">
              <a:solidFill>
                <a:srgbClr val="191919"/>
              </a:solidFill>
              <a:latin typeface="+mj-lt"/>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defRPr/>
            </a:pPr>
            <a:endParaRPr lang="en-US" sz="1400" dirty="0">
              <a:solidFill>
                <a:srgbClr val="191919"/>
              </a:solidFill>
              <a:latin typeface="+mj-lt"/>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defRPr/>
            </a:pPr>
            <a:endParaRPr lang="en-US" sz="1400" dirty="0">
              <a:solidFill>
                <a:srgbClr val="191919"/>
              </a:solidFill>
              <a:latin typeface="+mj-lt"/>
              <a:cs typeface="Times New Roman" panose="02020603050405020304" pitchFamily="18" charset="0"/>
            </a:endParaRPr>
          </a:p>
          <a:p>
            <a:pPr algn="just">
              <a:lnSpc>
                <a:spcPct val="150000"/>
              </a:lnSpc>
              <a:spcAft>
                <a:spcPts val="800"/>
              </a:spcAft>
              <a:defRPr/>
            </a:pPr>
            <a:endParaRPr lang="en-US" sz="1400" dirty="0">
              <a:solidFill>
                <a:srgbClr val="191919"/>
              </a:solidFill>
              <a:latin typeface="+mj-lt"/>
              <a:cs typeface="Times New Roman" panose="02020603050405020304" pitchFamily="18" charset="0"/>
            </a:endParaRPr>
          </a:p>
          <a:p>
            <a:pPr algn="just">
              <a:lnSpc>
                <a:spcPct val="150000"/>
              </a:lnSpc>
              <a:spcAft>
                <a:spcPts val="800"/>
              </a:spcAft>
              <a:defRPr/>
            </a:pPr>
            <a:endParaRPr lang="en-US" sz="1400" dirty="0">
              <a:solidFill>
                <a:srgbClr val="191919"/>
              </a:solidFill>
              <a:latin typeface="+mj-lt"/>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defRPr/>
            </a:pPr>
            <a:r>
              <a:rPr lang="en-US" sz="1400" b="1" dirty="0">
                <a:solidFill>
                  <a:srgbClr val="191919"/>
                </a:solidFill>
                <a:latin typeface="Avenir"/>
                <a:cs typeface="Times New Roman" panose="02020603050405020304" pitchFamily="18" charset="0"/>
              </a:rPr>
              <a:t>Pension funds – reacting with moderation and flexibility</a:t>
            </a:r>
          </a:p>
          <a:p>
            <a:pPr marL="285750" indent="-285750" algn="just">
              <a:lnSpc>
                <a:spcPct val="150000"/>
              </a:lnSpc>
              <a:spcAft>
                <a:spcPts val="800"/>
              </a:spcAft>
              <a:buFont typeface="Arial" panose="020B0604020202020204" pitchFamily="34" charset="0"/>
              <a:buChar char="•"/>
              <a:defRPr/>
            </a:pPr>
            <a:endParaRPr lang="en-US" sz="1600" dirty="0">
              <a:solidFill>
                <a:srgbClr val="191919"/>
              </a:solidFill>
              <a:latin typeface="Avenir"/>
              <a:cs typeface="Times New Roman" panose="02020603050405020304" pitchFamily="18" charset="0"/>
            </a:endParaRPr>
          </a:p>
          <a:p>
            <a:pPr algn="just">
              <a:lnSpc>
                <a:spcPct val="150000"/>
              </a:lnSpc>
              <a:spcAft>
                <a:spcPts val="800"/>
              </a:spcAft>
              <a:defRPr/>
            </a:pPr>
            <a:endParaRPr lang="en-US" sz="1400" dirty="0">
              <a:solidFill>
                <a:srgbClr val="191919"/>
              </a:solidFill>
              <a:latin typeface="+mj-lt"/>
              <a:cs typeface="Times New Roman" panose="02020603050405020304" pitchFamily="18" charset="0"/>
            </a:endParaRPr>
          </a:p>
          <a:p>
            <a:pPr marR="0" algn="just">
              <a:lnSpc>
                <a:spcPct val="150000"/>
              </a:lnSpc>
              <a:spcBef>
                <a:spcPts val="0"/>
              </a:spcBef>
              <a:spcAft>
                <a:spcPts val="800"/>
              </a:spcAft>
              <a:defRPr/>
            </a:pPr>
            <a:r>
              <a:rPr lang="en-US" sz="1400" b="1" dirty="0">
                <a:solidFill>
                  <a:srgbClr val="191919"/>
                </a:solidFill>
                <a:latin typeface="+mj-lt"/>
                <a:cs typeface="Times New Roman" panose="02020603050405020304" pitchFamily="18" charset="0"/>
              </a:rPr>
              <a:t> </a:t>
            </a:r>
            <a:endParaRPr lang="en-US" sz="1400" dirty="0">
              <a:solidFill>
                <a:srgbClr val="191919"/>
              </a:solidFill>
              <a:latin typeface="+mj-lt"/>
              <a:cs typeface="Times New Roman" panose="02020603050405020304" pitchFamily="18" charset="0"/>
            </a:endParaRPr>
          </a:p>
        </p:txBody>
      </p:sp>
      <p:pic>
        <p:nvPicPr>
          <p:cNvPr id="5" name="Picture 4">
            <a:extLst>
              <a:ext uri="{FF2B5EF4-FFF2-40B4-BE49-F238E27FC236}">
                <a16:creationId xmlns:a16="http://schemas.microsoft.com/office/drawing/2014/main" id="{2ADCAA01-3957-4ED9-AEC2-2402F8999B9D}"/>
              </a:ext>
            </a:extLst>
          </p:cNvPr>
          <p:cNvPicPr/>
          <p:nvPr/>
        </p:nvPicPr>
        <p:blipFill rotWithShape="1">
          <a:blip r:embed="rId3"/>
          <a:srcRect l="4647" t="20810" r="5289" b="8209"/>
          <a:stretch/>
        </p:blipFill>
        <p:spPr bwMode="auto">
          <a:xfrm>
            <a:off x="364333" y="4267480"/>
            <a:ext cx="8460211" cy="2113847"/>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FB25E211-01F2-44F6-BEDD-9752ADA2B49D}"/>
              </a:ext>
            </a:extLst>
          </p:cNvPr>
          <p:cNvPicPr/>
          <p:nvPr/>
        </p:nvPicPr>
        <p:blipFill rotWithShape="1">
          <a:blip r:embed="rId4"/>
          <a:srcRect l="49198" t="17958" r="9456" b="11631"/>
          <a:stretch/>
        </p:blipFill>
        <p:spPr bwMode="auto">
          <a:xfrm>
            <a:off x="611560" y="1651598"/>
            <a:ext cx="4176464" cy="2282251"/>
          </a:xfrm>
          <a:prstGeom prst="rect">
            <a:avLst/>
          </a:prstGeom>
          <a:ln>
            <a:noFill/>
          </a:ln>
          <a:extLst>
            <a:ext uri="{53640926-AAD7-44D8-BBD7-CCE9431645EC}">
              <a14:shadowObscured xmlns:a14="http://schemas.microsoft.com/office/drawing/2010/main"/>
            </a:ext>
          </a:extLst>
        </p:spPr>
      </p:pic>
      <p:sp>
        <p:nvSpPr>
          <p:cNvPr id="8" name="Footer Placeholder 3">
            <a:extLst>
              <a:ext uri="{FF2B5EF4-FFF2-40B4-BE49-F238E27FC236}">
                <a16:creationId xmlns:a16="http://schemas.microsoft.com/office/drawing/2014/main" id="{A7DC4534-7340-4A10-84EF-8BA024BAFD59}"/>
              </a:ext>
            </a:extLst>
          </p:cNvPr>
          <p:cNvSpPr>
            <a:spLocks noGrp="1"/>
          </p:cNvSpPr>
          <p:nvPr>
            <p:ph type="ftr" sz="quarter" idx="3"/>
          </p:nvPr>
        </p:nvSpPr>
        <p:spPr>
          <a:xfrm>
            <a:off x="3124200" y="6669360"/>
            <a:ext cx="2895600" cy="18864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900" b="0" i="0" u="none" strike="noStrike" kern="1200" cap="none" spc="0" normalizeH="0" baseline="0" noProof="0" dirty="0">
                <a:ln>
                  <a:noFill/>
                </a:ln>
                <a:solidFill>
                  <a:srgbClr val="AA9B8E">
                    <a:tint val="75000"/>
                  </a:srgbClr>
                </a:solidFill>
                <a:effectLst/>
                <a:uLnTx/>
                <a:uFillTx/>
                <a:latin typeface="Avenir"/>
                <a:ea typeface="+mn-ea"/>
                <a:cs typeface="+mn-cs"/>
              </a:rPr>
              <a:t>ARM Pensions © 2020</a:t>
            </a:r>
          </a:p>
        </p:txBody>
      </p:sp>
      <p:pic>
        <p:nvPicPr>
          <p:cNvPr id="10" name="Picture 2">
            <a:extLst>
              <a:ext uri="{FF2B5EF4-FFF2-40B4-BE49-F238E27FC236}">
                <a16:creationId xmlns:a16="http://schemas.microsoft.com/office/drawing/2014/main" id="{3D333D50-5D62-4688-9773-6B9944D02565}"/>
              </a:ext>
            </a:extLst>
          </p:cNvP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4594438" y="1687865"/>
            <a:ext cx="4020394" cy="2113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71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F6E5-B929-41CF-8465-14459974471E}"/>
              </a:ext>
            </a:extLst>
          </p:cNvPr>
          <p:cNvSpPr>
            <a:spLocks noGrp="1"/>
          </p:cNvSpPr>
          <p:nvPr>
            <p:ph type="title"/>
          </p:nvPr>
        </p:nvSpPr>
        <p:spPr/>
        <p:txBody>
          <a:bodyPr vert="horz" lIns="91440" tIns="45720" rIns="91440" bIns="45720" rtlCol="0" anchor="ctr">
            <a:normAutofit/>
          </a:bodyPr>
          <a:lstStyle/>
          <a:p>
            <a:r>
              <a:rPr lang="en-US" sz="2400" i="1" dirty="0">
                <a:solidFill>
                  <a:srgbClr val="1B1B1B"/>
                </a:solidFill>
                <a:latin typeface="Avenir"/>
              </a:rPr>
              <a:t>Bringing it home ….. Risks we face -Macroeconomic Risk</a:t>
            </a:r>
          </a:p>
        </p:txBody>
      </p:sp>
      <p:sp>
        <p:nvSpPr>
          <p:cNvPr id="15" name="Rectangle 14">
            <a:extLst>
              <a:ext uri="{FF2B5EF4-FFF2-40B4-BE49-F238E27FC236}">
                <a16:creationId xmlns:a16="http://schemas.microsoft.com/office/drawing/2014/main" id="{A75838AB-EBC0-487B-A973-16D13B65F4EA}"/>
              </a:ext>
            </a:extLst>
          </p:cNvPr>
          <p:cNvSpPr/>
          <p:nvPr/>
        </p:nvSpPr>
        <p:spPr>
          <a:xfrm>
            <a:off x="264347" y="1340767"/>
            <a:ext cx="8633673" cy="5328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C0B4EA64-C1A2-4458-8288-17D68F1FECEB}"/>
              </a:ext>
            </a:extLst>
          </p:cNvPr>
          <p:cNvSpPr txBox="1"/>
          <p:nvPr/>
        </p:nvSpPr>
        <p:spPr>
          <a:xfrm>
            <a:off x="336354" y="1340768"/>
            <a:ext cx="8556126" cy="1519455"/>
          </a:xfrm>
          <a:prstGeom prst="rect">
            <a:avLst/>
          </a:prstGeom>
          <a:noFill/>
        </p:spPr>
        <p:txBody>
          <a:bodyPr wrap="square" rtlCol="0">
            <a:spAutoFit/>
          </a:bodyPr>
          <a:lstStyle/>
          <a:p>
            <a:pPr marL="0" marR="0">
              <a:lnSpc>
                <a:spcPct val="107000"/>
              </a:lnSpc>
              <a:spcBef>
                <a:spcPts val="0"/>
              </a:spcBef>
              <a:spcAft>
                <a:spcPts val="800"/>
              </a:spcAft>
            </a:pPr>
            <a:r>
              <a:rPr lang="en-US" b="1" dirty="0">
                <a:solidFill>
                  <a:srgbClr val="191919"/>
                </a:solidFill>
                <a:latin typeface="Avenir"/>
                <a:cs typeface="Times New Roman" panose="02020603050405020304" pitchFamily="18" charset="0"/>
              </a:rPr>
              <a:t>Macro Risk  - movements in macro economic variables that can lead to a reduction in pension assets :</a:t>
            </a:r>
          </a:p>
          <a:p>
            <a:pPr marL="0" marR="0">
              <a:lnSpc>
                <a:spcPct val="107000"/>
              </a:lnSpc>
              <a:spcBef>
                <a:spcPts val="0"/>
              </a:spcBef>
              <a:spcAft>
                <a:spcPts val="800"/>
              </a:spcAft>
            </a:pPr>
            <a:endParaRPr lang="en-US" sz="1600" b="1" dirty="0">
              <a:solidFill>
                <a:srgbClr val="191919"/>
              </a:solidFill>
              <a:latin typeface="Avenir"/>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endParaRPr lang="en-US" dirty="0">
              <a:solidFill>
                <a:srgbClr val="191919"/>
              </a:solidFill>
              <a:latin typeface="+mj-lt"/>
              <a:cs typeface="Times New Roman" panose="02020603050405020304" pitchFamily="18" charset="0"/>
            </a:endParaRPr>
          </a:p>
        </p:txBody>
      </p:sp>
      <p:sp>
        <p:nvSpPr>
          <p:cNvPr id="6" name="Footer Placeholder 3">
            <a:extLst>
              <a:ext uri="{FF2B5EF4-FFF2-40B4-BE49-F238E27FC236}">
                <a16:creationId xmlns:a16="http://schemas.microsoft.com/office/drawing/2014/main" id="{7D4B0717-4910-4043-B67E-541F34324133}"/>
              </a:ext>
            </a:extLst>
          </p:cNvPr>
          <p:cNvSpPr txBox="1">
            <a:spLocks/>
          </p:cNvSpPr>
          <p:nvPr/>
        </p:nvSpPr>
        <p:spPr>
          <a:xfrm>
            <a:off x="3124200" y="6669360"/>
            <a:ext cx="2895600" cy="18864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ZA" sz="900" dirty="0">
                <a:solidFill>
                  <a:srgbClr val="AA9B8E">
                    <a:tint val="75000"/>
                  </a:srgbClr>
                </a:solidFill>
                <a:latin typeface="Avenir"/>
              </a:rPr>
              <a:t>ARM Pensions © 2020</a:t>
            </a:r>
          </a:p>
        </p:txBody>
      </p:sp>
      <p:grpSp>
        <p:nvGrpSpPr>
          <p:cNvPr id="8" name="Group 7">
            <a:extLst>
              <a:ext uri="{FF2B5EF4-FFF2-40B4-BE49-F238E27FC236}">
                <a16:creationId xmlns:a16="http://schemas.microsoft.com/office/drawing/2014/main" id="{D49CD23C-68F6-4E58-A646-A20D42F8EDEE}"/>
              </a:ext>
            </a:extLst>
          </p:cNvPr>
          <p:cNvGrpSpPr/>
          <p:nvPr/>
        </p:nvGrpSpPr>
        <p:grpSpPr>
          <a:xfrm>
            <a:off x="330814" y="1947325"/>
            <a:ext cx="8476832" cy="1114880"/>
            <a:chOff x="369968" y="4068543"/>
            <a:chExt cx="8476832" cy="1114880"/>
          </a:xfrm>
        </p:grpSpPr>
        <p:sp>
          <p:nvSpPr>
            <p:cNvPr id="9" name="Rectangle 8">
              <a:extLst>
                <a:ext uri="{FF2B5EF4-FFF2-40B4-BE49-F238E27FC236}">
                  <a16:creationId xmlns:a16="http://schemas.microsoft.com/office/drawing/2014/main" id="{8AE95AAD-4808-4DD9-B427-56E84B0A0663}"/>
                </a:ext>
              </a:extLst>
            </p:cNvPr>
            <p:cNvSpPr/>
            <p:nvPr/>
          </p:nvSpPr>
          <p:spPr>
            <a:xfrm>
              <a:off x="369968" y="4069914"/>
              <a:ext cx="1936930" cy="1113509"/>
            </a:xfrm>
            <a:prstGeom prst="rect">
              <a:avLst/>
            </a:prstGeom>
            <a:solidFill>
              <a:srgbClr val="74003A"/>
            </a:solidFill>
            <a:ln>
              <a:solidFill>
                <a:srgbClr val="740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venir"/>
                  <a:cs typeface="Times New Roman" panose="02020603050405020304" pitchFamily="18" charset="0"/>
                </a:rPr>
                <a:t>GDP</a:t>
              </a:r>
              <a:endParaRPr lang="x-none" dirty="0">
                <a:solidFill>
                  <a:schemeClr val="bg1"/>
                </a:solidFill>
              </a:endParaRPr>
            </a:p>
          </p:txBody>
        </p:sp>
        <p:sp>
          <p:nvSpPr>
            <p:cNvPr id="10" name="Rectangle 9">
              <a:extLst>
                <a:ext uri="{FF2B5EF4-FFF2-40B4-BE49-F238E27FC236}">
                  <a16:creationId xmlns:a16="http://schemas.microsoft.com/office/drawing/2014/main" id="{F0D9FE0A-9519-46C0-8C61-4CEA3228860D}"/>
                </a:ext>
              </a:extLst>
            </p:cNvPr>
            <p:cNvSpPr/>
            <p:nvPr/>
          </p:nvSpPr>
          <p:spPr>
            <a:xfrm>
              <a:off x="2306898" y="4068543"/>
              <a:ext cx="6539902" cy="1113509"/>
            </a:xfrm>
            <a:prstGeom prst="rect">
              <a:avLst/>
            </a:prstGeom>
            <a:noFill/>
            <a:ln>
              <a:solidFill>
                <a:srgbClr val="740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rgbClr val="191919"/>
                  </a:solidFill>
                  <a:latin typeface="Avenir"/>
                  <a:cs typeface="Times New Roman" panose="02020603050405020304" pitchFamily="18" charset="0"/>
                </a:rPr>
                <a:t>Weak economic growth has led to reduced spending and investment by government and the private sector. </a:t>
              </a:r>
              <a:endParaRPr lang="x-none" sz="1600" dirty="0"/>
            </a:p>
          </p:txBody>
        </p:sp>
      </p:grpSp>
      <p:grpSp>
        <p:nvGrpSpPr>
          <p:cNvPr id="16" name="Group 15">
            <a:extLst>
              <a:ext uri="{FF2B5EF4-FFF2-40B4-BE49-F238E27FC236}">
                <a16:creationId xmlns:a16="http://schemas.microsoft.com/office/drawing/2014/main" id="{D95E4132-7E31-42F5-B35E-C2DBAF85B81B}"/>
              </a:ext>
            </a:extLst>
          </p:cNvPr>
          <p:cNvGrpSpPr/>
          <p:nvPr/>
        </p:nvGrpSpPr>
        <p:grpSpPr>
          <a:xfrm>
            <a:off x="353752" y="3132841"/>
            <a:ext cx="8453894" cy="1114880"/>
            <a:chOff x="369968" y="4068543"/>
            <a:chExt cx="7939825" cy="1114880"/>
          </a:xfrm>
        </p:grpSpPr>
        <p:sp>
          <p:nvSpPr>
            <p:cNvPr id="17" name="Rectangle 16">
              <a:extLst>
                <a:ext uri="{FF2B5EF4-FFF2-40B4-BE49-F238E27FC236}">
                  <a16:creationId xmlns:a16="http://schemas.microsoft.com/office/drawing/2014/main" id="{97E18B64-F894-4ED0-AE34-A1ED2BA87357}"/>
                </a:ext>
              </a:extLst>
            </p:cNvPr>
            <p:cNvSpPr/>
            <p:nvPr/>
          </p:nvSpPr>
          <p:spPr>
            <a:xfrm>
              <a:off x="369968" y="4069914"/>
              <a:ext cx="1797605" cy="1113509"/>
            </a:xfrm>
            <a:prstGeom prst="rect">
              <a:avLst/>
            </a:prstGeom>
            <a:solidFill>
              <a:srgbClr val="74003A"/>
            </a:solidFill>
            <a:ln>
              <a:solidFill>
                <a:srgbClr val="740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venir"/>
                  <a:cs typeface="Times New Roman" panose="02020603050405020304" pitchFamily="18" charset="0"/>
                </a:rPr>
                <a:t>Inflation</a:t>
              </a:r>
              <a:endParaRPr lang="x-none" dirty="0">
                <a:solidFill>
                  <a:schemeClr val="bg1"/>
                </a:solidFill>
              </a:endParaRPr>
            </a:p>
          </p:txBody>
        </p:sp>
        <p:sp>
          <p:nvSpPr>
            <p:cNvPr id="18" name="Rectangle 17">
              <a:extLst>
                <a:ext uri="{FF2B5EF4-FFF2-40B4-BE49-F238E27FC236}">
                  <a16:creationId xmlns:a16="http://schemas.microsoft.com/office/drawing/2014/main" id="{19DFB410-9D05-4900-A40D-60FAEEAADC0A}"/>
                </a:ext>
              </a:extLst>
            </p:cNvPr>
            <p:cNvSpPr/>
            <p:nvPr/>
          </p:nvSpPr>
          <p:spPr>
            <a:xfrm>
              <a:off x="2167573" y="4068543"/>
              <a:ext cx="6142220" cy="1113509"/>
            </a:xfrm>
            <a:prstGeom prst="rect">
              <a:avLst/>
            </a:prstGeom>
            <a:noFill/>
            <a:ln>
              <a:solidFill>
                <a:srgbClr val="740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rgbClr val="191919"/>
                  </a:solidFill>
                  <a:latin typeface="Avenir"/>
                  <a:cs typeface="Times New Roman" panose="02020603050405020304" pitchFamily="18" charset="0"/>
                </a:rPr>
                <a:t>Sticky, averaged </a:t>
              </a:r>
              <a:r>
                <a:rPr lang="en-US" sz="1600" b="1" dirty="0">
                  <a:solidFill>
                    <a:srgbClr val="191919"/>
                  </a:solidFill>
                  <a:latin typeface="Avenir"/>
                  <a:cs typeface="Times New Roman" panose="02020603050405020304" pitchFamily="18" charset="0"/>
                </a:rPr>
                <a:t>c.12% </a:t>
              </a:r>
              <a:r>
                <a:rPr lang="en-US" sz="1600" dirty="0">
                  <a:solidFill>
                    <a:srgbClr val="191919"/>
                  </a:solidFill>
                  <a:latin typeface="Avenir"/>
                  <a:cs typeface="Times New Roman" panose="02020603050405020304" pitchFamily="18" charset="0"/>
                </a:rPr>
                <a:t>over the last 10-years. Further exacerbated by negative real interest rates</a:t>
              </a:r>
              <a:endParaRPr lang="x-none" sz="1600" dirty="0"/>
            </a:p>
          </p:txBody>
        </p:sp>
      </p:grpSp>
      <p:grpSp>
        <p:nvGrpSpPr>
          <p:cNvPr id="20" name="Group 19">
            <a:extLst>
              <a:ext uri="{FF2B5EF4-FFF2-40B4-BE49-F238E27FC236}">
                <a16:creationId xmlns:a16="http://schemas.microsoft.com/office/drawing/2014/main" id="{3B057CE4-B843-4901-BDE7-33AA94D17808}"/>
              </a:ext>
            </a:extLst>
          </p:cNvPr>
          <p:cNvGrpSpPr/>
          <p:nvPr/>
        </p:nvGrpSpPr>
        <p:grpSpPr>
          <a:xfrm>
            <a:off x="353752" y="4318357"/>
            <a:ext cx="8453894" cy="1114880"/>
            <a:chOff x="369968" y="4068543"/>
            <a:chExt cx="7939825" cy="1114880"/>
          </a:xfrm>
        </p:grpSpPr>
        <p:sp>
          <p:nvSpPr>
            <p:cNvPr id="21" name="Rectangle 20">
              <a:extLst>
                <a:ext uri="{FF2B5EF4-FFF2-40B4-BE49-F238E27FC236}">
                  <a16:creationId xmlns:a16="http://schemas.microsoft.com/office/drawing/2014/main" id="{85C45AE3-D66B-410B-9760-001374518C19}"/>
                </a:ext>
              </a:extLst>
            </p:cNvPr>
            <p:cNvSpPr/>
            <p:nvPr/>
          </p:nvSpPr>
          <p:spPr>
            <a:xfrm>
              <a:off x="369968" y="4069914"/>
              <a:ext cx="1797605" cy="1113509"/>
            </a:xfrm>
            <a:prstGeom prst="rect">
              <a:avLst/>
            </a:prstGeom>
            <a:solidFill>
              <a:srgbClr val="74003A"/>
            </a:solidFill>
            <a:ln>
              <a:solidFill>
                <a:srgbClr val="740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venir"/>
                  <a:cs typeface="Times New Roman" panose="02020603050405020304" pitchFamily="18" charset="0"/>
                </a:rPr>
                <a:t>Unemployment rate</a:t>
              </a:r>
              <a:endParaRPr lang="x-none" dirty="0">
                <a:solidFill>
                  <a:schemeClr val="bg1"/>
                </a:solidFill>
              </a:endParaRPr>
            </a:p>
          </p:txBody>
        </p:sp>
        <p:sp>
          <p:nvSpPr>
            <p:cNvPr id="22" name="Rectangle 21">
              <a:extLst>
                <a:ext uri="{FF2B5EF4-FFF2-40B4-BE49-F238E27FC236}">
                  <a16:creationId xmlns:a16="http://schemas.microsoft.com/office/drawing/2014/main" id="{DB32439E-009D-4850-94E6-5046BFDD2D03}"/>
                </a:ext>
              </a:extLst>
            </p:cNvPr>
            <p:cNvSpPr/>
            <p:nvPr/>
          </p:nvSpPr>
          <p:spPr>
            <a:xfrm>
              <a:off x="2189116" y="4068543"/>
              <a:ext cx="6120677" cy="1113509"/>
            </a:xfrm>
            <a:prstGeom prst="rect">
              <a:avLst/>
            </a:prstGeom>
            <a:noFill/>
            <a:ln>
              <a:solidFill>
                <a:srgbClr val="740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rgbClr val="191919"/>
                  </a:solidFill>
                  <a:latin typeface="Avenir"/>
                  <a:cs typeface="Times New Roman" panose="02020603050405020304" pitchFamily="18" charset="0"/>
                </a:rPr>
                <a:t>Persistently high unemployment (</a:t>
              </a:r>
              <a:r>
                <a:rPr lang="en-US" sz="1600" b="1" dirty="0">
                  <a:solidFill>
                    <a:srgbClr val="191919"/>
                  </a:solidFill>
                  <a:latin typeface="Avenir"/>
                  <a:cs typeface="Times New Roman" panose="02020603050405020304" pitchFamily="18" charset="0"/>
                </a:rPr>
                <a:t>c.25%</a:t>
              </a:r>
              <a:r>
                <a:rPr lang="en-US" sz="1600" dirty="0">
                  <a:solidFill>
                    <a:srgbClr val="191919"/>
                  </a:solidFill>
                  <a:latin typeface="Avenir"/>
                  <a:cs typeface="Times New Roman" panose="02020603050405020304" pitchFamily="18" charset="0"/>
                </a:rPr>
                <a:t>) rate means reduced contribution and increase in early withdrawal requests</a:t>
              </a:r>
              <a:endParaRPr lang="x-none" sz="1600" dirty="0"/>
            </a:p>
          </p:txBody>
        </p:sp>
      </p:grpSp>
      <p:grpSp>
        <p:nvGrpSpPr>
          <p:cNvPr id="23" name="Group 22">
            <a:extLst>
              <a:ext uri="{FF2B5EF4-FFF2-40B4-BE49-F238E27FC236}">
                <a16:creationId xmlns:a16="http://schemas.microsoft.com/office/drawing/2014/main" id="{352A7F86-CD31-471D-8270-1F38AC5DD24D}"/>
              </a:ext>
            </a:extLst>
          </p:cNvPr>
          <p:cNvGrpSpPr/>
          <p:nvPr/>
        </p:nvGrpSpPr>
        <p:grpSpPr>
          <a:xfrm>
            <a:off x="353752" y="5502502"/>
            <a:ext cx="8453894" cy="1114880"/>
            <a:chOff x="369968" y="4068543"/>
            <a:chExt cx="7939825" cy="1114880"/>
          </a:xfrm>
        </p:grpSpPr>
        <p:sp>
          <p:nvSpPr>
            <p:cNvPr id="24" name="Rectangle 23">
              <a:extLst>
                <a:ext uri="{FF2B5EF4-FFF2-40B4-BE49-F238E27FC236}">
                  <a16:creationId xmlns:a16="http://schemas.microsoft.com/office/drawing/2014/main" id="{CAE34310-3E79-4022-8B13-EDD483ACB476}"/>
                </a:ext>
              </a:extLst>
            </p:cNvPr>
            <p:cNvSpPr/>
            <p:nvPr/>
          </p:nvSpPr>
          <p:spPr>
            <a:xfrm>
              <a:off x="369968" y="4069914"/>
              <a:ext cx="1797605" cy="1113509"/>
            </a:xfrm>
            <a:prstGeom prst="rect">
              <a:avLst/>
            </a:prstGeom>
            <a:solidFill>
              <a:srgbClr val="74003A"/>
            </a:solidFill>
            <a:ln>
              <a:solidFill>
                <a:srgbClr val="740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venir"/>
                  <a:cs typeface="Times New Roman" panose="02020603050405020304" pitchFamily="18" charset="0"/>
                </a:rPr>
                <a:t>Currency</a:t>
              </a:r>
              <a:endParaRPr lang="x-none" dirty="0">
                <a:solidFill>
                  <a:schemeClr val="bg1"/>
                </a:solidFill>
              </a:endParaRPr>
            </a:p>
          </p:txBody>
        </p:sp>
        <p:sp>
          <p:nvSpPr>
            <p:cNvPr id="25" name="Rectangle 24">
              <a:extLst>
                <a:ext uri="{FF2B5EF4-FFF2-40B4-BE49-F238E27FC236}">
                  <a16:creationId xmlns:a16="http://schemas.microsoft.com/office/drawing/2014/main" id="{2FB6952F-2EC9-4D1B-93F8-FD6CA3327FD6}"/>
                </a:ext>
              </a:extLst>
            </p:cNvPr>
            <p:cNvSpPr/>
            <p:nvPr/>
          </p:nvSpPr>
          <p:spPr>
            <a:xfrm>
              <a:off x="2189116" y="4068543"/>
              <a:ext cx="6120677" cy="1113509"/>
            </a:xfrm>
            <a:prstGeom prst="rect">
              <a:avLst/>
            </a:prstGeom>
            <a:noFill/>
            <a:ln>
              <a:solidFill>
                <a:srgbClr val="740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rgbClr val="191919"/>
                  </a:solidFill>
                  <a:latin typeface="Avenir"/>
                  <a:cs typeface="Times New Roman" panose="02020603050405020304" pitchFamily="18" charset="0"/>
                </a:rPr>
                <a:t>Multiple devaluations have been experienced over the last 15 years. Naira has lost circa 65% of its value in the last 15years</a:t>
              </a:r>
              <a:endParaRPr lang="x-none" sz="1600" dirty="0"/>
            </a:p>
          </p:txBody>
        </p:sp>
      </p:grpSp>
    </p:spTree>
    <p:extLst>
      <p:ext uri="{BB962C8B-B14F-4D97-AF65-F5344CB8AC3E}">
        <p14:creationId xmlns:p14="http://schemas.microsoft.com/office/powerpoint/2010/main" val="2392286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B410-C41B-4997-A09F-953A2DF47487}"/>
              </a:ext>
            </a:extLst>
          </p:cNvPr>
          <p:cNvSpPr>
            <a:spLocks noGrp="1"/>
          </p:cNvSpPr>
          <p:nvPr>
            <p:ph type="title"/>
          </p:nvPr>
        </p:nvSpPr>
        <p:spPr/>
        <p:txBody>
          <a:bodyPr vert="horz" lIns="91440" tIns="45720" rIns="91440" bIns="45720" rtlCol="0" anchor="ctr">
            <a:normAutofit/>
          </a:bodyPr>
          <a:lstStyle/>
          <a:p>
            <a:r>
              <a:rPr lang="en-US" sz="2400" i="1" dirty="0">
                <a:solidFill>
                  <a:srgbClr val="1B1B1B"/>
                </a:solidFill>
                <a:latin typeface="Avenir"/>
              </a:rPr>
              <a:t>Other risks</a:t>
            </a:r>
            <a:endParaRPr lang="x-none" sz="2400" i="1" dirty="0">
              <a:solidFill>
                <a:srgbClr val="1B1B1B"/>
              </a:solidFill>
              <a:latin typeface="Avenir"/>
            </a:endParaRPr>
          </a:p>
        </p:txBody>
      </p:sp>
      <p:sp>
        <p:nvSpPr>
          <p:cNvPr id="4" name="Footer Placeholder 3">
            <a:extLst>
              <a:ext uri="{FF2B5EF4-FFF2-40B4-BE49-F238E27FC236}">
                <a16:creationId xmlns:a16="http://schemas.microsoft.com/office/drawing/2014/main" id="{9AC47AC9-3F82-4A53-9625-E77738B7A5AD}"/>
              </a:ext>
            </a:extLst>
          </p:cNvPr>
          <p:cNvSpPr>
            <a:spLocks noGrp="1"/>
          </p:cNvSpPr>
          <p:nvPr>
            <p:ph type="ftr" sz="quarter" idx="3"/>
          </p:nvPr>
        </p:nvSpPr>
        <p:spPr>
          <a:xfrm>
            <a:off x="3124200" y="6608822"/>
            <a:ext cx="2895600" cy="249178"/>
          </a:xfrm>
        </p:spPr>
        <p:txBody>
          <a:bodyPr/>
          <a:lstStyle/>
          <a:p>
            <a:r>
              <a:rPr lang="en-ZA" dirty="0"/>
              <a:t>ARM © 2020</a:t>
            </a:r>
          </a:p>
        </p:txBody>
      </p:sp>
      <p:grpSp>
        <p:nvGrpSpPr>
          <p:cNvPr id="9" name="Group 8">
            <a:extLst>
              <a:ext uri="{FF2B5EF4-FFF2-40B4-BE49-F238E27FC236}">
                <a16:creationId xmlns:a16="http://schemas.microsoft.com/office/drawing/2014/main" id="{2A80F53F-DD35-48FC-A7A0-254E21FE7C07}"/>
              </a:ext>
            </a:extLst>
          </p:cNvPr>
          <p:cNvGrpSpPr/>
          <p:nvPr/>
        </p:nvGrpSpPr>
        <p:grpSpPr>
          <a:xfrm>
            <a:off x="238820" y="1333611"/>
            <a:ext cx="3253059" cy="2463440"/>
            <a:chOff x="4487291" y="1772816"/>
            <a:chExt cx="2532981" cy="2412268"/>
          </a:xfrm>
        </p:grpSpPr>
        <p:sp>
          <p:nvSpPr>
            <p:cNvPr id="5" name="Rectangle 4">
              <a:extLst>
                <a:ext uri="{FF2B5EF4-FFF2-40B4-BE49-F238E27FC236}">
                  <a16:creationId xmlns:a16="http://schemas.microsoft.com/office/drawing/2014/main" id="{BE169947-6ED8-4E72-9DDC-D0F1E713701C}"/>
                </a:ext>
              </a:extLst>
            </p:cNvPr>
            <p:cNvSpPr/>
            <p:nvPr/>
          </p:nvSpPr>
          <p:spPr>
            <a:xfrm>
              <a:off x="4487291" y="1772816"/>
              <a:ext cx="2532980" cy="504056"/>
            </a:xfrm>
            <a:prstGeom prst="rect">
              <a:avLst/>
            </a:prstGeom>
            <a:solidFill>
              <a:srgbClr val="74003A"/>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cs typeface="Times New Roman" panose="02020603050405020304" pitchFamily="18" charset="0"/>
                </a:rPr>
                <a:t>Political/Policy Risk</a:t>
              </a:r>
            </a:p>
          </p:txBody>
        </p:sp>
        <p:sp>
          <p:nvSpPr>
            <p:cNvPr id="8" name="Rectangle 7">
              <a:extLst>
                <a:ext uri="{FF2B5EF4-FFF2-40B4-BE49-F238E27FC236}">
                  <a16:creationId xmlns:a16="http://schemas.microsoft.com/office/drawing/2014/main" id="{D104A0D4-6231-424B-8DC8-821870ED6651}"/>
                </a:ext>
              </a:extLst>
            </p:cNvPr>
            <p:cNvSpPr/>
            <p:nvPr/>
          </p:nvSpPr>
          <p:spPr>
            <a:xfrm>
              <a:off x="4487292" y="2276872"/>
              <a:ext cx="2532980" cy="1908212"/>
            </a:xfrm>
            <a:prstGeom prst="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50000"/>
                </a:lnSpc>
                <a:spcBef>
                  <a:spcPts val="0"/>
                </a:spcBef>
                <a:spcAft>
                  <a:spcPts val="0"/>
                </a:spcAft>
                <a:buFont typeface="Symbol" panose="05050102010706020507" pitchFamily="18" charset="2"/>
                <a:buChar char=""/>
              </a:pPr>
              <a:r>
                <a:rPr lang="en-US" sz="1400" dirty="0">
                  <a:solidFill>
                    <a:srgbClr val="191919"/>
                  </a:solidFill>
                  <a:latin typeface="Avenir"/>
                  <a:cs typeface="Times New Roman" panose="02020603050405020304" pitchFamily="18" charset="0"/>
                </a:rPr>
                <a:t>Cannibalization of pension assets(armed forces, etc.)</a:t>
              </a:r>
            </a:p>
            <a:p>
              <a:pPr marL="342900" marR="0" lvl="0" indent="-342900">
                <a:lnSpc>
                  <a:spcPct val="150000"/>
                </a:lnSpc>
                <a:spcBef>
                  <a:spcPts val="0"/>
                </a:spcBef>
                <a:spcAft>
                  <a:spcPts val="800"/>
                </a:spcAft>
                <a:buFont typeface="Symbol" panose="05050102010706020507" pitchFamily="18" charset="2"/>
                <a:buChar char=""/>
              </a:pPr>
              <a:r>
                <a:rPr lang="en-US" sz="1400" dirty="0">
                  <a:solidFill>
                    <a:srgbClr val="191919"/>
                  </a:solidFill>
                  <a:latin typeface="Avenir"/>
                  <a:cs typeface="Times New Roman" panose="02020603050405020304" pitchFamily="18" charset="0"/>
                </a:rPr>
                <a:t>Policy adjustments that place pension assets at risk (early payouts, larger lump payments etc.)</a:t>
              </a:r>
            </a:p>
          </p:txBody>
        </p:sp>
      </p:grpSp>
      <p:grpSp>
        <p:nvGrpSpPr>
          <p:cNvPr id="16" name="Group 15">
            <a:extLst>
              <a:ext uri="{FF2B5EF4-FFF2-40B4-BE49-F238E27FC236}">
                <a16:creationId xmlns:a16="http://schemas.microsoft.com/office/drawing/2014/main" id="{08C126C9-8E49-43A9-BCCA-907789B5A6A2}"/>
              </a:ext>
            </a:extLst>
          </p:cNvPr>
          <p:cNvGrpSpPr/>
          <p:nvPr/>
        </p:nvGrpSpPr>
        <p:grpSpPr>
          <a:xfrm>
            <a:off x="3490086" y="1356921"/>
            <a:ext cx="3026128" cy="2440248"/>
            <a:chOff x="4472043" y="1772815"/>
            <a:chExt cx="2532981" cy="2424222"/>
          </a:xfrm>
        </p:grpSpPr>
        <p:sp>
          <p:nvSpPr>
            <p:cNvPr id="17" name="Rectangle 16">
              <a:extLst>
                <a:ext uri="{FF2B5EF4-FFF2-40B4-BE49-F238E27FC236}">
                  <a16:creationId xmlns:a16="http://schemas.microsoft.com/office/drawing/2014/main" id="{238E82CB-5B73-44D3-87F5-F0EECBBE3815}"/>
                </a:ext>
              </a:extLst>
            </p:cNvPr>
            <p:cNvSpPr/>
            <p:nvPr/>
          </p:nvSpPr>
          <p:spPr>
            <a:xfrm>
              <a:off x="4472043" y="1772815"/>
              <a:ext cx="2532980" cy="504056"/>
            </a:xfrm>
            <a:prstGeom prst="rect">
              <a:avLst/>
            </a:prstGeom>
            <a:solidFill>
              <a:srgbClr val="74003A"/>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b="1" dirty="0">
                  <a:solidFill>
                    <a:schemeClr val="bg1"/>
                  </a:solidFill>
                  <a:latin typeface="Avenir"/>
                  <a:cs typeface="Times New Roman" panose="02020603050405020304" pitchFamily="18" charset="0"/>
                </a:rPr>
                <a:t>Operational Risk </a:t>
              </a:r>
            </a:p>
          </p:txBody>
        </p:sp>
        <p:sp>
          <p:nvSpPr>
            <p:cNvPr id="18" name="Rectangle 17">
              <a:extLst>
                <a:ext uri="{FF2B5EF4-FFF2-40B4-BE49-F238E27FC236}">
                  <a16:creationId xmlns:a16="http://schemas.microsoft.com/office/drawing/2014/main" id="{8C9B2982-BB98-45F0-B89D-850065868568}"/>
                </a:ext>
              </a:extLst>
            </p:cNvPr>
            <p:cNvSpPr/>
            <p:nvPr/>
          </p:nvSpPr>
          <p:spPr>
            <a:xfrm>
              <a:off x="4472044" y="2288825"/>
              <a:ext cx="2532980" cy="1908212"/>
            </a:xfrm>
            <a:prstGeom prst="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50000"/>
                </a:lnSpc>
                <a:spcBef>
                  <a:spcPts val="0"/>
                </a:spcBef>
                <a:spcAft>
                  <a:spcPts val="0"/>
                </a:spcAft>
                <a:buFont typeface="Symbol" panose="05050102010706020507" pitchFamily="18" charset="2"/>
                <a:buChar char=""/>
              </a:pPr>
              <a:r>
                <a:rPr lang="en-US" sz="1400" dirty="0">
                  <a:solidFill>
                    <a:srgbClr val="191919"/>
                  </a:solidFill>
                  <a:latin typeface="Avenir"/>
                  <a:cs typeface="Times New Roman" panose="02020603050405020304" pitchFamily="18" charset="0"/>
                </a:rPr>
                <a:t>Lower industry profitability might limit operator investments </a:t>
              </a:r>
            </a:p>
            <a:p>
              <a:pPr marL="342900" marR="0" lvl="0" indent="-342900">
                <a:lnSpc>
                  <a:spcPct val="150000"/>
                </a:lnSpc>
                <a:spcBef>
                  <a:spcPts val="0"/>
                </a:spcBef>
                <a:spcAft>
                  <a:spcPts val="0"/>
                </a:spcAft>
                <a:buFont typeface="Symbol" panose="05050102010706020507" pitchFamily="18" charset="2"/>
                <a:buChar char=""/>
              </a:pPr>
              <a:r>
                <a:rPr lang="en-US" sz="1400" dirty="0">
                  <a:solidFill>
                    <a:srgbClr val="191919"/>
                  </a:solidFill>
                  <a:latin typeface="Avenir"/>
                  <a:cs typeface="Times New Roman" panose="02020603050405020304" pitchFamily="18" charset="0"/>
                </a:rPr>
                <a:t>Dearth of talent</a:t>
              </a:r>
            </a:p>
          </p:txBody>
        </p:sp>
      </p:grpSp>
      <p:grpSp>
        <p:nvGrpSpPr>
          <p:cNvPr id="19" name="Group 18">
            <a:extLst>
              <a:ext uri="{FF2B5EF4-FFF2-40B4-BE49-F238E27FC236}">
                <a16:creationId xmlns:a16="http://schemas.microsoft.com/office/drawing/2014/main" id="{C634663E-F602-40D7-A1A7-DF6054165C66}"/>
              </a:ext>
            </a:extLst>
          </p:cNvPr>
          <p:cNvGrpSpPr/>
          <p:nvPr/>
        </p:nvGrpSpPr>
        <p:grpSpPr>
          <a:xfrm>
            <a:off x="238821" y="3899395"/>
            <a:ext cx="3253059" cy="2751235"/>
            <a:chOff x="4434801" y="1772816"/>
            <a:chExt cx="2585470" cy="2400422"/>
          </a:xfrm>
        </p:grpSpPr>
        <p:sp>
          <p:nvSpPr>
            <p:cNvPr id="20" name="Rectangle 19">
              <a:extLst>
                <a:ext uri="{FF2B5EF4-FFF2-40B4-BE49-F238E27FC236}">
                  <a16:creationId xmlns:a16="http://schemas.microsoft.com/office/drawing/2014/main" id="{390DB7DD-4CBC-488A-99D1-E2B22DF54D9C}"/>
                </a:ext>
              </a:extLst>
            </p:cNvPr>
            <p:cNvSpPr/>
            <p:nvPr/>
          </p:nvSpPr>
          <p:spPr>
            <a:xfrm>
              <a:off x="4434801" y="1772816"/>
              <a:ext cx="2585470" cy="504056"/>
            </a:xfrm>
            <a:prstGeom prst="rect">
              <a:avLst/>
            </a:prstGeom>
            <a:solidFill>
              <a:srgbClr val="74003A"/>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venir"/>
                  <a:cs typeface="Times New Roman" panose="02020603050405020304" pitchFamily="18" charset="0"/>
                </a:rPr>
                <a:t>Investment Risk </a:t>
              </a:r>
            </a:p>
          </p:txBody>
        </p:sp>
        <p:sp>
          <p:nvSpPr>
            <p:cNvPr id="21" name="Rectangle 20">
              <a:extLst>
                <a:ext uri="{FF2B5EF4-FFF2-40B4-BE49-F238E27FC236}">
                  <a16:creationId xmlns:a16="http://schemas.microsoft.com/office/drawing/2014/main" id="{EE1ED5A9-5164-44FB-A515-44AFFBE4541B}"/>
                </a:ext>
              </a:extLst>
            </p:cNvPr>
            <p:cNvSpPr/>
            <p:nvPr/>
          </p:nvSpPr>
          <p:spPr>
            <a:xfrm>
              <a:off x="4434803" y="2276872"/>
              <a:ext cx="2566669" cy="1896366"/>
            </a:xfrm>
            <a:prstGeom prst="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US" sz="1400" dirty="0">
                <a:solidFill>
                  <a:srgbClr val="191919"/>
                </a:solidFill>
                <a:latin typeface="Avenir"/>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300" dirty="0">
                  <a:solidFill>
                    <a:srgbClr val="191919"/>
                  </a:solidFill>
                  <a:latin typeface="Avenir"/>
                  <a:cs typeface="Times New Roman" panose="02020603050405020304" pitchFamily="18" charset="0"/>
                </a:rPr>
                <a:t>Lower investments returns</a:t>
              </a:r>
            </a:p>
            <a:p>
              <a:pPr marL="285750" indent="-285750">
                <a:lnSpc>
                  <a:spcPct val="107000"/>
                </a:lnSpc>
                <a:spcAft>
                  <a:spcPts val="800"/>
                </a:spcAft>
                <a:buFont typeface="Arial" panose="020B0604020202020204" pitchFamily="34" charset="0"/>
                <a:buChar char="•"/>
              </a:pPr>
              <a:r>
                <a:rPr lang="en-US" sz="1300" dirty="0">
                  <a:solidFill>
                    <a:srgbClr val="191919"/>
                  </a:solidFill>
                  <a:latin typeface="Avenir"/>
                  <a:cs typeface="Times New Roman" panose="02020603050405020304" pitchFamily="18" charset="0"/>
                </a:rPr>
                <a:t>Limited investment outlets – Pension assets have grown faster than its available investable asset class</a:t>
              </a:r>
            </a:p>
            <a:p>
              <a:pPr marL="285750" indent="-285750">
                <a:lnSpc>
                  <a:spcPct val="107000"/>
                </a:lnSpc>
                <a:spcAft>
                  <a:spcPts val="800"/>
                </a:spcAft>
                <a:buFont typeface="Arial" panose="020B0604020202020204" pitchFamily="34" charset="0"/>
                <a:buChar char="•"/>
              </a:pPr>
              <a:r>
                <a:rPr lang="en-US" sz="1300" dirty="0">
                  <a:solidFill>
                    <a:srgbClr val="191919"/>
                  </a:solidFill>
                  <a:latin typeface="Avenir"/>
                  <a:cs typeface="Times New Roman" panose="02020603050405020304" pitchFamily="18" charset="0"/>
                </a:rPr>
                <a:t>Asset-Liability Mismatch-Need for more assets with longer maturities to enhance Asset –Liability matching</a:t>
              </a:r>
            </a:p>
            <a:p>
              <a:pPr marL="285750" indent="-285750">
                <a:lnSpc>
                  <a:spcPct val="107000"/>
                </a:lnSpc>
                <a:spcAft>
                  <a:spcPts val="800"/>
                </a:spcAft>
                <a:buFont typeface="Arial" panose="020B0604020202020204" pitchFamily="34" charset="0"/>
                <a:buChar char="•"/>
              </a:pPr>
              <a:endParaRPr lang="en-US" sz="1400" dirty="0">
                <a:solidFill>
                  <a:srgbClr val="191919"/>
                </a:solidFill>
                <a:latin typeface="Avenir"/>
                <a:cs typeface="Times New Roman" panose="02020603050405020304" pitchFamily="18" charset="0"/>
              </a:endParaRPr>
            </a:p>
          </p:txBody>
        </p:sp>
      </p:grpSp>
      <p:grpSp>
        <p:nvGrpSpPr>
          <p:cNvPr id="22" name="Group 21">
            <a:extLst>
              <a:ext uri="{FF2B5EF4-FFF2-40B4-BE49-F238E27FC236}">
                <a16:creationId xmlns:a16="http://schemas.microsoft.com/office/drawing/2014/main" id="{B4DF4AB6-AA76-4805-A2EF-E6C6B58E4DEA}"/>
              </a:ext>
            </a:extLst>
          </p:cNvPr>
          <p:cNvGrpSpPr/>
          <p:nvPr/>
        </p:nvGrpSpPr>
        <p:grpSpPr>
          <a:xfrm>
            <a:off x="6516213" y="1357342"/>
            <a:ext cx="2626134" cy="2455568"/>
            <a:chOff x="4487291" y="1772816"/>
            <a:chExt cx="2532981" cy="2412268"/>
          </a:xfrm>
        </p:grpSpPr>
        <p:sp>
          <p:nvSpPr>
            <p:cNvPr id="23" name="Rectangle 22">
              <a:extLst>
                <a:ext uri="{FF2B5EF4-FFF2-40B4-BE49-F238E27FC236}">
                  <a16:creationId xmlns:a16="http://schemas.microsoft.com/office/drawing/2014/main" id="{E9EE941B-A8FB-435F-AAF1-BC802D14311C}"/>
                </a:ext>
              </a:extLst>
            </p:cNvPr>
            <p:cNvSpPr/>
            <p:nvPr/>
          </p:nvSpPr>
          <p:spPr>
            <a:xfrm>
              <a:off x="4487291" y="1772816"/>
              <a:ext cx="2532980" cy="504056"/>
            </a:xfrm>
            <a:prstGeom prst="rect">
              <a:avLst/>
            </a:prstGeom>
            <a:solidFill>
              <a:srgbClr val="74003A"/>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venir"/>
                  <a:cs typeface="Times New Roman" panose="02020603050405020304" pitchFamily="18" charset="0"/>
                </a:rPr>
                <a:t>Legal Risk</a:t>
              </a:r>
            </a:p>
          </p:txBody>
        </p:sp>
        <p:sp>
          <p:nvSpPr>
            <p:cNvPr id="24" name="Rectangle 23">
              <a:extLst>
                <a:ext uri="{FF2B5EF4-FFF2-40B4-BE49-F238E27FC236}">
                  <a16:creationId xmlns:a16="http://schemas.microsoft.com/office/drawing/2014/main" id="{764E862A-D90E-442F-A6EA-B72152EA8BC5}"/>
                </a:ext>
              </a:extLst>
            </p:cNvPr>
            <p:cNvSpPr/>
            <p:nvPr/>
          </p:nvSpPr>
          <p:spPr>
            <a:xfrm>
              <a:off x="4487292" y="2276872"/>
              <a:ext cx="2532980" cy="1908212"/>
            </a:xfrm>
            <a:prstGeom prst="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800"/>
                </a:spcAft>
                <a:buFont typeface="Symbol" panose="05050102010706020507" pitchFamily="18" charset="2"/>
                <a:buChar char=""/>
              </a:pPr>
              <a:r>
                <a:rPr lang="en-US" sz="1400" dirty="0">
                  <a:solidFill>
                    <a:srgbClr val="191919"/>
                  </a:solidFill>
                  <a:latin typeface="Avenir"/>
                  <a:cs typeface="Times New Roman" panose="02020603050405020304" pitchFamily="18" charset="0"/>
                </a:rPr>
                <a:t>Recent legal challenges to aspects of the CPS</a:t>
              </a:r>
            </a:p>
          </p:txBody>
        </p:sp>
      </p:grpSp>
      <p:grpSp>
        <p:nvGrpSpPr>
          <p:cNvPr id="25" name="Group 24">
            <a:extLst>
              <a:ext uri="{FF2B5EF4-FFF2-40B4-BE49-F238E27FC236}">
                <a16:creationId xmlns:a16="http://schemas.microsoft.com/office/drawing/2014/main" id="{6565BF22-800F-4AE9-94AD-C54C9354EFAB}"/>
              </a:ext>
            </a:extLst>
          </p:cNvPr>
          <p:cNvGrpSpPr/>
          <p:nvPr/>
        </p:nvGrpSpPr>
        <p:grpSpPr>
          <a:xfrm>
            <a:off x="3490087" y="3903499"/>
            <a:ext cx="3026130" cy="2747131"/>
            <a:chOff x="4368957" y="1672590"/>
            <a:chExt cx="2532980" cy="2603764"/>
          </a:xfrm>
        </p:grpSpPr>
        <p:sp>
          <p:nvSpPr>
            <p:cNvPr id="26" name="Rectangle 25">
              <a:extLst>
                <a:ext uri="{FF2B5EF4-FFF2-40B4-BE49-F238E27FC236}">
                  <a16:creationId xmlns:a16="http://schemas.microsoft.com/office/drawing/2014/main" id="{FA2368C8-D0DC-4929-84D0-7B114BF88645}"/>
                </a:ext>
              </a:extLst>
            </p:cNvPr>
            <p:cNvSpPr/>
            <p:nvPr/>
          </p:nvSpPr>
          <p:spPr>
            <a:xfrm>
              <a:off x="4368958" y="1672590"/>
              <a:ext cx="2532979" cy="504056"/>
            </a:xfrm>
            <a:prstGeom prst="rect">
              <a:avLst/>
            </a:prstGeom>
            <a:solidFill>
              <a:srgbClr val="74003A"/>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b="1" dirty="0">
                  <a:solidFill>
                    <a:schemeClr val="bg1"/>
                  </a:solidFill>
                  <a:cs typeface="Times New Roman" panose="02020603050405020304" pitchFamily="18" charset="0"/>
                </a:rPr>
                <a:t>Longevity Risk</a:t>
              </a:r>
            </a:p>
          </p:txBody>
        </p:sp>
        <p:sp>
          <p:nvSpPr>
            <p:cNvPr id="27" name="Rectangle 26">
              <a:extLst>
                <a:ext uri="{FF2B5EF4-FFF2-40B4-BE49-F238E27FC236}">
                  <a16:creationId xmlns:a16="http://schemas.microsoft.com/office/drawing/2014/main" id="{709C37CC-123A-4F61-865E-5A3021352A44}"/>
                </a:ext>
              </a:extLst>
            </p:cNvPr>
            <p:cNvSpPr/>
            <p:nvPr/>
          </p:nvSpPr>
          <p:spPr>
            <a:xfrm>
              <a:off x="4368957" y="2216272"/>
              <a:ext cx="2532980" cy="2060082"/>
            </a:xfrm>
            <a:prstGeom prst="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50000"/>
                </a:lnSpc>
                <a:spcBef>
                  <a:spcPts val="0"/>
                </a:spcBef>
                <a:spcAft>
                  <a:spcPts val="0"/>
                </a:spcAft>
              </a:pPr>
              <a:endParaRPr lang="en-US" sz="1400" dirty="0">
                <a:solidFill>
                  <a:srgbClr val="191919"/>
                </a:solidFill>
                <a:latin typeface="Avenir"/>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400" dirty="0">
                  <a:solidFill>
                    <a:srgbClr val="191919"/>
                  </a:solidFill>
                  <a:latin typeface="Avenir"/>
                  <a:cs typeface="Times New Roman" panose="02020603050405020304" pitchFamily="18" charset="0"/>
                </a:rPr>
                <a:t>People are living longer, better healthcare</a:t>
              </a:r>
            </a:p>
            <a:p>
              <a:pPr marL="342900" marR="0" lvl="0" indent="-342900">
                <a:lnSpc>
                  <a:spcPct val="150000"/>
                </a:lnSpc>
                <a:spcBef>
                  <a:spcPts val="0"/>
                </a:spcBef>
                <a:spcAft>
                  <a:spcPts val="800"/>
                </a:spcAft>
                <a:buFont typeface="Symbol" panose="05050102010706020507" pitchFamily="18" charset="2"/>
                <a:buChar char=""/>
              </a:pPr>
              <a:r>
                <a:rPr lang="en-US" sz="1400" dirty="0">
                  <a:solidFill>
                    <a:srgbClr val="191919"/>
                  </a:solidFill>
                  <a:latin typeface="Avenir"/>
                  <a:cs typeface="Times New Roman" panose="02020603050405020304" pitchFamily="18" charset="0"/>
                </a:rPr>
                <a:t>Minimum Pension Guarantee -  DC scheme Vs DB scheme</a:t>
              </a:r>
            </a:p>
            <a:p>
              <a:pPr marL="342900" marR="0" lvl="0" indent="-342900">
                <a:lnSpc>
                  <a:spcPct val="150000"/>
                </a:lnSpc>
                <a:spcBef>
                  <a:spcPts val="0"/>
                </a:spcBef>
                <a:spcAft>
                  <a:spcPts val="800"/>
                </a:spcAft>
                <a:buFont typeface="Symbol" panose="05050102010706020507" pitchFamily="18" charset="2"/>
                <a:buChar char=""/>
              </a:pPr>
              <a:endParaRPr lang="en-US" sz="1400" dirty="0">
                <a:solidFill>
                  <a:srgbClr val="191919"/>
                </a:solidFill>
                <a:latin typeface="Avenir"/>
                <a:cs typeface="Times New Roman" panose="02020603050405020304" pitchFamily="18" charset="0"/>
              </a:endParaRPr>
            </a:p>
          </p:txBody>
        </p:sp>
      </p:grpSp>
      <p:grpSp>
        <p:nvGrpSpPr>
          <p:cNvPr id="28" name="Group 27">
            <a:extLst>
              <a:ext uri="{FF2B5EF4-FFF2-40B4-BE49-F238E27FC236}">
                <a16:creationId xmlns:a16="http://schemas.microsoft.com/office/drawing/2014/main" id="{9063D953-8ED4-45A6-9645-54057A4277A4}"/>
              </a:ext>
            </a:extLst>
          </p:cNvPr>
          <p:cNvGrpSpPr/>
          <p:nvPr/>
        </p:nvGrpSpPr>
        <p:grpSpPr>
          <a:xfrm>
            <a:off x="6538077" y="3903499"/>
            <a:ext cx="2604269" cy="2663515"/>
            <a:chOff x="4368957" y="1672590"/>
            <a:chExt cx="2532980" cy="2524512"/>
          </a:xfrm>
        </p:grpSpPr>
        <p:sp>
          <p:nvSpPr>
            <p:cNvPr id="29" name="Rectangle 28">
              <a:extLst>
                <a:ext uri="{FF2B5EF4-FFF2-40B4-BE49-F238E27FC236}">
                  <a16:creationId xmlns:a16="http://schemas.microsoft.com/office/drawing/2014/main" id="{30CA31CD-9B04-4CAA-A58A-99D4C24893F4}"/>
                </a:ext>
              </a:extLst>
            </p:cNvPr>
            <p:cNvSpPr/>
            <p:nvPr/>
          </p:nvSpPr>
          <p:spPr>
            <a:xfrm>
              <a:off x="4368958" y="1672590"/>
              <a:ext cx="2532979" cy="504056"/>
            </a:xfrm>
            <a:prstGeom prst="rect">
              <a:avLst/>
            </a:prstGeom>
            <a:solidFill>
              <a:srgbClr val="74003A"/>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b="1" dirty="0">
                  <a:solidFill>
                    <a:schemeClr val="bg1"/>
                  </a:solidFill>
                  <a:cs typeface="Times New Roman" panose="02020603050405020304" pitchFamily="18" charset="0"/>
                </a:rPr>
                <a:t>Emerging Risk</a:t>
              </a:r>
            </a:p>
          </p:txBody>
        </p:sp>
        <p:sp>
          <p:nvSpPr>
            <p:cNvPr id="30" name="Rectangle 29">
              <a:extLst>
                <a:ext uri="{FF2B5EF4-FFF2-40B4-BE49-F238E27FC236}">
                  <a16:creationId xmlns:a16="http://schemas.microsoft.com/office/drawing/2014/main" id="{E291E3EE-571F-40E0-91CC-089874C52BF6}"/>
                </a:ext>
              </a:extLst>
            </p:cNvPr>
            <p:cNvSpPr/>
            <p:nvPr/>
          </p:nvSpPr>
          <p:spPr>
            <a:xfrm>
              <a:off x="4368957" y="2216272"/>
              <a:ext cx="2532980" cy="1980830"/>
            </a:xfrm>
            <a:prstGeom prst="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50000"/>
                </a:lnSpc>
                <a:spcBef>
                  <a:spcPts val="0"/>
                </a:spcBef>
                <a:spcAft>
                  <a:spcPts val="0"/>
                </a:spcAft>
              </a:pPr>
              <a:endParaRPr lang="en-US" sz="1400" dirty="0">
                <a:solidFill>
                  <a:srgbClr val="191919"/>
                </a:solidFill>
                <a:latin typeface="Avenir"/>
                <a:cs typeface="Times New Roman" panose="02020603050405020304" pitchFamily="18" charset="0"/>
              </a:endParaRPr>
            </a:p>
          </p:txBody>
        </p:sp>
      </p:grpSp>
      <p:sp>
        <p:nvSpPr>
          <p:cNvPr id="10" name="Rectangle 9">
            <a:extLst>
              <a:ext uri="{FF2B5EF4-FFF2-40B4-BE49-F238E27FC236}">
                <a16:creationId xmlns:a16="http://schemas.microsoft.com/office/drawing/2014/main" id="{CF19CD56-7DC5-4FD6-9A3B-41FF88D8BCD0}"/>
              </a:ext>
            </a:extLst>
          </p:cNvPr>
          <p:cNvSpPr/>
          <p:nvPr/>
        </p:nvSpPr>
        <p:spPr>
          <a:xfrm>
            <a:off x="6538077" y="4435309"/>
            <a:ext cx="2604269" cy="2219491"/>
          </a:xfrm>
          <a:prstGeom prst="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50000"/>
              </a:lnSpc>
              <a:spcBef>
                <a:spcPts val="0"/>
              </a:spcBef>
              <a:spcAft>
                <a:spcPts val="0"/>
              </a:spcAft>
            </a:pPr>
            <a:endParaRPr lang="en-US" sz="1400" dirty="0">
              <a:solidFill>
                <a:srgbClr val="191919"/>
              </a:solidFill>
              <a:latin typeface="Avenir"/>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400" dirty="0">
                <a:solidFill>
                  <a:srgbClr val="191919"/>
                </a:solidFill>
                <a:latin typeface="Avenir"/>
                <a:cs typeface="Times New Roman" panose="02020603050405020304" pitchFamily="18" charset="0"/>
              </a:rPr>
              <a:t>Cybersecurity</a:t>
            </a:r>
          </a:p>
          <a:p>
            <a:pPr marL="342900" marR="0" lvl="0" indent="-342900">
              <a:lnSpc>
                <a:spcPct val="150000"/>
              </a:lnSpc>
              <a:spcBef>
                <a:spcPts val="0"/>
              </a:spcBef>
              <a:spcAft>
                <a:spcPts val="800"/>
              </a:spcAft>
              <a:buFont typeface="Symbol" panose="05050102010706020507" pitchFamily="18" charset="2"/>
              <a:buChar char=""/>
            </a:pPr>
            <a:r>
              <a:rPr lang="en-US" sz="1400" dirty="0">
                <a:solidFill>
                  <a:srgbClr val="191919"/>
                </a:solidFill>
                <a:latin typeface="Avenir"/>
                <a:cs typeface="Times New Roman" panose="02020603050405020304" pitchFamily="18" charset="0"/>
              </a:rPr>
              <a:t>Health crisis(Pandemic) </a:t>
            </a:r>
            <a:r>
              <a:rPr lang="en-US" sz="1400" dirty="0">
                <a:solidFill>
                  <a:schemeClr val="bg1"/>
                </a:solidFill>
                <a:latin typeface="Avenir"/>
                <a:cs typeface="Times New Roman" panose="02020603050405020304" pitchFamily="18" charset="0"/>
              </a:rPr>
              <a:t>e risk is that it could potentially convert a DC scheme to be a quasi DB scheme in the long run</a:t>
            </a:r>
          </a:p>
        </p:txBody>
      </p:sp>
    </p:spTree>
    <p:extLst>
      <p:ext uri="{BB962C8B-B14F-4D97-AF65-F5344CB8AC3E}">
        <p14:creationId xmlns:p14="http://schemas.microsoft.com/office/powerpoint/2010/main" val="1688884235"/>
      </p:ext>
    </p:extLst>
  </p:cSld>
  <p:clrMapOvr>
    <a:masterClrMapping/>
  </p:clrMapOvr>
</p:sld>
</file>

<file path=ppt/theme/theme1.xml><?xml version="1.0" encoding="utf-8"?>
<a:theme xmlns:a="http://schemas.openxmlformats.org/drawingml/2006/main" name="ARM Corporate PowerPoint Template Master">
  <a:themeElements>
    <a:clrScheme name="ARM Corporate">
      <a:dk1>
        <a:srgbClr val="AA9B8E"/>
      </a:dk1>
      <a:lt1>
        <a:srgbClr val="FFFFFF"/>
      </a:lt1>
      <a:dk2>
        <a:srgbClr val="E6E2DD"/>
      </a:dk2>
      <a:lt2>
        <a:srgbClr val="FFFFFF"/>
      </a:lt2>
      <a:accent1>
        <a:srgbClr val="646581"/>
      </a:accent1>
      <a:accent2>
        <a:srgbClr val="67956E"/>
      </a:accent2>
      <a:accent3>
        <a:srgbClr val="818054"/>
      </a:accent3>
      <a:accent4>
        <a:srgbClr val="615778"/>
      </a:accent4>
      <a:accent5>
        <a:srgbClr val="602144"/>
      </a:accent5>
      <a:accent6>
        <a:srgbClr val="827F77"/>
      </a:accent6>
      <a:hlink>
        <a:srgbClr val="0000FF"/>
      </a:hlink>
      <a:folHlink>
        <a:srgbClr val="800080"/>
      </a:folHlink>
    </a:clrScheme>
    <a:fontScheme name="ARM">
      <a:majorFont>
        <a:latin typeface="Times New Roman"/>
        <a:ea typeface=""/>
        <a:cs typeface=""/>
      </a:majorFont>
      <a:minorFont>
        <a:latin typeface="Aveni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RM Corporate PowerPoint Template Master">
  <a:themeElements>
    <a:clrScheme name="ARM Corporate">
      <a:dk1>
        <a:srgbClr val="AA9B8E"/>
      </a:dk1>
      <a:lt1>
        <a:srgbClr val="FFFFFF"/>
      </a:lt1>
      <a:dk2>
        <a:srgbClr val="E6E2DD"/>
      </a:dk2>
      <a:lt2>
        <a:srgbClr val="FFFFFF"/>
      </a:lt2>
      <a:accent1>
        <a:srgbClr val="646581"/>
      </a:accent1>
      <a:accent2>
        <a:srgbClr val="67956E"/>
      </a:accent2>
      <a:accent3>
        <a:srgbClr val="818054"/>
      </a:accent3>
      <a:accent4>
        <a:srgbClr val="615778"/>
      </a:accent4>
      <a:accent5>
        <a:srgbClr val="602144"/>
      </a:accent5>
      <a:accent6>
        <a:srgbClr val="827F77"/>
      </a:accent6>
      <a:hlink>
        <a:srgbClr val="0000FF"/>
      </a:hlink>
      <a:folHlink>
        <a:srgbClr val="800080"/>
      </a:folHlink>
    </a:clrScheme>
    <a:fontScheme name="ARM">
      <a:majorFont>
        <a:latin typeface="Times New Roman"/>
        <a:ea typeface=""/>
        <a:cs typeface=""/>
      </a:majorFont>
      <a:minorFont>
        <a:latin typeface="Aveni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ARM Corporate PowerPoint Template Master</Template>
  <TotalTime>42781</TotalTime>
  <Words>1398</Words>
  <Application>Microsoft Office PowerPoint</Application>
  <PresentationFormat>On-screen Show (4:3)</PresentationFormat>
  <Paragraphs>133</Paragraphs>
  <Slides>11</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Avenir</vt:lpstr>
      <vt:lpstr>Baskerville Old Face</vt:lpstr>
      <vt:lpstr>Calibri</vt:lpstr>
      <vt:lpstr>Symbol</vt:lpstr>
      <vt:lpstr>Times New Roman</vt:lpstr>
      <vt:lpstr>Verdana</vt:lpstr>
      <vt:lpstr>Wingdings</vt:lpstr>
      <vt:lpstr>ARM Corporate PowerPoint Template Master</vt:lpstr>
      <vt:lpstr>1_ARM Corporate PowerPoint Template Master</vt:lpstr>
      <vt:lpstr>PowerPoint Presentation</vt:lpstr>
      <vt:lpstr>Executive Summary</vt:lpstr>
      <vt:lpstr> Industry Snapshot</vt:lpstr>
      <vt:lpstr>Global DC assets are on the rise</vt:lpstr>
      <vt:lpstr>Who bears retirement risks?</vt:lpstr>
      <vt:lpstr>….Global trends….</vt:lpstr>
      <vt:lpstr>….Global trends….Continued</vt:lpstr>
      <vt:lpstr>Bringing it home ….. Risks we face -Macroeconomic Risk</vt:lpstr>
      <vt:lpstr>Other risks</vt:lpstr>
      <vt:lpstr>How to mitigate some of the risks</vt:lpstr>
      <vt:lpstr>Thank you</vt:lpstr>
    </vt:vector>
  </TitlesOfParts>
  <Company>The Brand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Nkem Azinge</dc:creator>
  <cp:lastModifiedBy>Wale Odutola</cp:lastModifiedBy>
  <cp:revision>1851</cp:revision>
  <cp:lastPrinted>2018-11-12T19:46:03Z</cp:lastPrinted>
  <dcterms:created xsi:type="dcterms:W3CDTF">2013-01-09T12:01:33Z</dcterms:created>
  <dcterms:modified xsi:type="dcterms:W3CDTF">2020-09-23T18:32:00Z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PManualFileClassification">
    <vt:lpwstr>{894A9F73-3048-4533-8C2E-78D4FC6E60FB}</vt:lpwstr>
  </property>
  <property fmtid="{D5CDD505-2E9C-101B-9397-08002B2CF9AE}" pid="3" name="DLPManualFileClassificationLastModificationDate">
    <vt:lpwstr>1596660019</vt:lpwstr>
  </property>
  <property fmtid="{D5CDD505-2E9C-101B-9397-08002B2CF9AE}" pid="4" name="DLPManualFileClassificationLastModifiedBy">
    <vt:lpwstr>ARMPENSION\Seyioy</vt:lpwstr>
  </property>
  <property fmtid="{D5CDD505-2E9C-101B-9397-08002B2CF9AE}" pid="5" name="DLPManualFileClassificationVersion">
    <vt:lpwstr>11.4.0.45</vt:lpwstr>
  </property>
  <property fmtid="{D5CDD505-2E9C-101B-9397-08002B2CF9AE}" pid="6" name="NXPowerLiteLastOptimized">
    <vt:lpwstr>1204635</vt:lpwstr>
  </property>
  <property fmtid="{D5CDD505-2E9C-101B-9397-08002B2CF9AE}" pid="7" name="NXPowerLiteSettings">
    <vt:lpwstr>C7000400038000</vt:lpwstr>
  </property>
  <property fmtid="{D5CDD505-2E9C-101B-9397-08002B2CF9AE}" pid="8" name="NXPowerLiteVersion">
    <vt:lpwstr>S9.0.1</vt:lpwstr>
  </property>
</Properties>
</file>